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68" r:id="rId6"/>
    <p:sldId id="270" r:id="rId7"/>
    <p:sldId id="257" r:id="rId8"/>
    <p:sldId id="261" r:id="rId9"/>
    <p:sldId id="259" r:id="rId10"/>
    <p:sldId id="262" r:id="rId11"/>
    <p:sldId id="266" r:id="rId12"/>
    <p:sldId id="265" r:id="rId13"/>
    <p:sldId id="267" r:id="rId14"/>
    <p:sldId id="263" r:id="rId15"/>
    <p:sldId id="271" r:id="rId16"/>
    <p:sldId id="260" r:id="rId17"/>
    <p:sldId id="272"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63C11E28-575F-8C48-AD14-425762055991}" type="datetimeFigureOut">
              <a:rPr lang="en-US" smtClean="0"/>
              <a:t>9/30/2019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387AB15-B67F-DB40-BA94-180944F5BB05}" type="slidenum">
              <a:rPr lang="en-US" smtClean="0"/>
              <a:t>‹#›</a:t>
            </a:fld>
            <a:endParaRPr lang="en-US"/>
          </a:p>
        </p:txBody>
      </p:sp>
    </p:spTree>
    <p:extLst>
      <p:ext uri="{BB962C8B-B14F-4D97-AF65-F5344CB8AC3E}">
        <p14:creationId xmlns:p14="http://schemas.microsoft.com/office/powerpoint/2010/main" val="186803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1</a:t>
            </a:fld>
            <a:endParaRPr lang="en-US"/>
          </a:p>
        </p:txBody>
      </p:sp>
    </p:spTree>
    <p:extLst>
      <p:ext uri="{BB962C8B-B14F-4D97-AF65-F5344CB8AC3E}">
        <p14:creationId xmlns:p14="http://schemas.microsoft.com/office/powerpoint/2010/main" val="406741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10</a:t>
            </a:fld>
            <a:endParaRPr lang="en-US"/>
          </a:p>
        </p:txBody>
      </p:sp>
    </p:spTree>
    <p:extLst>
      <p:ext uri="{BB962C8B-B14F-4D97-AF65-F5344CB8AC3E}">
        <p14:creationId xmlns:p14="http://schemas.microsoft.com/office/powerpoint/2010/main" val="288892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11</a:t>
            </a:fld>
            <a:endParaRPr lang="en-US"/>
          </a:p>
        </p:txBody>
      </p:sp>
    </p:spTree>
    <p:extLst>
      <p:ext uri="{BB962C8B-B14F-4D97-AF65-F5344CB8AC3E}">
        <p14:creationId xmlns:p14="http://schemas.microsoft.com/office/powerpoint/2010/main" val="121002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12</a:t>
            </a:fld>
            <a:endParaRPr lang="en-US"/>
          </a:p>
        </p:txBody>
      </p:sp>
    </p:spTree>
    <p:extLst>
      <p:ext uri="{BB962C8B-B14F-4D97-AF65-F5344CB8AC3E}">
        <p14:creationId xmlns:p14="http://schemas.microsoft.com/office/powerpoint/2010/main" val="46277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13</a:t>
            </a:fld>
            <a:endParaRPr lang="en-US"/>
          </a:p>
        </p:txBody>
      </p:sp>
    </p:spTree>
    <p:extLst>
      <p:ext uri="{BB962C8B-B14F-4D97-AF65-F5344CB8AC3E}">
        <p14:creationId xmlns:p14="http://schemas.microsoft.com/office/powerpoint/2010/main" val="121054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14</a:t>
            </a:fld>
            <a:endParaRPr lang="en-US"/>
          </a:p>
        </p:txBody>
      </p:sp>
    </p:spTree>
    <p:extLst>
      <p:ext uri="{BB962C8B-B14F-4D97-AF65-F5344CB8AC3E}">
        <p14:creationId xmlns:p14="http://schemas.microsoft.com/office/powerpoint/2010/main" val="372859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2</a:t>
            </a:fld>
            <a:endParaRPr lang="en-US"/>
          </a:p>
        </p:txBody>
      </p:sp>
    </p:spTree>
    <p:extLst>
      <p:ext uri="{BB962C8B-B14F-4D97-AF65-F5344CB8AC3E}">
        <p14:creationId xmlns:p14="http://schemas.microsoft.com/office/powerpoint/2010/main" val="232862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3</a:t>
            </a:fld>
            <a:endParaRPr lang="en-US"/>
          </a:p>
        </p:txBody>
      </p:sp>
    </p:spTree>
    <p:extLst>
      <p:ext uri="{BB962C8B-B14F-4D97-AF65-F5344CB8AC3E}">
        <p14:creationId xmlns:p14="http://schemas.microsoft.com/office/powerpoint/2010/main" val="19833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4</a:t>
            </a:fld>
            <a:endParaRPr lang="en-US"/>
          </a:p>
        </p:txBody>
      </p:sp>
    </p:spTree>
    <p:extLst>
      <p:ext uri="{BB962C8B-B14F-4D97-AF65-F5344CB8AC3E}">
        <p14:creationId xmlns:p14="http://schemas.microsoft.com/office/powerpoint/2010/main" val="417750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5</a:t>
            </a:fld>
            <a:endParaRPr lang="en-US"/>
          </a:p>
        </p:txBody>
      </p:sp>
    </p:spTree>
    <p:extLst>
      <p:ext uri="{BB962C8B-B14F-4D97-AF65-F5344CB8AC3E}">
        <p14:creationId xmlns:p14="http://schemas.microsoft.com/office/powerpoint/2010/main" val="48125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6</a:t>
            </a:fld>
            <a:endParaRPr lang="en-US"/>
          </a:p>
        </p:txBody>
      </p:sp>
    </p:spTree>
    <p:extLst>
      <p:ext uri="{BB962C8B-B14F-4D97-AF65-F5344CB8AC3E}">
        <p14:creationId xmlns:p14="http://schemas.microsoft.com/office/powerpoint/2010/main" val="33918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7</a:t>
            </a:fld>
            <a:endParaRPr lang="en-US"/>
          </a:p>
        </p:txBody>
      </p:sp>
    </p:spTree>
    <p:extLst>
      <p:ext uri="{BB962C8B-B14F-4D97-AF65-F5344CB8AC3E}">
        <p14:creationId xmlns:p14="http://schemas.microsoft.com/office/powerpoint/2010/main" val="51273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8</a:t>
            </a:fld>
            <a:endParaRPr lang="en-US"/>
          </a:p>
        </p:txBody>
      </p:sp>
    </p:spTree>
    <p:extLst>
      <p:ext uri="{BB962C8B-B14F-4D97-AF65-F5344CB8AC3E}">
        <p14:creationId xmlns:p14="http://schemas.microsoft.com/office/powerpoint/2010/main" val="180715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87AB15-B67F-DB40-BA94-180944F5BB05}" type="slidenum">
              <a:rPr lang="en-US" smtClean="0"/>
              <a:t>9</a:t>
            </a:fld>
            <a:endParaRPr lang="en-US"/>
          </a:p>
        </p:txBody>
      </p:sp>
    </p:spTree>
    <p:extLst>
      <p:ext uri="{BB962C8B-B14F-4D97-AF65-F5344CB8AC3E}">
        <p14:creationId xmlns:p14="http://schemas.microsoft.com/office/powerpoint/2010/main" val="209471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608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884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007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212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69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75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398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9637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274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892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4387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135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818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89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909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0687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9/30/2019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061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9/30/2019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71750036"/>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3" r:id="rId11"/>
    <p:sldLayoutId id="2147483674" r:id="rId12"/>
    <p:sldLayoutId id="2147483675" r:id="rId13"/>
    <p:sldLayoutId id="2147483676" r:id="rId14"/>
    <p:sldLayoutId id="2147483677" r:id="rId15"/>
    <p:sldLayoutId id="2147483678" r:id="rId16"/>
    <p:sldLayoutId id="2147483679"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318E716-4381-47F5-9DAC-0668552E0852}"/>
              </a:ext>
            </a:extLst>
          </p:cNvPr>
          <p:cNvPicPr>
            <a:picLocks noChangeAspect="1"/>
          </p:cNvPicPr>
          <p:nvPr/>
        </p:nvPicPr>
        <p:blipFill rotWithShape="1">
          <a:blip r:embed="rId4"/>
          <a:srcRect t="6250"/>
          <a:stretch/>
        </p:blipFill>
        <p:spPr>
          <a:xfrm>
            <a:off x="20" y="10"/>
            <a:ext cx="12191981" cy="6857990"/>
          </a:xfrm>
          <a:prstGeom prst="rect">
            <a:avLst/>
          </a:prstGeom>
        </p:spPr>
      </p:pic>
      <p:sp>
        <p:nvSpPr>
          <p:cNvPr id="2" name="Title 1"/>
          <p:cNvSpPr>
            <a:spLocks noGrp="1"/>
          </p:cNvSpPr>
          <p:nvPr>
            <p:ph type="ctrTitle"/>
          </p:nvPr>
        </p:nvSpPr>
        <p:spPr>
          <a:xfrm>
            <a:off x="7977010" y="460253"/>
            <a:ext cx="3503122" cy="2287229"/>
          </a:xfrm>
        </p:spPr>
        <p:txBody>
          <a:bodyPr>
            <a:normAutofit/>
          </a:bodyPr>
          <a:lstStyle/>
          <a:p>
            <a:pPr algn="l">
              <a:lnSpc>
                <a:spcPct val="90000"/>
              </a:lnSpc>
            </a:pPr>
            <a:r>
              <a:rPr lang="en-US" sz="2400" dirty="0">
                <a:cs typeface="Calibri Light"/>
              </a:rPr>
              <a:t>'I think it's very difficult to be different': How does religious education contribute to inclusion in a Catholic post-primary school? </a:t>
            </a:r>
          </a:p>
        </p:txBody>
      </p:sp>
      <p:sp>
        <p:nvSpPr>
          <p:cNvPr id="3" name="Subtitle 2"/>
          <p:cNvSpPr>
            <a:spLocks noGrp="1"/>
          </p:cNvSpPr>
          <p:nvPr>
            <p:ph type="subTitle" idx="1"/>
          </p:nvPr>
        </p:nvSpPr>
        <p:spPr>
          <a:xfrm>
            <a:off x="7977010" y="2936199"/>
            <a:ext cx="3503122" cy="1244361"/>
          </a:xfrm>
        </p:spPr>
        <p:txBody>
          <a:bodyPr vert="horz" lIns="91440" tIns="45720" rIns="91440" bIns="45720" rtlCol="0">
            <a:normAutofit/>
          </a:bodyPr>
          <a:lstStyle/>
          <a:p>
            <a:pPr algn="l"/>
            <a:r>
              <a:rPr lang="en-US" sz="1800" dirty="0">
                <a:solidFill>
                  <a:srgbClr val="E28B19"/>
                </a:solidFill>
                <a:cs typeface="Calibri"/>
              </a:rPr>
              <a:t>Dr. Gillian Sullivan </a:t>
            </a:r>
            <a:endParaRPr lang="en-US" sz="1800" dirty="0">
              <a:solidFill>
                <a:srgbClr val="E28B19"/>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2B086-8251-4826-8F41-52B0E83A6198}"/>
              </a:ext>
            </a:extLst>
          </p:cNvPr>
          <p:cNvSpPr>
            <a:spLocks noGrp="1"/>
          </p:cNvSpPr>
          <p:nvPr>
            <p:ph type="title"/>
          </p:nvPr>
        </p:nvSpPr>
        <p:spPr>
          <a:xfrm>
            <a:off x="913795" y="1257301"/>
            <a:ext cx="6672865" cy="4343399"/>
          </a:xfrm>
        </p:spPr>
        <p:txBody>
          <a:bodyPr vert="horz" lIns="91440" tIns="45720" rIns="91440" bIns="45720" rtlCol="0" anchor="ctr">
            <a:normAutofit/>
          </a:bodyPr>
          <a:lstStyle/>
          <a:p>
            <a:pPr algn="l">
              <a:lnSpc>
                <a:spcPct val="90000"/>
              </a:lnSpc>
            </a:pPr>
            <a:r>
              <a:rPr lang="en-US" sz="2400" dirty="0">
                <a:cs typeface="+mj-lt"/>
              </a:rPr>
              <a:t>S20: “</a:t>
            </a:r>
            <a:r>
              <a:rPr lang="en-US" sz="2400" i="1" dirty="0">
                <a:cs typeface="+mj-lt"/>
              </a:rPr>
              <a:t>If there was non-exam </a:t>
            </a:r>
            <a:r>
              <a:rPr lang="en-US" sz="2400" i="1" dirty="0" err="1">
                <a:cs typeface="+mj-lt"/>
              </a:rPr>
              <a:t>Maths</a:t>
            </a:r>
            <a:r>
              <a:rPr lang="en-US" sz="2400" i="1" dirty="0">
                <a:cs typeface="+mj-lt"/>
              </a:rPr>
              <a:t>, you couldn’t engage people in it. If you gave them money to engage them, you couldn’t get them to engage in non-exam </a:t>
            </a:r>
            <a:r>
              <a:rPr lang="en-US" sz="2400" i="1" dirty="0" err="1">
                <a:cs typeface="+mj-lt"/>
              </a:rPr>
              <a:t>Maths</a:t>
            </a:r>
            <a:r>
              <a:rPr lang="en-US" sz="2400" i="1" dirty="0">
                <a:cs typeface="+mj-lt"/>
              </a:rPr>
              <a:t>. But Religion is such a fascinating thing, because it’s how we interact with the world. It’s how we interact with each other. It should be so simple, in theory, to get people to engage with it.”</a:t>
            </a:r>
          </a:p>
        </p:txBody>
      </p:sp>
      <p:sp>
        <p:nvSpPr>
          <p:cNvPr id="4" name="Text Placeholder 3">
            <a:extLst>
              <a:ext uri="{FF2B5EF4-FFF2-40B4-BE49-F238E27FC236}">
                <a16:creationId xmlns:a16="http://schemas.microsoft.com/office/drawing/2014/main" id="{25AE414D-A334-4574-8B4E-301C96E23D34}"/>
              </a:ext>
            </a:extLst>
          </p:cNvPr>
          <p:cNvSpPr>
            <a:spLocks noGrp="1"/>
          </p:cNvSpPr>
          <p:nvPr>
            <p:ph type="body" sz="half" idx="2"/>
          </p:nvPr>
        </p:nvSpPr>
        <p:spPr>
          <a:xfrm>
            <a:off x="8817428" y="1257301"/>
            <a:ext cx="2450127" cy="4343399"/>
          </a:xfrm>
          <a:effectLst/>
        </p:spPr>
        <p:txBody>
          <a:bodyPr vert="horz" lIns="91440" tIns="45720" rIns="91440" bIns="45720" rtlCol="0" anchor="ctr">
            <a:normAutofit fontScale="92500" lnSpcReduction="10000"/>
          </a:bodyPr>
          <a:lstStyle/>
          <a:p>
            <a:pPr algn="l"/>
            <a:r>
              <a:rPr lang="en-US" sz="2000" dirty="0">
                <a:solidFill>
                  <a:schemeClr val="tx1"/>
                </a:solidFill>
              </a:rPr>
              <a:t>Difference in attitudes for students studying Exam RE compared to those studying non-exam RE </a:t>
            </a:r>
          </a:p>
          <a:p>
            <a:pPr marL="342900" indent="-342900" algn="l">
              <a:buFont typeface="Wingdings" pitchFamily="2" charset="2"/>
              <a:buChar char="Ø"/>
            </a:pPr>
            <a:r>
              <a:rPr lang="en-US" sz="2000" dirty="0">
                <a:solidFill>
                  <a:schemeClr val="tx1"/>
                </a:solidFill>
              </a:rPr>
              <a:t>More focus on the ‘development of critical questioning with the aim of  engaged citizenship’ in LCRE syllabus [Cullen] </a:t>
            </a:r>
          </a:p>
        </p:txBody>
      </p:sp>
    </p:spTree>
    <p:extLst>
      <p:ext uri="{BB962C8B-B14F-4D97-AF65-F5344CB8AC3E}">
        <p14:creationId xmlns:p14="http://schemas.microsoft.com/office/powerpoint/2010/main" val="401798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490550-40BB-47FC-A16B-178E9D5EBF87}"/>
              </a:ext>
            </a:extLst>
          </p:cNvPr>
          <p:cNvSpPr>
            <a:spLocks noGrp="1"/>
          </p:cNvSpPr>
          <p:nvPr>
            <p:ph type="title"/>
          </p:nvPr>
        </p:nvSpPr>
        <p:spPr>
          <a:xfrm>
            <a:off x="900506" y="1118808"/>
            <a:ext cx="4671467" cy="4747683"/>
          </a:xfrm>
        </p:spPr>
        <p:txBody>
          <a:bodyPr vert="horz" lIns="91440" tIns="45720" rIns="91440" bIns="45720" rtlCol="0" anchor="ctr">
            <a:normAutofit fontScale="90000"/>
          </a:bodyPr>
          <a:lstStyle/>
          <a:p>
            <a:pPr algn="l">
              <a:lnSpc>
                <a:spcPct val="90000"/>
              </a:lnSpc>
            </a:pPr>
            <a:br>
              <a:rPr lang="en-US" sz="1600" dirty="0">
                <a:cs typeface="+mj-lt"/>
              </a:rPr>
            </a:br>
            <a:br>
              <a:rPr lang="en-US" sz="1600" dirty="0">
                <a:cs typeface="+mj-lt"/>
              </a:rPr>
            </a:br>
            <a:br>
              <a:rPr lang="en-US" sz="1600" dirty="0">
                <a:cs typeface="+mj-lt"/>
              </a:rPr>
            </a:br>
            <a:r>
              <a:rPr lang="en-US" sz="2000" dirty="0">
                <a:cs typeface="+mj-lt"/>
              </a:rPr>
              <a:t>S5: </a:t>
            </a:r>
            <a:r>
              <a:rPr lang="en-US" sz="2200" i="1" dirty="0">
                <a:cs typeface="+mj-lt"/>
              </a:rPr>
              <a:t>"I think it is very difficult to be different. I feel if people don’t understand something they are quick to judge, like I remember when I was in primary school and everyone in the class was Catholic and I was the only Muslim. And they were doing their Confirmation and it makes you feel so excluded because like the teacher makes you do a project while they others are doing that. ’Cos like one time I remember this girl in my class [asked] “Why are you not making your Confirmation?”. I had to [tell her I was Muslim] and then she said, “So your dad’s a terrorist?”</a:t>
            </a:r>
            <a:r>
              <a:rPr lang="en-US" sz="2000" dirty="0">
                <a:cs typeface="+mj-lt"/>
              </a:rPr>
              <a:t>. [S5 is a sixth-year student]</a:t>
            </a:r>
            <a:endParaRPr lang="en-US" sz="2000" dirty="0"/>
          </a:p>
          <a:p>
            <a:pPr algn="l">
              <a:lnSpc>
                <a:spcPct val="90000"/>
              </a:lnSpc>
            </a:pPr>
            <a:r>
              <a:rPr lang="en-US" sz="2000" dirty="0">
                <a:cs typeface="+mj-lt"/>
              </a:rPr>
              <a:t>S6: “</a:t>
            </a:r>
            <a:r>
              <a:rPr lang="en-US" sz="2000" i="1" dirty="0">
                <a:cs typeface="+mj-lt"/>
              </a:rPr>
              <a:t>I always felt excluded from the class”. </a:t>
            </a:r>
            <a:r>
              <a:rPr lang="en-US" sz="2000" dirty="0">
                <a:cs typeface="+mj-lt"/>
              </a:rPr>
              <a:t>[S5 is a sixth-year student who identifies as Muslim] </a:t>
            </a:r>
            <a:endParaRPr lang="en-US" sz="2000" dirty="0"/>
          </a:p>
        </p:txBody>
      </p:sp>
      <p:sp>
        <p:nvSpPr>
          <p:cNvPr id="4" name="Text Placeholder 3">
            <a:extLst>
              <a:ext uri="{FF2B5EF4-FFF2-40B4-BE49-F238E27FC236}">
                <a16:creationId xmlns:a16="http://schemas.microsoft.com/office/drawing/2014/main" id="{9C37DF4E-12A7-4D0E-A426-4ECAC120C2EE}"/>
              </a:ext>
            </a:extLst>
          </p:cNvPr>
          <p:cNvSpPr>
            <a:spLocks noGrp="1"/>
          </p:cNvSpPr>
          <p:nvPr>
            <p:ph type="body" sz="half" idx="2"/>
          </p:nvPr>
        </p:nvSpPr>
        <p:spPr>
          <a:xfrm>
            <a:off x="6498769" y="1118809"/>
            <a:ext cx="5049763" cy="4747681"/>
          </a:xfrm>
          <a:effectLst/>
        </p:spPr>
        <p:txBody>
          <a:bodyPr vert="horz" lIns="91440" tIns="45720" rIns="91440" bIns="45720" rtlCol="0" anchor="ctr">
            <a:normAutofit/>
          </a:bodyPr>
          <a:lstStyle/>
          <a:p>
            <a:pPr algn="l"/>
            <a:r>
              <a:rPr lang="en-US" dirty="0">
                <a:solidFill>
                  <a:schemeClr val="tx1"/>
                </a:solidFill>
              </a:rPr>
              <a:t> </a:t>
            </a:r>
          </a:p>
          <a:p>
            <a:pPr marL="342900" indent="-342900" algn="l">
              <a:buFont typeface="Wingdings 2" charset="2"/>
              <a:buChar char="•"/>
            </a:pPr>
            <a:r>
              <a:rPr lang="en-US" sz="2000" dirty="0">
                <a:solidFill>
                  <a:schemeClr val="tx1"/>
                </a:solidFill>
              </a:rPr>
              <a:t>Experiences of xenophobia and exclusion understood in terms of a lack of knowledge regarding their religious tradition </a:t>
            </a:r>
          </a:p>
          <a:p>
            <a:pPr marL="342900" indent="-342900" algn="l">
              <a:buFont typeface="Wingdings 2" charset="2"/>
              <a:buChar char="•"/>
            </a:pPr>
            <a:r>
              <a:rPr lang="en-US" sz="2000" dirty="0">
                <a:solidFill>
                  <a:schemeClr val="tx1"/>
                </a:solidFill>
              </a:rPr>
              <a:t>Curricular choices led to exclusionary experiences and misrecognition of religious diversity</a:t>
            </a:r>
          </a:p>
        </p:txBody>
      </p:sp>
    </p:spTree>
    <p:extLst>
      <p:ext uri="{BB962C8B-B14F-4D97-AF65-F5344CB8AC3E}">
        <p14:creationId xmlns:p14="http://schemas.microsoft.com/office/powerpoint/2010/main" val="97485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43A391CC-B6F6-6E41-8515-1EBDB1276C79}"/>
              </a:ext>
            </a:extLst>
          </p:cNvPr>
          <p:cNvSpPr>
            <a:spLocks noGrp="1"/>
          </p:cNvSpPr>
          <p:nvPr>
            <p:ph type="title"/>
          </p:nvPr>
        </p:nvSpPr>
        <p:spPr>
          <a:xfrm>
            <a:off x="900506" y="1118808"/>
            <a:ext cx="4671467" cy="4747683"/>
          </a:xfrm>
        </p:spPr>
        <p:txBody>
          <a:bodyPr anchor="ctr">
            <a:normAutofit/>
          </a:bodyPr>
          <a:lstStyle/>
          <a:p>
            <a:pPr algn="l"/>
            <a:r>
              <a:rPr lang="en-US" sz="5000" dirty="0"/>
              <a:t>Implications of curricular choice</a:t>
            </a:r>
          </a:p>
        </p:txBody>
      </p:sp>
      <p:sp>
        <p:nvSpPr>
          <p:cNvPr id="6" name="Content Placeholder 5">
            <a:extLst>
              <a:ext uri="{FF2B5EF4-FFF2-40B4-BE49-F238E27FC236}">
                <a16:creationId xmlns:a16="http://schemas.microsoft.com/office/drawing/2014/main" id="{DE058FA8-33CF-CB41-A5F9-1A8052E2C724}"/>
              </a:ext>
            </a:extLst>
          </p:cNvPr>
          <p:cNvSpPr>
            <a:spLocks noGrp="1"/>
          </p:cNvSpPr>
          <p:nvPr>
            <p:ph idx="1"/>
          </p:nvPr>
        </p:nvSpPr>
        <p:spPr>
          <a:xfrm>
            <a:off x="6498769" y="1118809"/>
            <a:ext cx="5049763" cy="4747681"/>
          </a:xfrm>
          <a:effectLst/>
        </p:spPr>
        <p:txBody>
          <a:bodyPr anchor="ctr">
            <a:normAutofit/>
          </a:bodyPr>
          <a:lstStyle/>
          <a:p>
            <a:pPr fontAlgn="base">
              <a:lnSpc>
                <a:spcPct val="90000"/>
              </a:lnSpc>
              <a:buFont typeface="Wingdings" pitchFamily="2" charset="2"/>
              <a:buChar char="v"/>
            </a:pPr>
            <a:r>
              <a:rPr lang="en-US" dirty="0">
                <a:solidFill>
                  <a:schemeClr val="tx1"/>
                </a:solidFill>
                <a:effectLst/>
              </a:rPr>
              <a:t>Exclusionary experiences and issues of misrecognition </a:t>
            </a:r>
          </a:p>
          <a:p>
            <a:pPr fontAlgn="base">
              <a:lnSpc>
                <a:spcPct val="90000"/>
              </a:lnSpc>
            </a:pPr>
            <a:r>
              <a:rPr lang="en-US" dirty="0">
                <a:solidFill>
                  <a:schemeClr val="tx1"/>
                </a:solidFill>
                <a:effectLst/>
              </a:rPr>
              <a:t>Limited knowledge of different religious and non-religious worldviews​</a:t>
            </a:r>
          </a:p>
          <a:p>
            <a:pPr fontAlgn="base">
              <a:lnSpc>
                <a:spcPct val="90000"/>
              </a:lnSpc>
            </a:pPr>
            <a:r>
              <a:rPr lang="en-US" dirty="0">
                <a:solidFill>
                  <a:schemeClr val="tx1"/>
                </a:solidFill>
                <a:effectLst/>
              </a:rPr>
              <a:t>An aim of the current syllabi for JC and LC is 'to contribute to the moral and spiritual development of the student' (DES, 2000, p.5)​</a:t>
            </a:r>
          </a:p>
          <a:p>
            <a:pPr fontAlgn="base">
              <a:lnSpc>
                <a:spcPct val="90000"/>
              </a:lnSpc>
            </a:pPr>
            <a:r>
              <a:rPr lang="en-US" dirty="0">
                <a:solidFill>
                  <a:schemeClr val="tx1"/>
                </a:solidFill>
                <a:effectLst/>
              </a:rPr>
              <a:t>Sameness-over-difference approach to religious diversity compromises the religious dimension to intercultural education </a:t>
            </a:r>
          </a:p>
        </p:txBody>
      </p:sp>
    </p:spTree>
    <p:extLst>
      <p:ext uri="{BB962C8B-B14F-4D97-AF65-F5344CB8AC3E}">
        <p14:creationId xmlns:p14="http://schemas.microsoft.com/office/powerpoint/2010/main" val="289555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5FEBF-281D-C84A-ACF9-0D810548CE97}"/>
              </a:ext>
            </a:extLst>
          </p:cNvPr>
          <p:cNvSpPr>
            <a:spLocks noGrp="1"/>
          </p:cNvSpPr>
          <p:nvPr>
            <p:ph type="title"/>
          </p:nvPr>
        </p:nvSpPr>
        <p:spPr/>
        <p:txBody>
          <a:bodyPr/>
          <a:lstStyle/>
          <a:p>
            <a:r>
              <a:rPr lang="en-US" dirty="0"/>
              <a:t>A Way Forward </a:t>
            </a:r>
          </a:p>
        </p:txBody>
      </p:sp>
      <p:sp>
        <p:nvSpPr>
          <p:cNvPr id="5" name="Content Placeholder 4">
            <a:extLst>
              <a:ext uri="{FF2B5EF4-FFF2-40B4-BE49-F238E27FC236}">
                <a16:creationId xmlns:a16="http://schemas.microsoft.com/office/drawing/2014/main" id="{942E84D2-3F63-D547-A1C0-57E14814D299}"/>
              </a:ext>
            </a:extLst>
          </p:cNvPr>
          <p:cNvSpPr>
            <a:spLocks noGrp="1"/>
          </p:cNvSpPr>
          <p:nvPr>
            <p:ph sz="half" idx="1"/>
          </p:nvPr>
        </p:nvSpPr>
        <p:spPr/>
        <p:txBody>
          <a:bodyPr>
            <a:normAutofit/>
          </a:bodyPr>
          <a:lstStyle/>
          <a:p>
            <a:pPr>
              <a:buFont typeface="Wingdings" pitchFamily="2" charset="2"/>
              <a:buChar char="v"/>
            </a:pPr>
            <a:r>
              <a:rPr lang="en-GB" dirty="0">
                <a:effectLst/>
              </a:rPr>
              <a:t>Cullen: The role of conversation in RE </a:t>
            </a:r>
            <a:r>
              <a:rPr lang="en-IE" dirty="0">
                <a:effectLst/>
              </a:rPr>
              <a:t>in promoting an openness to religious diversity based on the argument from our shared humanity </a:t>
            </a:r>
          </a:p>
          <a:p>
            <a:pPr>
              <a:buFont typeface="Wingdings" pitchFamily="2" charset="2"/>
              <a:buChar char="v"/>
            </a:pPr>
            <a:endParaRPr lang="en-IE" dirty="0">
              <a:effectLst/>
            </a:endParaRPr>
          </a:p>
          <a:p>
            <a:pPr>
              <a:buFont typeface="Wingdings" pitchFamily="2" charset="2"/>
              <a:buChar char="v"/>
            </a:pPr>
            <a:r>
              <a:rPr lang="en-IE" dirty="0">
                <a:effectLst/>
              </a:rPr>
              <a:t>Establishing a culture of dialogical learning </a:t>
            </a:r>
          </a:p>
          <a:p>
            <a:pPr marL="36900" indent="0">
              <a:buNone/>
            </a:pPr>
            <a:endParaRPr lang="en-US" dirty="0"/>
          </a:p>
        </p:txBody>
      </p:sp>
      <p:sp>
        <p:nvSpPr>
          <p:cNvPr id="6" name="Content Placeholder 5">
            <a:extLst>
              <a:ext uri="{FF2B5EF4-FFF2-40B4-BE49-F238E27FC236}">
                <a16:creationId xmlns:a16="http://schemas.microsoft.com/office/drawing/2014/main" id="{83479938-CA58-4948-B38B-4024C6BA8FD0}"/>
              </a:ext>
            </a:extLst>
          </p:cNvPr>
          <p:cNvSpPr>
            <a:spLocks noGrp="1"/>
          </p:cNvSpPr>
          <p:nvPr>
            <p:ph sz="half" idx="2"/>
          </p:nvPr>
        </p:nvSpPr>
        <p:spPr/>
        <p:txBody>
          <a:bodyPr>
            <a:normAutofit/>
          </a:bodyPr>
          <a:lstStyle/>
          <a:p>
            <a:pPr marL="36900" indent="0" fontAlgn="base">
              <a:buNone/>
            </a:pPr>
            <a:endParaRPr lang="en-IE" dirty="0">
              <a:effectLst/>
            </a:endParaRPr>
          </a:p>
          <a:p>
            <a:pPr fontAlgn="base"/>
            <a:r>
              <a:rPr lang="en-IE" dirty="0">
                <a:effectLst/>
              </a:rPr>
              <a:t>Let’s begin the conversation …</a:t>
            </a:r>
          </a:p>
          <a:p>
            <a:pPr fontAlgn="base">
              <a:buFont typeface="Wingdings" pitchFamily="2" charset="2"/>
              <a:buChar char="Ø"/>
            </a:pPr>
            <a:r>
              <a:rPr lang="en-IE" dirty="0">
                <a:effectLst/>
              </a:rPr>
              <a:t>How is religious and non-religious diversity recognised and engaged with in my school context? </a:t>
            </a:r>
          </a:p>
          <a:p>
            <a:pPr>
              <a:buFont typeface="Wingdings" pitchFamily="2" charset="2"/>
              <a:buChar char="Ø"/>
            </a:pPr>
            <a:r>
              <a:rPr lang="en-IE" dirty="0">
                <a:effectLst/>
              </a:rPr>
              <a:t>What are the ways CEIST can support the religious dimension of intercultural  education in its schools? </a:t>
            </a:r>
          </a:p>
          <a:p>
            <a:pPr>
              <a:buFont typeface="Wingdings" pitchFamily="2" charset="2"/>
              <a:buChar char="Ø"/>
            </a:pPr>
            <a:endParaRPr lang="en-US" b="1" dirty="0"/>
          </a:p>
        </p:txBody>
      </p:sp>
    </p:spTree>
    <p:extLst>
      <p:ext uri="{BB962C8B-B14F-4D97-AF65-F5344CB8AC3E}">
        <p14:creationId xmlns:p14="http://schemas.microsoft.com/office/powerpoint/2010/main" val="239565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8C38DCB-C13B-0B46-B8A9-3A3B8EACE003}"/>
              </a:ext>
            </a:extLst>
          </p:cNvPr>
          <p:cNvSpPr>
            <a:spLocks noGrp="1"/>
          </p:cNvSpPr>
          <p:nvPr>
            <p:ph type="title"/>
          </p:nvPr>
        </p:nvSpPr>
        <p:spPr>
          <a:xfrm>
            <a:off x="900506" y="1118808"/>
            <a:ext cx="4671467" cy="4747683"/>
          </a:xfrm>
        </p:spPr>
        <p:txBody>
          <a:bodyPr anchor="ctr">
            <a:normAutofit/>
          </a:bodyPr>
          <a:lstStyle/>
          <a:p>
            <a:pPr algn="l"/>
            <a:r>
              <a:rPr lang="en-US" sz="5000" dirty="0"/>
              <a:t>Concluding remarks  </a:t>
            </a:r>
          </a:p>
        </p:txBody>
      </p:sp>
      <p:sp>
        <p:nvSpPr>
          <p:cNvPr id="7" name="Content Placeholder 6">
            <a:extLst>
              <a:ext uri="{FF2B5EF4-FFF2-40B4-BE49-F238E27FC236}">
                <a16:creationId xmlns:a16="http://schemas.microsoft.com/office/drawing/2014/main" id="{EE9A45D9-8447-BC44-A5CE-2BD14F31C6F8}"/>
              </a:ext>
            </a:extLst>
          </p:cNvPr>
          <p:cNvSpPr>
            <a:spLocks noGrp="1"/>
          </p:cNvSpPr>
          <p:nvPr>
            <p:ph idx="1"/>
          </p:nvPr>
        </p:nvSpPr>
        <p:spPr>
          <a:xfrm>
            <a:off x="6498769" y="1118809"/>
            <a:ext cx="5049763" cy="4747681"/>
          </a:xfrm>
          <a:effectLst/>
        </p:spPr>
        <p:txBody>
          <a:bodyPr anchor="ctr">
            <a:normAutofit/>
          </a:bodyPr>
          <a:lstStyle/>
          <a:p>
            <a:pPr fontAlgn="base"/>
            <a:r>
              <a:rPr lang="en-US" dirty="0">
                <a:effectLst/>
              </a:rPr>
              <a:t>New specification at Junior Cycle​</a:t>
            </a:r>
          </a:p>
          <a:p>
            <a:r>
              <a:rPr lang="en-IE" dirty="0">
                <a:effectLst/>
              </a:rPr>
              <a:t>Williams: ‘caring is not a discrete activity in itself rather it is embedded in the practice of educating as one feature of the remit of the teacher. A teacher’s primary task for the pupil is to ensure that they learn what is valuable, enriching and worthwhile’ (Williams, 2019)</a:t>
            </a:r>
          </a:p>
          <a:p>
            <a:r>
              <a:rPr lang="en-IE" dirty="0">
                <a:effectLst/>
              </a:rPr>
              <a:t>Curricular choices and our duty to care </a:t>
            </a:r>
          </a:p>
          <a:p>
            <a:pPr marL="36900" indent="0">
              <a:buNone/>
            </a:pPr>
            <a:endParaRPr lang="en-IE" dirty="0">
              <a:effectLst/>
            </a:endParaRPr>
          </a:p>
          <a:p>
            <a:endParaRPr lang="en-US" dirty="0">
              <a:solidFill>
                <a:schemeClr val="tx1"/>
              </a:solidFill>
            </a:endParaRPr>
          </a:p>
        </p:txBody>
      </p:sp>
    </p:spTree>
    <p:extLst>
      <p:ext uri="{BB962C8B-B14F-4D97-AF65-F5344CB8AC3E}">
        <p14:creationId xmlns:p14="http://schemas.microsoft.com/office/powerpoint/2010/main" val="421050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02A5-327B-49D3-8462-E2EB5713B1EE}"/>
              </a:ext>
            </a:extLst>
          </p:cNvPr>
          <p:cNvSpPr>
            <a:spLocks noGrp="1"/>
          </p:cNvSpPr>
          <p:nvPr>
            <p:ph type="title"/>
          </p:nvPr>
        </p:nvSpPr>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Religion and Education </a:t>
            </a:r>
            <a:endParaRPr lang="en-US" dirty="0"/>
          </a:p>
        </p:txBody>
      </p:sp>
      <p:sp>
        <p:nvSpPr>
          <p:cNvPr id="5" name="Text Placeholder 4">
            <a:extLst>
              <a:ext uri="{FF2B5EF4-FFF2-40B4-BE49-F238E27FC236}">
                <a16:creationId xmlns:a16="http://schemas.microsoft.com/office/drawing/2014/main" id="{45F35346-485C-4A9A-A8EC-8722AEF1B50A}"/>
              </a:ext>
            </a:extLst>
          </p:cNvPr>
          <p:cNvSpPr>
            <a:spLocks noGrp="1"/>
          </p:cNvSpPr>
          <p:nvPr>
            <p:ph type="body" idx="1"/>
          </p:nvPr>
        </p:nvSpPr>
        <p:spPr/>
        <p:txBody>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The European Context</a:t>
            </a:r>
            <a:endParaRPr lang="en-US"/>
          </a:p>
        </p:txBody>
      </p:sp>
      <p:sp>
        <p:nvSpPr>
          <p:cNvPr id="3" name="Content Placeholder 2">
            <a:extLst>
              <a:ext uri="{FF2B5EF4-FFF2-40B4-BE49-F238E27FC236}">
                <a16:creationId xmlns:a16="http://schemas.microsoft.com/office/drawing/2014/main" id="{F761F33B-84DD-4527-8D15-E8E0EE157F59}"/>
              </a:ext>
            </a:extLst>
          </p:cNvPr>
          <p:cNvSpPr>
            <a:spLocks noGrp="1"/>
          </p:cNvSpPr>
          <p:nvPr>
            <p:ph sz="half" idx="2"/>
          </p:nvPr>
        </p:nvSpPr>
        <p:spPr/>
        <p:txBody>
          <a:bodyPr>
            <a:noAutofit/>
          </a:bodyPr>
          <a:lstStyle/>
          <a:p>
            <a:pPr indent="-305435"/>
            <a:r>
              <a:rPr lang="en-GB"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The objective of the </a:t>
            </a:r>
            <a:r>
              <a:rPr lang="en-GB"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Toledo guiding principles </a:t>
            </a:r>
            <a:r>
              <a:rPr lang="en-GB"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is: </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endParaRPr>
          </a:p>
          <a:p>
            <a:pPr indent="-305435"/>
            <a:r>
              <a:rPr lang="en-GB" i="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to contribute to an improved understanding of the world’s increasing religious diversity and the growing presence of religion in the public sphere. Their rationale is based on two core principles: first, that there is positive value in teaching that emphasizes respect for everyone’s right to freedom of religion and belief, and second, that teaching about religions and beliefs can reduce harmful misunderstandings and stereotypes</a:t>
            </a:r>
            <a:r>
              <a:rPr lang="en-GB"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(OSCE, 2007) </a:t>
            </a:r>
            <a:endParaRPr lang="en-US" dirty="0">
              <a:ea typeface="+mn-lt"/>
              <a:cs typeface="+mn-lt"/>
            </a:endParaRPr>
          </a:p>
        </p:txBody>
      </p:sp>
      <p:sp>
        <p:nvSpPr>
          <p:cNvPr id="6" name="Text Placeholder 5">
            <a:extLst>
              <a:ext uri="{FF2B5EF4-FFF2-40B4-BE49-F238E27FC236}">
                <a16:creationId xmlns:a16="http://schemas.microsoft.com/office/drawing/2014/main" id="{694998E0-272D-413A-BA2F-AA4F50F022EC}"/>
              </a:ext>
            </a:extLst>
          </p:cNvPr>
          <p:cNvSpPr>
            <a:spLocks noGrp="1"/>
          </p:cNvSpPr>
          <p:nvPr>
            <p:ph type="body" sz="quarter" idx="3"/>
          </p:nvPr>
        </p:nvSpPr>
        <p:spPr/>
        <p:txBody>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The Roman Catholic Church </a:t>
            </a:r>
            <a:endParaRPr lang="en-US" dirty="0"/>
          </a:p>
        </p:txBody>
      </p:sp>
      <p:sp>
        <p:nvSpPr>
          <p:cNvPr id="4" name="Content Placeholder 3">
            <a:extLst>
              <a:ext uri="{FF2B5EF4-FFF2-40B4-BE49-F238E27FC236}">
                <a16:creationId xmlns:a16="http://schemas.microsoft.com/office/drawing/2014/main" id="{A82AC5F9-30DA-48E4-B7E0-4E1909587A3E}"/>
              </a:ext>
            </a:extLst>
          </p:cNvPr>
          <p:cNvSpPr>
            <a:spLocks noGrp="1"/>
          </p:cNvSpPr>
          <p:nvPr>
            <p:ph sz="quarter" idx="4"/>
          </p:nvPr>
        </p:nvSpPr>
        <p:spPr/>
        <p:txBody>
          <a:bodyPr>
            <a:normAutofit fontScale="92500" lnSpcReduction="20000"/>
          </a:bodyPr>
          <a:lstStyle/>
          <a:p>
            <a:pPr>
              <a:buFont typeface="Wingdings" pitchFamily="2" charset="2"/>
              <a:buChar char="v"/>
            </a:pPr>
            <a:r>
              <a:rPr lang="en-IE" sz="2100" dirty="0">
                <a:effectLst/>
              </a:rPr>
              <a:t>Address of his Holiness Benedict XVI to the Catholic religion teachers</a:t>
            </a:r>
            <a:endParaRPr lang="en-GB" sz="2100" dirty="0">
              <a:effectLst/>
            </a:endParaRPr>
          </a:p>
          <a:p>
            <a:r>
              <a:rPr lang="en-GB" i="1" dirty="0">
                <a:effectLst/>
              </a:rPr>
              <a:t>There is a connection between the scholastic teaching of religion and the existential deepening of faith, as happens in parishes and in the various ecclesial structures. The very person of the Catholic religion teacher constitutes this bond: to you, in fact, in addition to the duty of the human, cultural and didactic competence proper to every teacher, belongs the vocation to make it clear that the God of whom you speak in the classrooms is the essential reference point of your life</a:t>
            </a:r>
            <a:r>
              <a:rPr lang="en-GB" dirty="0">
                <a:effectLst/>
              </a:rPr>
              <a:t>. (2009) </a:t>
            </a:r>
            <a:endParaRPr lang="en-US" dirty="0"/>
          </a:p>
        </p:txBody>
      </p:sp>
    </p:spTree>
    <p:extLst>
      <p:ext uri="{BB962C8B-B14F-4D97-AF65-F5344CB8AC3E}">
        <p14:creationId xmlns:p14="http://schemas.microsoft.com/office/powerpoint/2010/main" val="74606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4AB9-557F-431F-B269-5166F01FB59E}"/>
              </a:ext>
            </a:extLst>
          </p:cNvPr>
          <p:cNvSpPr>
            <a:spLocks noGrp="1"/>
          </p:cNvSpPr>
          <p:nvPr>
            <p:ph type="title"/>
          </p:nvPr>
        </p:nvSpPr>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Approaches to Religious Education</a:t>
            </a:r>
            <a:br>
              <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r>
              <a:rPr lang="en-US" sz="22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Riegel and </a:t>
            </a:r>
            <a:r>
              <a:rPr lang="en-US" sz="2200" dirty="0" err="1">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Mendl’s</a:t>
            </a:r>
            <a:r>
              <a:rPr lang="en-US" sz="22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 (2014) </a:t>
            </a:r>
            <a:r>
              <a:rPr lang="en-US" sz="2200" dirty="0" err="1">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reconceptualisation</a:t>
            </a:r>
            <a:r>
              <a:rPr lang="en-US" sz="22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 of </a:t>
            </a:r>
            <a:r>
              <a:rPr lang="en-US" sz="2200" dirty="0" err="1">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Grimmitt’s</a:t>
            </a:r>
            <a:r>
              <a:rPr lang="en-US" sz="22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 model</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endParaRPr>
          </a:p>
        </p:txBody>
      </p:sp>
      <p:graphicFrame>
        <p:nvGraphicFramePr>
          <p:cNvPr id="5" name="Content Placeholder 4">
            <a:extLst>
              <a:ext uri="{FF2B5EF4-FFF2-40B4-BE49-F238E27FC236}">
                <a16:creationId xmlns:a16="http://schemas.microsoft.com/office/drawing/2014/main" id="{740F096B-C344-4FFD-BE1C-27777AE121BE}"/>
              </a:ext>
            </a:extLst>
          </p:cNvPr>
          <p:cNvGraphicFramePr>
            <a:graphicFrameLocks noGrp="1"/>
          </p:cNvGraphicFramePr>
          <p:nvPr>
            <p:ph idx="1"/>
            <p:extLst>
              <p:ext uri="{D42A27DB-BD31-4B8C-83A1-F6EECF244321}">
                <p14:modId xmlns:p14="http://schemas.microsoft.com/office/powerpoint/2010/main" val="292077920"/>
              </p:ext>
            </p:extLst>
          </p:nvPr>
        </p:nvGraphicFramePr>
        <p:xfrm>
          <a:off x="621792" y="1859280"/>
          <a:ext cx="10987659" cy="4892199"/>
        </p:xfrm>
        <a:graphic>
          <a:graphicData uri="http://schemas.openxmlformats.org/drawingml/2006/table">
            <a:tbl>
              <a:tblPr firstRow="1" bandRow="1">
                <a:tableStyleId>{5C22544A-7EE6-4342-B048-85BDC9FD1C3A}</a:tableStyleId>
              </a:tblPr>
              <a:tblGrid>
                <a:gridCol w="3662553">
                  <a:extLst>
                    <a:ext uri="{9D8B030D-6E8A-4147-A177-3AD203B41FA5}">
                      <a16:colId xmlns:a16="http://schemas.microsoft.com/office/drawing/2014/main" val="1040664630"/>
                    </a:ext>
                  </a:extLst>
                </a:gridCol>
                <a:gridCol w="3662553">
                  <a:extLst>
                    <a:ext uri="{9D8B030D-6E8A-4147-A177-3AD203B41FA5}">
                      <a16:colId xmlns:a16="http://schemas.microsoft.com/office/drawing/2014/main" val="2182779705"/>
                    </a:ext>
                  </a:extLst>
                </a:gridCol>
                <a:gridCol w="3662553">
                  <a:extLst>
                    <a:ext uri="{9D8B030D-6E8A-4147-A177-3AD203B41FA5}">
                      <a16:colId xmlns:a16="http://schemas.microsoft.com/office/drawing/2014/main" val="2211714182"/>
                    </a:ext>
                  </a:extLst>
                </a:gridCol>
              </a:tblGrid>
              <a:tr h="411639">
                <a:tc>
                  <a:txBody>
                    <a:bodyPr/>
                    <a:lstStyle/>
                    <a:p>
                      <a:pPr marL="0" rtl="0" fontAlgn="t" latinLnBrk="0">
                        <a:spcBef>
                          <a:spcPts val="0"/>
                        </a:spcBef>
                        <a:spcAft>
                          <a:spcPts val="0"/>
                        </a:spcAft>
                      </a:pPr>
                      <a:r>
                        <a:rPr lang="en-US" sz="1800" dirty="0">
                          <a:effectLst/>
                        </a:rPr>
                        <a:t>Teaching about Religion</a:t>
                      </a:r>
                      <a:endParaRPr lang="en-US" sz="1800" dirty="0">
                        <a:effectLst/>
                        <a:latin typeface="Arial" panose="020B0604020202020204" pitchFamily="34" charset="0"/>
                      </a:endParaRPr>
                    </a:p>
                  </a:txBody>
                  <a:tcPr/>
                </a:tc>
                <a:tc>
                  <a:txBody>
                    <a:bodyPr/>
                    <a:lstStyle/>
                    <a:p>
                      <a:pPr marL="0" rtl="0" fontAlgn="t" latinLnBrk="0">
                        <a:spcBef>
                          <a:spcPts val="0"/>
                        </a:spcBef>
                        <a:spcAft>
                          <a:spcPts val="0"/>
                        </a:spcAft>
                      </a:pPr>
                      <a:r>
                        <a:rPr lang="en-US" sz="1800">
                          <a:effectLst/>
                        </a:rPr>
                        <a:t>Teaching from Religion </a:t>
                      </a:r>
                      <a:endParaRPr lang="en-US" sz="1800">
                        <a:effectLst/>
                        <a:latin typeface="Arial" panose="020B0604020202020204" pitchFamily="34" charset="0"/>
                      </a:endParaRPr>
                    </a:p>
                  </a:txBody>
                  <a:tcPr/>
                </a:tc>
                <a:tc>
                  <a:txBody>
                    <a:bodyPr/>
                    <a:lstStyle/>
                    <a:p>
                      <a:pPr marL="0" rtl="0" fontAlgn="t" latinLnBrk="0">
                        <a:spcBef>
                          <a:spcPts val="0"/>
                        </a:spcBef>
                        <a:spcAft>
                          <a:spcPts val="0"/>
                        </a:spcAft>
                      </a:pPr>
                      <a:r>
                        <a:rPr lang="en-US" sz="1800">
                          <a:effectLst/>
                        </a:rPr>
                        <a:t>Teaching into Religion </a:t>
                      </a:r>
                      <a:endParaRPr lang="en-US" sz="1800">
                        <a:effectLst/>
                        <a:latin typeface="Arial" panose="020B0604020202020204" pitchFamily="34" charset="0"/>
                      </a:endParaRPr>
                    </a:p>
                  </a:txBody>
                  <a:tcPr/>
                </a:tc>
                <a:extLst>
                  <a:ext uri="{0D108BD9-81ED-4DB2-BD59-A6C34878D82A}">
                    <a16:rowId xmlns:a16="http://schemas.microsoft.com/office/drawing/2014/main" val="2373191656"/>
                  </a:ext>
                </a:extLst>
              </a:tr>
              <a:tr h="4257896">
                <a:tc>
                  <a:txBody>
                    <a:bodyPr/>
                    <a:lstStyle/>
                    <a:p>
                      <a:pPr marL="285750" indent="-285750" rtl="0" fontAlgn="t" latinLnBrk="0">
                        <a:spcBef>
                          <a:spcPts val="0"/>
                        </a:spcBef>
                        <a:spcAft>
                          <a:spcPts val="0"/>
                        </a:spcAft>
                        <a:buFont typeface="Courier New"/>
                        <a:buChar char="o"/>
                      </a:pPr>
                      <a:r>
                        <a:rPr lang="en-US" sz="1600" dirty="0">
                          <a:effectLst/>
                        </a:rPr>
                        <a:t>Religious literacy </a:t>
                      </a:r>
                    </a:p>
                    <a:p>
                      <a:pPr marL="283210" lvl="0" indent="-283210">
                        <a:spcBef>
                          <a:spcPts val="0"/>
                        </a:spcBef>
                        <a:spcAft>
                          <a:spcPts val="0"/>
                        </a:spcAft>
                        <a:buNone/>
                      </a:pPr>
                      <a:endParaRPr lang="en-US" sz="1600" dirty="0">
                        <a:effectLst/>
                      </a:endParaRPr>
                    </a:p>
                    <a:p>
                      <a:pPr marL="285750" indent="-285750" rtl="0" fontAlgn="t" latinLnBrk="0">
                        <a:spcBef>
                          <a:spcPts val="0"/>
                        </a:spcBef>
                        <a:spcAft>
                          <a:spcPts val="0"/>
                        </a:spcAft>
                        <a:buFont typeface="Courier New"/>
                        <a:buChar char="o"/>
                      </a:pPr>
                      <a:r>
                        <a:rPr lang="en-US" sz="1600" dirty="0"/>
                        <a:t>Social cohesion within multicultural societies</a:t>
                      </a:r>
                    </a:p>
                    <a:p>
                      <a:pPr marL="283210" lvl="0" indent="-283210">
                        <a:spcBef>
                          <a:spcPts val="0"/>
                        </a:spcBef>
                        <a:spcAft>
                          <a:spcPts val="0"/>
                        </a:spcAft>
                        <a:buNone/>
                      </a:pPr>
                      <a:endParaRPr lang="en-US" sz="1600" dirty="0"/>
                    </a:p>
                    <a:p>
                      <a:pPr marL="285750" indent="-285750" rtl="0" fontAlgn="t" latinLnBrk="0">
                        <a:spcBef>
                          <a:spcPts val="0"/>
                        </a:spcBef>
                        <a:spcAft>
                          <a:spcPts val="0"/>
                        </a:spcAft>
                        <a:buFont typeface="Courier New"/>
                        <a:buChar char="o"/>
                      </a:pPr>
                      <a:r>
                        <a:rPr lang="en-US" sz="1600" dirty="0"/>
                        <a:t>Teaching and learning from the outside of religious traditions </a:t>
                      </a:r>
                    </a:p>
                    <a:p>
                      <a:pPr marL="0" lvl="0" indent="0">
                        <a:spcBef>
                          <a:spcPts val="0"/>
                        </a:spcBef>
                        <a:spcAft>
                          <a:spcPts val="0"/>
                        </a:spcAft>
                        <a:buNone/>
                      </a:pPr>
                      <a:endParaRPr lang="en-US" sz="1600" dirty="0">
                        <a:solidFill>
                          <a:srgbClr val="000000"/>
                        </a:solidFill>
                        <a:effectLst/>
                        <a:latin typeface="Calisto MT"/>
                      </a:endParaRPr>
                    </a:p>
                    <a:p>
                      <a:pPr marL="342900" indent="-342900" rtl="0" fontAlgn="t" latinLnBrk="0">
                        <a:spcBef>
                          <a:spcPts val="0"/>
                        </a:spcBef>
                        <a:spcAft>
                          <a:spcPts val="0"/>
                        </a:spcAft>
                        <a:buFont typeface="Courier New"/>
                        <a:buChar char="o"/>
                      </a:pPr>
                      <a:r>
                        <a:rPr lang="en-US" sz="1600" dirty="0"/>
                        <a:t>An inter-religious focus </a:t>
                      </a:r>
                    </a:p>
                    <a:p>
                      <a:pPr>
                        <a:buNone/>
                      </a:pPr>
                      <a:endParaRPr lang="en-US" sz="1600" dirty="0"/>
                    </a:p>
                    <a:p>
                      <a:pPr marL="285750" indent="-285750" rtl="0" fontAlgn="t" latinLnBrk="0">
                        <a:spcBef>
                          <a:spcPts val="0"/>
                        </a:spcBef>
                        <a:spcAft>
                          <a:spcPts val="0"/>
                        </a:spcAft>
                        <a:buFont typeface="Courier New"/>
                        <a:buChar char="o"/>
                      </a:pPr>
                      <a:r>
                        <a:rPr lang="en-US" sz="1600" dirty="0"/>
                        <a:t>Underpinned by anthropological values and principles </a:t>
                      </a:r>
                    </a:p>
                    <a:p>
                      <a:pPr marL="285750" indent="-285750" rtl="0" fontAlgn="t" latinLnBrk="0">
                        <a:spcBef>
                          <a:spcPts val="0"/>
                        </a:spcBef>
                        <a:spcAft>
                          <a:spcPts val="0"/>
                        </a:spcAft>
                        <a:buFont typeface="Courier New"/>
                        <a:buChar char="o"/>
                      </a:pPr>
                      <a:endParaRPr lang="en-US" sz="1600" dirty="0"/>
                    </a:p>
                    <a:p>
                      <a:pPr marL="285750" indent="-285750" rtl="0" fontAlgn="t" latinLnBrk="0">
                        <a:spcBef>
                          <a:spcPts val="0"/>
                        </a:spcBef>
                        <a:spcAft>
                          <a:spcPts val="0"/>
                        </a:spcAft>
                        <a:buFont typeface="Courier New"/>
                        <a:buChar char="o"/>
                      </a:pPr>
                      <a:r>
                        <a:rPr lang="en-US" sz="1600" dirty="0" err="1"/>
                        <a:t>Criticised</a:t>
                      </a:r>
                      <a:r>
                        <a:rPr lang="en-US" sz="1600" dirty="0"/>
                        <a:t> for not engaging with the lifeworld and experience of the student</a:t>
                      </a:r>
                    </a:p>
                    <a:p>
                      <a:pPr marL="283210" indent="-283210" rtl="0" fontAlgn="t" latinLnBrk="0">
                        <a:spcBef>
                          <a:spcPts val="0"/>
                        </a:spcBef>
                        <a:spcAft>
                          <a:spcPts val="0"/>
                        </a:spcAft>
                      </a:pPr>
                      <a:endParaRPr lang="en-US" sz="1600" dirty="0"/>
                    </a:p>
                  </a:txBody>
                  <a:tcPr/>
                </a:tc>
                <a:tc>
                  <a:txBody>
                    <a:bodyPr/>
                    <a:lstStyle/>
                    <a:p>
                      <a:pPr marL="285750" indent="-285750" rtl="0" fontAlgn="t" latinLnBrk="0">
                        <a:spcBef>
                          <a:spcPts val="0"/>
                        </a:spcBef>
                        <a:spcAft>
                          <a:spcPts val="0"/>
                        </a:spcAft>
                        <a:buFont typeface="Courier New"/>
                        <a:buChar char="o"/>
                      </a:pPr>
                      <a:r>
                        <a:rPr lang="en-US" sz="1600" dirty="0">
                          <a:effectLst/>
                        </a:rPr>
                        <a:t>Maintains the critical distance </a:t>
                      </a:r>
                      <a:endParaRPr lang="en-US" sz="1800" dirty="0">
                        <a:effectLst/>
                      </a:endParaRPr>
                    </a:p>
                    <a:p>
                      <a:pPr marL="283210" indent="-283210" rtl="0" fontAlgn="t" latinLnBrk="0">
                        <a:spcBef>
                          <a:spcPts val="0"/>
                        </a:spcBef>
                        <a:spcAft>
                          <a:spcPts val="0"/>
                        </a:spcAft>
                      </a:pPr>
                      <a:endParaRPr lang="en-US" sz="1600" dirty="0">
                        <a:effectLst/>
                      </a:endParaRPr>
                    </a:p>
                    <a:p>
                      <a:pPr marL="285750" indent="-285750" rtl="0" fontAlgn="t" latinLnBrk="0">
                        <a:spcBef>
                          <a:spcPts val="0"/>
                        </a:spcBef>
                        <a:spcAft>
                          <a:spcPts val="0"/>
                        </a:spcAft>
                        <a:buFont typeface="Courier New"/>
                        <a:buChar char="o"/>
                      </a:pPr>
                      <a:r>
                        <a:rPr lang="en-US" sz="1600" dirty="0">
                          <a:effectLst/>
                        </a:rPr>
                        <a:t>Incorporates the lifeworld of the learner</a:t>
                      </a:r>
                      <a:endParaRPr lang="en-US" sz="1800" dirty="0">
                        <a:effectLst/>
                      </a:endParaRPr>
                    </a:p>
                    <a:p>
                      <a:pPr marL="283210" indent="-283210" rtl="0" fontAlgn="t" latinLnBrk="0">
                        <a:spcBef>
                          <a:spcPts val="0"/>
                        </a:spcBef>
                        <a:spcAft>
                          <a:spcPts val="0"/>
                        </a:spcAft>
                      </a:pPr>
                      <a:endParaRPr lang="en-US" sz="1600" dirty="0">
                        <a:effectLst/>
                      </a:endParaRPr>
                    </a:p>
                    <a:p>
                      <a:pPr marL="285750" indent="-285750" rtl="0" fontAlgn="t" latinLnBrk="0">
                        <a:spcBef>
                          <a:spcPts val="0"/>
                        </a:spcBef>
                        <a:spcAft>
                          <a:spcPts val="0"/>
                        </a:spcAft>
                        <a:buFont typeface="Courier New"/>
                        <a:buChar char="o"/>
                      </a:pPr>
                      <a:r>
                        <a:rPr lang="en-US" sz="1600" dirty="0">
                          <a:effectLst/>
                        </a:rPr>
                        <a:t>Emphasis on the anthropological and human development aspect of education</a:t>
                      </a:r>
                      <a:endParaRPr lang="en-US" sz="1800" dirty="0">
                        <a:effectLst/>
                      </a:endParaRPr>
                    </a:p>
                    <a:p>
                      <a:pPr marL="283210" indent="-283210" rtl="0" fontAlgn="t" latinLnBrk="0">
                        <a:spcBef>
                          <a:spcPts val="0"/>
                        </a:spcBef>
                        <a:spcAft>
                          <a:spcPts val="0"/>
                        </a:spcAft>
                      </a:pPr>
                      <a:endParaRPr lang="en-US" sz="1600" dirty="0">
                        <a:effectLst/>
                      </a:endParaRPr>
                    </a:p>
                    <a:p>
                      <a:pPr marL="285750" indent="-285750" rtl="0" fontAlgn="t" latinLnBrk="0">
                        <a:spcBef>
                          <a:spcPts val="0"/>
                        </a:spcBef>
                        <a:spcAft>
                          <a:spcPts val="0"/>
                        </a:spcAft>
                        <a:buFont typeface="Courier New"/>
                        <a:buChar char="o"/>
                      </a:pPr>
                      <a:r>
                        <a:rPr lang="en-US" sz="1600" dirty="0">
                          <a:effectLst/>
                        </a:rPr>
                        <a:t>Hull: It contributes to the moral and spiritual development of the student</a:t>
                      </a:r>
                      <a:endParaRPr lang="en-US" sz="1800" dirty="0">
                        <a:effectLst/>
                      </a:endParaRPr>
                    </a:p>
                    <a:p>
                      <a:pPr marL="283210" indent="-283210" rtl="0" fontAlgn="t" latinLnBrk="0">
                        <a:spcBef>
                          <a:spcPts val="0"/>
                        </a:spcBef>
                        <a:spcAft>
                          <a:spcPts val="0"/>
                        </a:spcAft>
                      </a:pPr>
                      <a:endParaRPr lang="en-US" sz="1600" dirty="0">
                        <a:effectLst/>
                      </a:endParaRPr>
                    </a:p>
                    <a:p>
                      <a:pPr marL="283210" indent="-283210" rtl="0" fontAlgn="t" latinLnBrk="0">
                        <a:spcBef>
                          <a:spcPts val="0"/>
                        </a:spcBef>
                        <a:spcAft>
                          <a:spcPts val="0"/>
                        </a:spcAft>
                      </a:pPr>
                      <a:endParaRPr lang="en-US" sz="1800" dirty="0">
                        <a:effectLst/>
                      </a:endParaRPr>
                    </a:p>
                  </a:txBody>
                  <a:tcPr/>
                </a:tc>
                <a:tc>
                  <a:txBody>
                    <a:bodyPr/>
                    <a:lstStyle/>
                    <a:p>
                      <a:pPr marL="285750" indent="-285750" rtl="0" fontAlgn="t" latinLnBrk="0">
                        <a:spcBef>
                          <a:spcPts val="0"/>
                        </a:spcBef>
                        <a:spcAft>
                          <a:spcPts val="0"/>
                        </a:spcAft>
                        <a:buFont typeface="Courier New"/>
                        <a:buChar char="o"/>
                      </a:pPr>
                      <a:r>
                        <a:rPr lang="en-US" sz="1600" dirty="0">
                          <a:effectLst/>
                        </a:rPr>
                        <a:t>A practical approach to RE</a:t>
                      </a:r>
                      <a:endParaRPr lang="en-US" sz="1800" dirty="0">
                        <a:effectLst/>
                      </a:endParaRPr>
                    </a:p>
                    <a:p>
                      <a:pPr marL="283210" indent="-283210" rtl="0" fontAlgn="t" latinLnBrk="0">
                        <a:spcBef>
                          <a:spcPts val="0"/>
                        </a:spcBef>
                        <a:spcAft>
                          <a:spcPts val="0"/>
                        </a:spcAft>
                      </a:pPr>
                      <a:endParaRPr lang="en-US" sz="1600" dirty="0">
                        <a:effectLst/>
                      </a:endParaRPr>
                    </a:p>
                    <a:p>
                      <a:pPr marL="285750" indent="-285750" rtl="0" fontAlgn="t" latinLnBrk="0">
                        <a:spcBef>
                          <a:spcPts val="0"/>
                        </a:spcBef>
                        <a:spcAft>
                          <a:spcPts val="0"/>
                        </a:spcAft>
                        <a:buFont typeface="Courier New"/>
                        <a:buChar char="o"/>
                      </a:pPr>
                      <a:r>
                        <a:rPr lang="en-US" sz="1600" dirty="0">
                          <a:effectLst/>
                        </a:rPr>
                        <a:t>Moran: learning how to </a:t>
                      </a:r>
                      <a:r>
                        <a:rPr lang="en-US" sz="1600" u="sng" dirty="0">
                          <a:effectLst/>
                        </a:rPr>
                        <a:t>be</a:t>
                      </a:r>
                      <a:r>
                        <a:rPr lang="en-US" sz="1600" dirty="0">
                          <a:effectLst/>
                        </a:rPr>
                        <a:t> religious in a </a:t>
                      </a:r>
                      <a:r>
                        <a:rPr lang="en-US" sz="1600" u="sng" dirty="0">
                          <a:effectLst/>
                        </a:rPr>
                        <a:t>particular</a:t>
                      </a:r>
                      <a:r>
                        <a:rPr lang="en-US" sz="1600" dirty="0">
                          <a:effectLst/>
                        </a:rPr>
                        <a:t> way</a:t>
                      </a:r>
                      <a:endParaRPr lang="en-US" sz="1800" dirty="0">
                        <a:effectLst/>
                      </a:endParaRPr>
                    </a:p>
                    <a:p>
                      <a:pPr marL="283210" indent="-283210" rtl="0" fontAlgn="t" latinLnBrk="0">
                        <a:spcBef>
                          <a:spcPts val="0"/>
                        </a:spcBef>
                        <a:spcAft>
                          <a:spcPts val="0"/>
                        </a:spcAft>
                      </a:pPr>
                      <a:endParaRPr lang="en-US" sz="1600" dirty="0">
                        <a:effectLst/>
                      </a:endParaRPr>
                    </a:p>
                    <a:p>
                      <a:pPr marL="285750" marR="0" indent="-285750" rtl="0" fontAlgn="t" latinLnBrk="0">
                        <a:spcBef>
                          <a:spcPts val="0"/>
                        </a:spcBef>
                        <a:spcAft>
                          <a:spcPts val="0"/>
                        </a:spcAft>
                        <a:buFont typeface="Courier New"/>
                        <a:buChar char="o"/>
                      </a:pPr>
                      <a:r>
                        <a:rPr lang="en-US" sz="1600" dirty="0">
                          <a:effectLst/>
                        </a:rPr>
                        <a:t>Teaching and learning is focused on developing the religious faith of the students </a:t>
                      </a:r>
                      <a:endParaRPr lang="en-US" sz="1800" dirty="0">
                        <a:effectLst/>
                      </a:endParaRPr>
                    </a:p>
                    <a:p>
                      <a:pPr marL="283210" marR="0" indent="-283210" rtl="0" fontAlgn="t" latinLnBrk="0">
                        <a:spcBef>
                          <a:spcPts val="0"/>
                        </a:spcBef>
                        <a:spcAft>
                          <a:spcPts val="0"/>
                        </a:spcAft>
                      </a:pPr>
                      <a:endParaRPr lang="en-US" sz="1600" dirty="0">
                        <a:effectLst/>
                      </a:endParaRPr>
                    </a:p>
                    <a:p>
                      <a:pPr marL="285750" marR="0" indent="-285750" rtl="0" fontAlgn="t" latinLnBrk="0">
                        <a:spcBef>
                          <a:spcPts val="0"/>
                        </a:spcBef>
                        <a:spcAft>
                          <a:spcPts val="0"/>
                        </a:spcAft>
                        <a:buFont typeface="Courier New"/>
                        <a:buChar char="o"/>
                      </a:pPr>
                      <a:r>
                        <a:rPr lang="en-US" sz="1600" dirty="0">
                          <a:effectLst/>
                        </a:rPr>
                        <a:t>What makes Catholic RE distinctive is it incorporates all three approaches</a:t>
                      </a:r>
                    </a:p>
                    <a:p>
                      <a:pPr marL="285750" marR="0" indent="-285750" rtl="0" fontAlgn="t" latinLnBrk="0">
                        <a:spcBef>
                          <a:spcPts val="0"/>
                        </a:spcBef>
                        <a:spcAft>
                          <a:spcPts val="0"/>
                        </a:spcAft>
                        <a:buFont typeface="Courier New"/>
                        <a:buChar char="o"/>
                      </a:pPr>
                      <a:endParaRPr lang="en-US" sz="1600" dirty="0">
                        <a:effectLst/>
                      </a:endParaRPr>
                    </a:p>
                    <a:p>
                      <a:pPr marL="285750" marR="0" indent="-285750" rtl="0" fontAlgn="t" latinLnBrk="0">
                        <a:spcBef>
                          <a:spcPts val="0"/>
                        </a:spcBef>
                        <a:spcAft>
                          <a:spcPts val="0"/>
                        </a:spcAft>
                        <a:buFont typeface="Courier New"/>
                        <a:buChar char="o"/>
                      </a:pPr>
                      <a:r>
                        <a:rPr lang="en-US" sz="1600" dirty="0" err="1">
                          <a:effectLst/>
                        </a:rPr>
                        <a:t>Groome</a:t>
                      </a:r>
                      <a:r>
                        <a:rPr lang="en-US" sz="1600" dirty="0">
                          <a:effectLst/>
                        </a:rPr>
                        <a:t>: A learning </a:t>
                      </a:r>
                      <a:r>
                        <a:rPr lang="en-US" sz="1600" i="1" dirty="0">
                          <a:effectLst/>
                        </a:rPr>
                        <a:t>about </a:t>
                      </a:r>
                      <a:r>
                        <a:rPr lang="en-US" sz="1600" dirty="0">
                          <a:effectLst/>
                        </a:rPr>
                        <a:t>and </a:t>
                      </a:r>
                      <a:r>
                        <a:rPr lang="en-US" sz="1600" i="1" dirty="0">
                          <a:effectLst/>
                        </a:rPr>
                        <a:t>from</a:t>
                      </a:r>
                      <a:r>
                        <a:rPr lang="en-US" sz="1600" dirty="0">
                          <a:effectLst/>
                        </a:rPr>
                        <a:t> as necessary for intercultural understanding in a denominational RE</a:t>
                      </a:r>
                      <a:endParaRPr lang="en-US" sz="1800" dirty="0">
                        <a:effectLst/>
                      </a:endParaRPr>
                    </a:p>
                    <a:p>
                      <a:pPr marL="283210" marR="0" indent="-283210" rtl="0" fontAlgn="t" latinLnBrk="0">
                        <a:spcBef>
                          <a:spcPts val="0"/>
                        </a:spcBef>
                        <a:spcAft>
                          <a:spcPts val="0"/>
                        </a:spcAft>
                      </a:pPr>
                      <a:endParaRPr lang="en-US" sz="1600" dirty="0">
                        <a:effectLst/>
                      </a:endParaRPr>
                    </a:p>
                  </a:txBody>
                  <a:tcPr/>
                </a:tc>
                <a:extLst>
                  <a:ext uri="{0D108BD9-81ED-4DB2-BD59-A6C34878D82A}">
                    <a16:rowId xmlns:a16="http://schemas.microsoft.com/office/drawing/2014/main" val="3129394626"/>
                  </a:ext>
                </a:extLst>
              </a:tr>
            </a:tbl>
          </a:graphicData>
        </a:graphic>
      </p:graphicFrame>
    </p:spTree>
    <p:extLst>
      <p:ext uri="{BB962C8B-B14F-4D97-AF65-F5344CB8AC3E}">
        <p14:creationId xmlns:p14="http://schemas.microsoft.com/office/powerpoint/2010/main" val="190094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78AB-57D8-4093-9356-BD358088D41F}"/>
              </a:ext>
            </a:extLst>
          </p:cNvPr>
          <p:cNvSpPr>
            <a:spLocks noGrp="1"/>
          </p:cNvSpPr>
          <p:nvPr>
            <p:ph type="title"/>
          </p:nvPr>
        </p:nvSpPr>
        <p:spPr>
          <a:xfrm>
            <a:off x="913795" y="609600"/>
            <a:ext cx="3078749" cy="970450"/>
          </a:xfrm>
        </p:spPr>
        <p:txBody>
          <a:bodyPr vert="horz" lIns="91440" tIns="45720" rIns="91440" bIns="45720" rtlCol="0" anchor="b">
            <a:normAutofit/>
          </a:bodyPr>
          <a:lstStyle/>
          <a:p>
            <a:pPr algn="l"/>
            <a:r>
              <a:rPr lang="en-US" sz="2800"/>
              <a:t>Research Story...</a:t>
            </a:r>
          </a:p>
        </p:txBody>
      </p:sp>
      <p:pic>
        <p:nvPicPr>
          <p:cNvPr id="5" name="Picture 5" descr="A close up of a card&#10;&#10;Description generated with high confidence">
            <a:extLst>
              <a:ext uri="{FF2B5EF4-FFF2-40B4-BE49-F238E27FC236}">
                <a16:creationId xmlns:a16="http://schemas.microsoft.com/office/drawing/2014/main" id="{308E60F1-87CC-43EE-BD87-CCE72F245861}"/>
              </a:ext>
            </a:extLst>
          </p:cNvPr>
          <p:cNvPicPr>
            <a:picLocks noGrp="1" noChangeAspect="1"/>
          </p:cNvPicPr>
          <p:nvPr>
            <p:ph sz="half" idx="1"/>
          </p:nvPr>
        </p:nvPicPr>
        <p:blipFill rotWithShape="1">
          <a:blip r:embed="rId4"/>
          <a:srcRect l="6803" r="11864"/>
          <a:stretch/>
        </p:blipFill>
        <p:spPr>
          <a:xfrm>
            <a:off x="4302603" y="66999"/>
            <a:ext cx="7537705" cy="6857990"/>
          </a:xfrm>
          <a:prstGeom prst="rect">
            <a:avLst/>
          </a:prstGeom>
        </p:spPr>
      </p:pic>
      <p:sp>
        <p:nvSpPr>
          <p:cNvPr id="4" name="Content Placeholder 3">
            <a:extLst>
              <a:ext uri="{FF2B5EF4-FFF2-40B4-BE49-F238E27FC236}">
                <a16:creationId xmlns:a16="http://schemas.microsoft.com/office/drawing/2014/main" id="{5F9EF555-F5BA-4D5C-88E7-B72A20FF6656}"/>
              </a:ext>
            </a:extLst>
          </p:cNvPr>
          <p:cNvSpPr>
            <a:spLocks noGrp="1"/>
          </p:cNvSpPr>
          <p:nvPr>
            <p:ph sz="half" idx="2"/>
          </p:nvPr>
        </p:nvSpPr>
        <p:spPr>
          <a:xfrm>
            <a:off x="913795" y="1732449"/>
            <a:ext cx="3078749" cy="4058751"/>
          </a:xfrm>
        </p:spPr>
        <p:txBody>
          <a:bodyPr vert="horz" lIns="91440" tIns="45720" rIns="91440" bIns="45720" rtlCol="0" anchor="t">
            <a:normAutofit fontScale="77500" lnSpcReduction="20000"/>
          </a:bodyPr>
          <a:lstStyle/>
          <a:p>
            <a:pPr indent="-305435"/>
            <a:r>
              <a:rPr lang="en-US" sz="1900" dirty="0">
                <a:cs typeface="Calibri Light"/>
              </a:rPr>
              <a:t>'I think it's very difficult to be different': How does religious education contribute to inclusion in a Catholic post-primary school? </a:t>
            </a:r>
            <a:endParaRPr lang="en-US" sz="1900"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r>
              <a:rPr lang="en-US" sz="1900" dirty="0">
                <a:ln>
                  <a:solidFill>
                    <a:srgbClr val="000000">
                      <a:lumMod val="75000"/>
                      <a:lumOff val="25000"/>
                      <a:alpha val="10000"/>
                    </a:srgbClr>
                  </a:solidFill>
                </a:ln>
                <a:effectLst>
                  <a:outerShdw blurRad="9525" dist="25400" dir="14640000" algn="tl" rotWithShape="0">
                    <a:srgbClr val="000000">
                      <a:alpha val="30000"/>
                    </a:srgbClr>
                  </a:outerShdw>
                </a:effectLst>
              </a:rPr>
              <a:t>CEIST all girls' post-primary school</a:t>
            </a:r>
          </a:p>
          <a:p>
            <a:pPr indent="-305435"/>
            <a:r>
              <a:rPr lang="en-US" sz="1900" dirty="0">
                <a:ln>
                  <a:solidFill>
                    <a:srgbClr val="000000">
                      <a:lumMod val="75000"/>
                      <a:lumOff val="25000"/>
                      <a:alpha val="10000"/>
                    </a:srgbClr>
                  </a:solidFill>
                </a:ln>
                <a:effectLst>
                  <a:outerShdw blurRad="9525" dist="25400" dir="14640000" algn="tl" rotWithShape="0">
                    <a:srgbClr val="000000">
                      <a:alpha val="30000"/>
                    </a:srgbClr>
                  </a:outerShdw>
                </a:effectLst>
              </a:rPr>
              <a:t>Growing in religious and cultural  diversity </a:t>
            </a:r>
          </a:p>
          <a:p>
            <a:pPr indent="-305435"/>
            <a:r>
              <a:rPr lang="en-US" sz="1900" dirty="0">
                <a:ln>
                  <a:solidFill>
                    <a:srgbClr val="000000">
                      <a:lumMod val="75000"/>
                      <a:lumOff val="25000"/>
                      <a:alpha val="10000"/>
                    </a:srgbClr>
                  </a:solidFill>
                </a:ln>
                <a:effectLst>
                  <a:outerShdw blurRad="9525" dist="25400" dir="14640000" algn="tl" rotWithShape="0">
                    <a:srgbClr val="000000">
                      <a:alpha val="30000"/>
                    </a:srgbClr>
                  </a:outerShdw>
                </a:effectLst>
              </a:rPr>
              <a:t>All Junior Cycle students take RE for examination</a:t>
            </a:r>
          </a:p>
          <a:p>
            <a:pPr indent="-305435"/>
            <a:r>
              <a:rPr lang="en-US" sz="1900" dirty="0">
                <a:ln>
                  <a:solidFill>
                    <a:srgbClr val="000000">
                      <a:lumMod val="75000"/>
                      <a:lumOff val="25000"/>
                      <a:alpha val="10000"/>
                    </a:srgbClr>
                  </a:solidFill>
                </a:ln>
                <a:effectLst>
                  <a:outerShdw blurRad="9525" dist="25400" dir="14640000" algn="tl" rotWithShape="0">
                    <a:srgbClr val="000000">
                      <a:alpha val="30000"/>
                    </a:srgbClr>
                  </a:outerShdw>
                </a:effectLst>
              </a:rPr>
              <a:t>Exam Religion at Leaving Certificate is also an option</a:t>
            </a:r>
          </a:p>
          <a:p>
            <a:pPr indent="-305435"/>
            <a:r>
              <a:rPr lang="en-US" sz="1900" dirty="0">
                <a:ln>
                  <a:solidFill>
                    <a:srgbClr val="000000">
                      <a:lumMod val="75000"/>
                      <a:lumOff val="25000"/>
                      <a:alpha val="10000"/>
                    </a:srgbClr>
                  </a:solidFill>
                </a:ln>
                <a:effectLst>
                  <a:outerShdw blurRad="9525" dist="25400" dir="14640000" algn="tl" rotWithShape="0">
                    <a:srgbClr val="000000">
                      <a:alpha val="30000"/>
                    </a:srgbClr>
                  </a:outerShdw>
                </a:effectLst>
              </a:rPr>
              <a:t>This research explores the experiences of senior-cycle students and Religion teachers</a:t>
            </a:r>
          </a:p>
          <a:p>
            <a:pPr indent="-305435"/>
            <a:endPar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37990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F2DCBED5-D17A-4298-BBC0-78461368E60B}"/>
              </a:ext>
            </a:extLst>
          </p:cNvPr>
          <p:cNvPicPr>
            <a:picLocks noGrp="1" noChangeAspect="1"/>
          </p:cNvPicPr>
          <p:nvPr>
            <p:ph idx="1"/>
          </p:nvPr>
        </p:nvPicPr>
        <p:blipFill>
          <a:blip r:embed="rId4"/>
          <a:stretch>
            <a:fillRect/>
          </a:stretch>
        </p:blipFill>
        <p:spPr>
          <a:xfrm>
            <a:off x="1377087" y="1290671"/>
            <a:ext cx="9478579" cy="4289057"/>
          </a:xfrm>
          <a:prstGeom prst="rect">
            <a:avLst/>
          </a:prstGeom>
        </p:spPr>
      </p:pic>
    </p:spTree>
    <p:extLst>
      <p:ext uri="{BB962C8B-B14F-4D97-AF65-F5344CB8AC3E}">
        <p14:creationId xmlns:p14="http://schemas.microsoft.com/office/powerpoint/2010/main" val="319640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B227-0D4D-4C8C-924D-1BA0CDC56E9F}"/>
              </a:ext>
            </a:extLst>
          </p:cNvPr>
          <p:cNvSpPr>
            <a:spLocks noGrp="1"/>
          </p:cNvSpPr>
          <p:nvPr>
            <p:ph type="title"/>
          </p:nvPr>
        </p:nvSpPr>
        <p:spPr>
          <a:xfrm>
            <a:off x="913795" y="609600"/>
            <a:ext cx="3078749" cy="970450"/>
          </a:xfrm>
        </p:spPr>
        <p:txBody>
          <a:bodyPr anchor="b">
            <a:normAutofit/>
          </a:bodyPr>
          <a:lstStyle/>
          <a:p>
            <a:pPr algn="l"/>
            <a:r>
              <a:rPr lang="en-US" sz="2800" dirty="0">
                <a:ln>
                  <a:solidFill>
                    <a:srgbClr val="000000">
                      <a:lumMod val="75000"/>
                      <a:lumOff val="25000"/>
                      <a:alpha val="10000"/>
                    </a:srgbClr>
                  </a:solidFill>
                </a:ln>
                <a:effectLst>
                  <a:outerShdw blurRad="9525" dist="25400" dir="14640000" algn="tl" rotWithShape="0">
                    <a:srgbClr val="000000">
                      <a:alpha val="30000"/>
                    </a:srgbClr>
                  </a:outerShdw>
                </a:effectLst>
              </a:rPr>
              <a:t>The Great Divide...</a:t>
            </a:r>
            <a:endParaRPr lang="en-US" sz="2800" dirty="0"/>
          </a:p>
        </p:txBody>
      </p:sp>
      <p:sp>
        <p:nvSpPr>
          <p:cNvPr id="8" name="Content Placeholder 7">
            <a:extLst>
              <a:ext uri="{FF2B5EF4-FFF2-40B4-BE49-F238E27FC236}">
                <a16:creationId xmlns:a16="http://schemas.microsoft.com/office/drawing/2014/main" id="{C7013A56-7C3A-4231-B8F6-C4B5267CAA86}"/>
              </a:ext>
            </a:extLst>
          </p:cNvPr>
          <p:cNvSpPr>
            <a:spLocks noGrp="1"/>
          </p:cNvSpPr>
          <p:nvPr>
            <p:ph idx="1"/>
          </p:nvPr>
        </p:nvSpPr>
        <p:spPr>
          <a:xfrm>
            <a:off x="913795" y="1732449"/>
            <a:ext cx="3078749" cy="4058751"/>
          </a:xfrm>
        </p:spPr>
        <p:txBody>
          <a:bodyPr anchor="t">
            <a:normAutofit/>
          </a:bodyPr>
          <a:lstStyle/>
          <a:p>
            <a:pPr indent="-305435"/>
            <a:r>
              <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rPr>
              <a:t>Teachers and students fundamentally valued RE however in very different ways </a:t>
            </a:r>
          </a:p>
          <a:p>
            <a:pPr marL="37465" indent="0">
              <a:buNone/>
            </a:pPr>
            <a:endPar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r>
              <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rPr>
              <a:t>The research findings show a dichotomy between teacher and student understandings of what the purpose, nature and scope of RE ought to be </a:t>
            </a:r>
          </a:p>
          <a:p>
            <a:pPr indent="-305435"/>
            <a:r>
              <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rPr>
              <a:t>Faith development</a:t>
            </a:r>
          </a:p>
          <a:p>
            <a:pPr marL="37465" indent="0">
              <a:buNone/>
            </a:pPr>
            <a:r>
              <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r>
              <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rPr>
              <a:t>Vs</a:t>
            </a:r>
            <a:r>
              <a:rPr lang="en-US" sz="1400" dirty="0">
                <a:ln>
                  <a:solidFill>
                    <a:srgbClr val="000000">
                      <a:lumMod val="75000"/>
                      <a:lumOff val="25000"/>
                      <a:alpha val="10000"/>
                    </a:srgbClr>
                  </a:solidFill>
                </a:ln>
                <a:effectLst>
                  <a:outerShdw blurRad="9525" dist="25400" dir="14640000" algn="tl" rotWithShape="0">
                    <a:srgbClr val="000000">
                      <a:alpha val="30000"/>
                    </a:srgbClr>
                  </a:outerShdw>
                </a:effectLst>
              </a:rPr>
              <a:t> </a:t>
            </a:r>
            <a:r>
              <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a:t>
            </a:r>
          </a:p>
          <a:p>
            <a:pPr marL="37465" indent="0">
              <a:buNone/>
            </a:pPr>
            <a:r>
              <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      Inter-religious objective</a:t>
            </a:r>
          </a:p>
          <a:p>
            <a:pPr marL="37465" indent="0">
              <a:buNone/>
            </a:pPr>
            <a:endParaRPr lang="en-US" sz="16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4" name="Picture 4" descr="A picture containing LEGO, table, toy, indoor&#10;&#10;Description generated with very high confidence">
            <a:extLst>
              <a:ext uri="{FF2B5EF4-FFF2-40B4-BE49-F238E27FC236}">
                <a16:creationId xmlns:a16="http://schemas.microsoft.com/office/drawing/2014/main" id="{CBF122BD-0CB2-4EC0-B240-F2E3AF4961DB}"/>
              </a:ext>
            </a:extLst>
          </p:cNvPr>
          <p:cNvPicPr>
            <a:picLocks noChangeAspect="1"/>
          </p:cNvPicPr>
          <p:nvPr/>
        </p:nvPicPr>
        <p:blipFill rotWithShape="1">
          <a:blip r:embed="rId4"/>
          <a:srcRect l="9030" r="8810" b="-2"/>
          <a:stretch/>
        </p:blipFill>
        <p:spPr>
          <a:xfrm>
            <a:off x="4654295" y="10"/>
            <a:ext cx="7537705" cy="6857990"/>
          </a:xfrm>
          <a:prstGeom prst="rect">
            <a:avLst/>
          </a:prstGeom>
        </p:spPr>
      </p:pic>
    </p:spTree>
    <p:extLst>
      <p:ext uri="{BB962C8B-B14F-4D97-AF65-F5344CB8AC3E}">
        <p14:creationId xmlns:p14="http://schemas.microsoft.com/office/powerpoint/2010/main" val="309439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79D203-15DE-40B6-9426-3F2470DC65C9}"/>
              </a:ext>
            </a:extLst>
          </p:cNvPr>
          <p:cNvSpPr>
            <a:spLocks noGrp="1"/>
          </p:cNvSpPr>
          <p:nvPr>
            <p:ph type="title" idx="4294967295"/>
          </p:nvPr>
        </p:nvSpPr>
        <p:spPr>
          <a:xfrm>
            <a:off x="900506" y="1118808"/>
            <a:ext cx="4671467" cy="4747683"/>
          </a:xfrm>
        </p:spPr>
        <p:txBody>
          <a:bodyPr vert="horz" lIns="91440" tIns="45720" rIns="91440" bIns="45720" rtlCol="0" anchor="ctr">
            <a:normAutofit/>
          </a:bodyPr>
          <a:lstStyle/>
          <a:p>
            <a:pPr marL="285750" indent="-285750" algn="l">
              <a:lnSpc>
                <a:spcPct val="90000"/>
              </a:lnSpc>
            </a:pPr>
            <a:r>
              <a:rPr lang="en-US" sz="3500">
                <a:cs typeface="+mj-lt"/>
              </a:rPr>
              <a:t>T1: “</a:t>
            </a:r>
            <a:r>
              <a:rPr lang="en-US" sz="3500" i="1">
                <a:cs typeface="+mj-lt"/>
              </a:rPr>
              <a:t>There never has been a distinction for me. To me, being a religious educator means that, but also means being a catechist ... I think it’s intrinsically linked with my role as a religious educator.”</a:t>
            </a:r>
          </a:p>
          <a:p>
            <a:pPr algn="l">
              <a:lnSpc>
                <a:spcPct val="90000"/>
              </a:lnSpc>
            </a:pPr>
            <a:endParaRPr lang="en-US" sz="3500"/>
          </a:p>
        </p:txBody>
      </p:sp>
      <p:sp>
        <p:nvSpPr>
          <p:cNvPr id="4" name="Text Placeholder 3">
            <a:extLst>
              <a:ext uri="{FF2B5EF4-FFF2-40B4-BE49-F238E27FC236}">
                <a16:creationId xmlns:a16="http://schemas.microsoft.com/office/drawing/2014/main" id="{7FBB45EF-9308-4D6A-AAEC-D8EE44C2C27E}"/>
              </a:ext>
            </a:extLst>
          </p:cNvPr>
          <p:cNvSpPr>
            <a:spLocks noGrp="1"/>
          </p:cNvSpPr>
          <p:nvPr>
            <p:ph type="body" sz="half" idx="4294967295"/>
          </p:nvPr>
        </p:nvSpPr>
        <p:spPr>
          <a:xfrm>
            <a:off x="6498769" y="1118809"/>
            <a:ext cx="5049763" cy="4747681"/>
          </a:xfrm>
          <a:effectLst/>
        </p:spPr>
        <p:txBody>
          <a:bodyPr vert="horz" lIns="91440" tIns="45720" rIns="91440" bIns="45720" rtlCol="0" anchor="ctr">
            <a:normAutofit/>
          </a:bodyPr>
          <a:lstStyle/>
          <a:p>
            <a:pPr marL="285750" indent="-285750">
              <a:lnSpc>
                <a:spcPct val="90000"/>
              </a:lnSpc>
              <a:buFont typeface="Wingdings 2" charset="2"/>
              <a:buChar char="•"/>
            </a:pPr>
            <a:r>
              <a:rPr lang="en-US" sz="1700" dirty="0">
                <a:solidFill>
                  <a:schemeClr val="tx1"/>
                </a:solidFill>
              </a:rPr>
              <a:t>'A faith based on genuine knowledge and understanding, as well as reflective attitudes and skills, makes an important contribution to the formation of young people’ (Guidelines from the Irish Bishops)</a:t>
            </a:r>
          </a:p>
          <a:p>
            <a:pPr marL="342900" indent="-342900">
              <a:lnSpc>
                <a:spcPct val="90000"/>
              </a:lnSpc>
              <a:buFont typeface="Wingdings 2" charset="2"/>
              <a:buChar char="•"/>
            </a:pPr>
            <a:r>
              <a:rPr lang="en-US" sz="1700" dirty="0">
                <a:solidFill>
                  <a:schemeClr val="tx1"/>
                </a:solidFill>
              </a:rPr>
              <a:t>Teachers adopt a teaching </a:t>
            </a:r>
            <a:r>
              <a:rPr lang="en-US" sz="1700" b="1" i="1" dirty="0">
                <a:solidFill>
                  <a:schemeClr val="tx1"/>
                </a:solidFill>
              </a:rPr>
              <a:t>into</a:t>
            </a:r>
            <a:r>
              <a:rPr lang="en-US" sz="1700" dirty="0">
                <a:solidFill>
                  <a:schemeClr val="tx1"/>
                </a:solidFill>
              </a:rPr>
              <a:t> Religion approach to RE within this context </a:t>
            </a:r>
          </a:p>
          <a:p>
            <a:pPr marL="285750" indent="-285750">
              <a:lnSpc>
                <a:spcPct val="90000"/>
              </a:lnSpc>
              <a:buFont typeface="Wingdings 2" charset="2"/>
              <a:buChar char="•"/>
            </a:pPr>
            <a:r>
              <a:rPr lang="en-US" sz="1700" dirty="0">
                <a:solidFill>
                  <a:schemeClr val="tx1"/>
                </a:solidFill>
              </a:rPr>
              <a:t>They do not see a tension between their commitment to faith development and the reality of religious diversity within their classes</a:t>
            </a:r>
          </a:p>
          <a:p>
            <a:pPr>
              <a:lnSpc>
                <a:spcPct val="90000"/>
              </a:lnSpc>
            </a:pPr>
            <a:endParaRPr lang="en-US" sz="1700" dirty="0">
              <a:solidFill>
                <a:schemeClr val="tx1"/>
              </a:solidFill>
            </a:endParaRPr>
          </a:p>
          <a:p>
            <a:pPr marL="285750" indent="-285750">
              <a:lnSpc>
                <a:spcPct val="90000"/>
              </a:lnSpc>
              <a:buFont typeface="Wingdings 2" charset="2"/>
              <a:buChar char="•"/>
            </a:pPr>
            <a:r>
              <a:rPr lang="en-US" sz="1700" dirty="0">
                <a:solidFill>
                  <a:schemeClr val="tx1"/>
                </a:solidFill>
              </a:rPr>
              <a:t>No robust engagement with the study of world religions- the negatives effects of which greatly impact upon the experience of RE for students with minority religious and non-religious worldviews</a:t>
            </a:r>
          </a:p>
        </p:txBody>
      </p:sp>
    </p:spTree>
    <p:extLst>
      <p:ext uri="{BB962C8B-B14F-4D97-AF65-F5344CB8AC3E}">
        <p14:creationId xmlns:p14="http://schemas.microsoft.com/office/powerpoint/2010/main" val="2347556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2C4CA2-A0AD-4BB0-ACC2-92D91FDA6051}"/>
              </a:ext>
            </a:extLst>
          </p:cNvPr>
          <p:cNvSpPr>
            <a:spLocks noGrp="1"/>
          </p:cNvSpPr>
          <p:nvPr>
            <p:ph type="title" idx="4294967295"/>
          </p:nvPr>
        </p:nvSpPr>
        <p:spPr>
          <a:xfrm>
            <a:off x="900506" y="1118808"/>
            <a:ext cx="4671467" cy="4747683"/>
          </a:xfrm>
        </p:spPr>
        <p:txBody>
          <a:bodyPr vert="horz" lIns="91440" tIns="45720" rIns="91440" bIns="45720" rtlCol="0" anchor="ctr">
            <a:normAutofit/>
          </a:bodyPr>
          <a:lstStyle/>
          <a:p>
            <a:pPr algn="l">
              <a:lnSpc>
                <a:spcPct val="90000"/>
              </a:lnSpc>
            </a:pPr>
            <a:r>
              <a:rPr lang="en-US" sz="2400">
                <a:cs typeface="+mj-lt"/>
              </a:rPr>
              <a:t>S24:”</a:t>
            </a:r>
            <a:r>
              <a:rPr lang="en-US" sz="2400" i="1">
                <a:cs typeface="+mj-lt"/>
              </a:rPr>
              <a:t>For me it's very much like there's so much potential because it's </a:t>
            </a:r>
            <a:r>
              <a:rPr lang="en-US" sz="2400">
                <a:cs typeface="+mj-lt"/>
              </a:rPr>
              <a:t>[knowledge of world religions] </a:t>
            </a:r>
            <a:r>
              <a:rPr lang="en-US" sz="2400" i="1">
                <a:cs typeface="+mj-lt"/>
              </a:rPr>
              <a:t>so important. As someone who has absolutely no faith, I think knowledge of faiths is so important, particularly in the time we live in where Muslims are being persecuted by people who know nothing about the Muslim faith</a:t>
            </a:r>
            <a:r>
              <a:rPr lang="en-US" sz="2400">
                <a:cs typeface="+mj-lt"/>
              </a:rPr>
              <a:t>.” [ S24 is a sixth-year student who identifies as Atheist] </a:t>
            </a:r>
          </a:p>
          <a:p>
            <a:pPr algn="l">
              <a:lnSpc>
                <a:spcPct val="90000"/>
              </a:lnSpc>
            </a:pPr>
            <a:endParaRPr lang="en-US" sz="2400"/>
          </a:p>
        </p:txBody>
      </p:sp>
      <p:sp>
        <p:nvSpPr>
          <p:cNvPr id="4" name="Text Placeholder 3">
            <a:extLst>
              <a:ext uri="{FF2B5EF4-FFF2-40B4-BE49-F238E27FC236}">
                <a16:creationId xmlns:a16="http://schemas.microsoft.com/office/drawing/2014/main" id="{26CC349E-193B-48E3-9127-14E387F09A18}"/>
              </a:ext>
            </a:extLst>
          </p:cNvPr>
          <p:cNvSpPr>
            <a:spLocks noGrp="1"/>
          </p:cNvSpPr>
          <p:nvPr>
            <p:ph type="body" sz="half" idx="4294967295"/>
          </p:nvPr>
        </p:nvSpPr>
        <p:spPr>
          <a:xfrm>
            <a:off x="6498769" y="1118809"/>
            <a:ext cx="5049763" cy="4747681"/>
          </a:xfrm>
          <a:effectLst/>
        </p:spPr>
        <p:txBody>
          <a:bodyPr vert="horz" lIns="91440" tIns="45720" rIns="91440" bIns="45720" rtlCol="0" anchor="ctr">
            <a:normAutofit/>
          </a:bodyPr>
          <a:lstStyle/>
          <a:p>
            <a:pPr indent="-342900">
              <a:buFont typeface="Wingdings 2" charset="2"/>
              <a:buChar char="•"/>
            </a:pPr>
            <a:r>
              <a:rPr lang="en-IE" dirty="0">
                <a:effectLst/>
              </a:rPr>
              <a:t>Prof. Francis: Religion ‘persists as an important predictor of adolescent values over a wide range of areas’ </a:t>
            </a:r>
            <a:endParaRPr lang="en-US" dirty="0">
              <a:solidFill>
                <a:schemeClr val="tx1"/>
              </a:solidFill>
            </a:endParaRPr>
          </a:p>
          <a:p>
            <a:pPr marL="342900" indent="-342900">
              <a:buFont typeface="Wingdings 2" charset="2"/>
              <a:buChar char="•"/>
            </a:pPr>
            <a:r>
              <a:rPr lang="en-US" dirty="0">
                <a:solidFill>
                  <a:schemeClr val="tx1"/>
                </a:solidFill>
              </a:rPr>
              <a:t>Inter-religious objective </a:t>
            </a:r>
            <a:r>
              <a:rPr lang="en-US" dirty="0" err="1">
                <a:solidFill>
                  <a:schemeClr val="tx1"/>
                </a:solidFill>
              </a:rPr>
              <a:t>emphasised</a:t>
            </a:r>
            <a:r>
              <a:rPr lang="en-US" dirty="0">
                <a:solidFill>
                  <a:schemeClr val="tx1"/>
                </a:solidFill>
              </a:rPr>
              <a:t> by ALL  students </a:t>
            </a:r>
          </a:p>
          <a:p>
            <a:pPr marL="342900" indent="-342900">
              <a:buFont typeface="Wingdings 2" charset="2"/>
              <a:buChar char="•"/>
            </a:pPr>
            <a:r>
              <a:rPr lang="en-US" dirty="0">
                <a:solidFill>
                  <a:schemeClr val="tx1"/>
                </a:solidFill>
              </a:rPr>
              <a:t>Consensus: The value of RE in coming to know the religious and non-religious 'other'</a:t>
            </a:r>
          </a:p>
          <a:p>
            <a:pPr marL="36900" indent="0">
              <a:buNone/>
            </a:pPr>
            <a:endParaRPr lang="en-US" dirty="0">
              <a:solidFill>
                <a:schemeClr val="tx1"/>
              </a:solidFill>
            </a:endParaRPr>
          </a:p>
        </p:txBody>
      </p:sp>
    </p:spTree>
    <p:extLst>
      <p:ext uri="{BB962C8B-B14F-4D97-AF65-F5344CB8AC3E}">
        <p14:creationId xmlns:p14="http://schemas.microsoft.com/office/powerpoint/2010/main" val="303745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B53F-E5CF-46CA-AA25-C86C695D7E3C}"/>
              </a:ext>
            </a:extLst>
          </p:cNvPr>
          <p:cNvSpPr>
            <a:spLocks noGrp="1"/>
          </p:cNvSpPr>
          <p:nvPr>
            <p:ph type="title"/>
          </p:nvPr>
        </p:nvSpPr>
        <p:spPr/>
        <p:txBody>
          <a:bodyPr>
            <a:normAutofit fontScale="90000"/>
          </a:bodyPr>
          <a:lstStyle/>
          <a:p>
            <a:r>
              <a:rPr lang="en-US" b="1"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Students’ perceptions of the purpose, nature and scope of Religious Education </a:t>
            </a:r>
            <a:endParaRPr lang="en-US" dirty="0"/>
          </a:p>
        </p:txBody>
      </p:sp>
      <p:sp>
        <p:nvSpPr>
          <p:cNvPr id="4" name="Speech Bubble: Oval 3">
            <a:extLst>
              <a:ext uri="{FF2B5EF4-FFF2-40B4-BE49-F238E27FC236}">
                <a16:creationId xmlns:a16="http://schemas.microsoft.com/office/drawing/2014/main" id="{3091F523-BE0B-42E8-9EC7-BD5BB069834E}"/>
              </a:ext>
            </a:extLst>
          </p:cNvPr>
          <p:cNvSpPr/>
          <p:nvPr/>
        </p:nvSpPr>
        <p:spPr>
          <a:xfrm>
            <a:off x="3594561" y="3242284"/>
            <a:ext cx="4199722" cy="30770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S6: </a:t>
            </a:r>
            <a:r>
              <a:rPr lang="en-US" i="1" dirty="0">
                <a:ea typeface="+mn-lt"/>
                <a:cs typeface="+mn-lt"/>
              </a:rPr>
              <a:t>“Religious education is very valuable, but I think it was very biased on Roman Catholic[ism] or Christianity. I think we should have [studied] each religion.”</a:t>
            </a:r>
            <a:r>
              <a:rPr lang="en-US" dirty="0">
                <a:ea typeface="+mn-lt"/>
                <a:cs typeface="+mn-lt"/>
              </a:rPr>
              <a:t> </a:t>
            </a:r>
          </a:p>
          <a:p>
            <a:pPr algn="ctr"/>
            <a:r>
              <a:rPr lang="en-US" sz="1600" dirty="0">
                <a:ea typeface="+mn-lt"/>
                <a:cs typeface="+mn-lt"/>
              </a:rPr>
              <a:t>[S6 is a sixth-year student who identifies as </a:t>
            </a:r>
            <a:r>
              <a:rPr lang="en-US" sz="1600" b="1" dirty="0">
                <a:ea typeface="+mn-lt"/>
                <a:cs typeface="+mn-lt"/>
              </a:rPr>
              <a:t>Roman Catholic</a:t>
            </a:r>
            <a:r>
              <a:rPr lang="en-US" sz="1600" dirty="0">
                <a:ea typeface="+mn-lt"/>
                <a:cs typeface="+mn-lt"/>
              </a:rPr>
              <a:t>] </a:t>
            </a:r>
            <a:endParaRPr lang="en-US" sz="1600" dirty="0"/>
          </a:p>
        </p:txBody>
      </p:sp>
      <p:sp>
        <p:nvSpPr>
          <p:cNvPr id="5" name="Speech Bubble: Oval 4">
            <a:extLst>
              <a:ext uri="{FF2B5EF4-FFF2-40B4-BE49-F238E27FC236}">
                <a16:creationId xmlns:a16="http://schemas.microsoft.com/office/drawing/2014/main" id="{A1427135-3101-4AF8-A5C4-A104AAE1C32E}"/>
              </a:ext>
            </a:extLst>
          </p:cNvPr>
          <p:cNvSpPr/>
          <p:nvPr/>
        </p:nvSpPr>
        <p:spPr>
          <a:xfrm>
            <a:off x="177558" y="1512150"/>
            <a:ext cx="3519159" cy="201842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S4: </a:t>
            </a:r>
            <a:r>
              <a:rPr lang="en-US" i="1" dirty="0">
                <a:ea typeface="+mn-lt"/>
                <a:cs typeface="+mn-lt"/>
              </a:rPr>
              <a:t>“We should study more about other religions in school. Not just Christianity</a:t>
            </a:r>
            <a:r>
              <a:rPr lang="en-US" sz="1600" i="1" dirty="0">
                <a:ea typeface="+mn-lt"/>
                <a:cs typeface="+mn-lt"/>
              </a:rPr>
              <a:t>.” </a:t>
            </a:r>
          </a:p>
          <a:p>
            <a:pPr algn="ctr"/>
            <a:r>
              <a:rPr lang="en-US" sz="1400" dirty="0">
                <a:ea typeface="+mn-lt"/>
                <a:cs typeface="+mn-lt"/>
              </a:rPr>
              <a:t>[S4 is a fifth-year student who identifies as </a:t>
            </a:r>
            <a:r>
              <a:rPr lang="en-US" sz="1400" b="1" dirty="0">
                <a:ea typeface="+mn-lt"/>
                <a:cs typeface="+mn-lt"/>
              </a:rPr>
              <a:t>Muslim</a:t>
            </a:r>
            <a:r>
              <a:rPr lang="en-US" sz="1400" dirty="0">
                <a:ea typeface="+mn-lt"/>
                <a:cs typeface="+mn-lt"/>
              </a:rPr>
              <a:t>]</a:t>
            </a:r>
            <a:r>
              <a:rPr lang="en-US" sz="1600" dirty="0">
                <a:ea typeface="+mn-lt"/>
                <a:cs typeface="+mn-lt"/>
              </a:rPr>
              <a:t> </a:t>
            </a:r>
            <a:endParaRPr lang="en-US" sz="1600" dirty="0"/>
          </a:p>
        </p:txBody>
      </p:sp>
      <p:sp>
        <p:nvSpPr>
          <p:cNvPr id="6" name="Speech Bubble: Oval 5">
            <a:extLst>
              <a:ext uri="{FF2B5EF4-FFF2-40B4-BE49-F238E27FC236}">
                <a16:creationId xmlns:a16="http://schemas.microsoft.com/office/drawing/2014/main" id="{1C4CDB3D-0FBB-4AEE-8697-6DD6A881B530}"/>
              </a:ext>
            </a:extLst>
          </p:cNvPr>
          <p:cNvSpPr/>
          <p:nvPr/>
        </p:nvSpPr>
        <p:spPr>
          <a:xfrm>
            <a:off x="7527441" y="1713193"/>
            <a:ext cx="4333509" cy="340282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ea typeface="+mn-lt"/>
              <a:cs typeface="+mn-lt"/>
            </a:endParaRPr>
          </a:p>
          <a:p>
            <a:pPr algn="ctr"/>
            <a:r>
              <a:rPr lang="en-US" dirty="0">
                <a:ea typeface="+mn-lt"/>
                <a:cs typeface="+mn-lt"/>
              </a:rPr>
              <a:t>S18: </a:t>
            </a:r>
            <a:r>
              <a:rPr lang="en-US" i="1" dirty="0">
                <a:ea typeface="+mn-lt"/>
                <a:cs typeface="+mn-lt"/>
              </a:rPr>
              <a:t>“The fact that we’re going to go out into the world itself, and there’s going to be people from a million different cultures. Surely, we should know something about it!”</a:t>
            </a:r>
            <a:r>
              <a:rPr lang="en-US" sz="1600" i="1" dirty="0">
                <a:ea typeface="+mn-lt"/>
                <a:cs typeface="+mn-lt"/>
              </a:rPr>
              <a:t> </a:t>
            </a:r>
            <a:r>
              <a:rPr lang="en-US" sz="1400" dirty="0">
                <a:ea typeface="+mn-lt"/>
                <a:cs typeface="+mn-lt"/>
              </a:rPr>
              <a:t>[S18 is fifth- year student who identifies as </a:t>
            </a:r>
            <a:r>
              <a:rPr lang="en-US" sz="1400" b="1" dirty="0">
                <a:ea typeface="+mn-lt"/>
                <a:cs typeface="+mn-lt"/>
              </a:rPr>
              <a:t>Atheist</a:t>
            </a:r>
            <a:r>
              <a:rPr lang="en-US" sz="1400" dirty="0">
                <a:ea typeface="+mn-lt"/>
                <a:cs typeface="+mn-lt"/>
              </a:rPr>
              <a:t>] </a:t>
            </a:r>
            <a:endParaRPr lang="en-US" sz="1400" dirty="0"/>
          </a:p>
        </p:txBody>
      </p:sp>
      <p:sp>
        <p:nvSpPr>
          <p:cNvPr id="7" name="Speech Bubble: Oval 6">
            <a:extLst>
              <a:ext uri="{FF2B5EF4-FFF2-40B4-BE49-F238E27FC236}">
                <a16:creationId xmlns:a16="http://schemas.microsoft.com/office/drawing/2014/main" id="{39846CFE-D404-4C30-84CE-A65303457B74}"/>
              </a:ext>
            </a:extLst>
          </p:cNvPr>
          <p:cNvSpPr/>
          <p:nvPr/>
        </p:nvSpPr>
        <p:spPr>
          <a:xfrm>
            <a:off x="67039" y="3728350"/>
            <a:ext cx="3629675" cy="26931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ea typeface="+mn-lt"/>
              <a:cs typeface="+mn-lt"/>
            </a:endParaRPr>
          </a:p>
          <a:p>
            <a:pPr algn="ctr"/>
            <a:r>
              <a:rPr lang="en-US" sz="1600" dirty="0">
                <a:latin typeface="Calisto MT" panose="02040603050505030304"/>
                <a:ea typeface="+mn-lt"/>
                <a:cs typeface="+mn-lt"/>
              </a:rPr>
              <a:t>S19: </a:t>
            </a:r>
            <a:r>
              <a:rPr lang="en-US" sz="1600" i="1" dirty="0">
                <a:latin typeface="Calisto MT" panose="02040603050505030304"/>
                <a:ea typeface="+mn-lt"/>
                <a:cs typeface="+mn-lt"/>
              </a:rPr>
              <a:t>“There are loads of girls from different cultures here, and it’s kind of sad that we don’t know anything about their cultures, unless we take it on ourselves specifically to learn about that.”</a:t>
            </a:r>
            <a:r>
              <a:rPr lang="en-US" sz="1600" dirty="0">
                <a:latin typeface="Calisto MT" panose="02040603050505030304"/>
                <a:ea typeface="+mn-lt"/>
                <a:cs typeface="+mn-lt"/>
              </a:rPr>
              <a:t> </a:t>
            </a:r>
            <a:endParaRPr lang="en-US" sz="1600" dirty="0">
              <a:ea typeface="+mn-lt"/>
              <a:cs typeface="+mn-lt"/>
            </a:endParaRPr>
          </a:p>
        </p:txBody>
      </p:sp>
    </p:spTree>
    <p:extLst>
      <p:ext uri="{BB962C8B-B14F-4D97-AF65-F5344CB8AC3E}">
        <p14:creationId xmlns:p14="http://schemas.microsoft.com/office/powerpoint/2010/main" val="2878821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362441"/>
      </a:dk2>
      <a:lt2>
        <a:srgbClr val="E2E5E8"/>
      </a:lt2>
      <a:accent1>
        <a:srgbClr val="DA8D36"/>
      </a:accent1>
      <a:accent2>
        <a:srgbClr val="C83624"/>
      </a:accent2>
      <a:accent3>
        <a:srgbClr val="DA3668"/>
      </a:accent3>
      <a:accent4>
        <a:srgbClr val="C8249A"/>
      </a:accent4>
      <a:accent5>
        <a:srgbClr val="C436DA"/>
      </a:accent5>
      <a:accent6>
        <a:srgbClr val="752FCB"/>
      </a:accent6>
      <a:hlink>
        <a:srgbClr val="3F7BBF"/>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6CC82649DB29449EA96BDC67A5FF98" ma:contentTypeVersion="7" ma:contentTypeDescription="Create a new document." ma:contentTypeScope="" ma:versionID="4a3bc267d20b747161ada074705386f9">
  <xsd:schema xmlns:xsd="http://www.w3.org/2001/XMLSchema" xmlns:xs="http://www.w3.org/2001/XMLSchema" xmlns:p="http://schemas.microsoft.com/office/2006/metadata/properties" xmlns:ns3="37c653aa-ee43-4561-8152-769f34527e44" targetNamespace="http://schemas.microsoft.com/office/2006/metadata/properties" ma:root="true" ma:fieldsID="592d053d06ed87c2efa12c0f6cdb2c4a" ns3:_="">
    <xsd:import namespace="37c653aa-ee43-4561-8152-769f34527e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653aa-ee43-4561-8152-769f34527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C588A7-8196-4DFA-B6C8-4F746D43B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653aa-ee43-4561-8152-769f34527e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00F899-9509-472E-BF41-7BCA37013FD0}">
  <ds:schemaRefs>
    <ds:schemaRef ds:uri="http://schemas.microsoft.com/sharepoint/v3/contenttype/forms"/>
  </ds:schemaRefs>
</ds:datastoreItem>
</file>

<file path=customXml/itemProps3.xml><?xml version="1.0" encoding="utf-8"?>
<ds:datastoreItem xmlns:ds="http://schemas.openxmlformats.org/officeDocument/2006/customXml" ds:itemID="{BA977AEC-C12D-45F5-A9C4-9B020D07D59F}">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37c653aa-ee43-4561-8152-769f34527e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894</TotalTime>
  <Words>675</Words>
  <Application>Microsoft Office PowerPoint</Application>
  <PresentationFormat>Widescreen</PresentationFormat>
  <Paragraphs>112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Calisto MT</vt:lpstr>
      <vt:lpstr>Courier New</vt:lpstr>
      <vt:lpstr>Wingdings</vt:lpstr>
      <vt:lpstr>Wingdings 2</vt:lpstr>
      <vt:lpstr>SlateVTI</vt:lpstr>
      <vt:lpstr>'I think it's very difficult to be different': How does religious education contribute to inclusion in a Catholic post-primary school? </vt:lpstr>
      <vt:lpstr>Religion and Education </vt:lpstr>
      <vt:lpstr>Approaches to Religious Education Riegel and Mendl’s (2014) reconceptualisation of Grimmitt’s model</vt:lpstr>
      <vt:lpstr>Research Story...</vt:lpstr>
      <vt:lpstr>PowerPoint Presentation</vt:lpstr>
      <vt:lpstr>The Great Divide...</vt:lpstr>
      <vt:lpstr>T1: “There never has been a distinction for me. To me, being a religious educator means that, but also means being a catechist ... I think it’s intrinsically linked with my role as a religious educator.” </vt:lpstr>
      <vt:lpstr>S24:”For me it's very much like there's so much potential because it's [knowledge of world religions] so important. As someone who has absolutely no faith, I think knowledge of faiths is so important, particularly in the time we live in where Muslims are being persecuted by people who know nothing about the Muslim faith.” [ S24 is a sixth-year student who identifies as Atheist]  </vt:lpstr>
      <vt:lpstr>Students’ perceptions of the purpose, nature and scope of Religious Education </vt:lpstr>
      <vt:lpstr>S20: “If there was non-exam Maths, you couldn’t engage people in it. If you gave them money to engage them, you couldn’t get them to engage in non-exam Maths. But Religion is such a fascinating thing, because it’s how we interact with the world. It’s how we interact with each other. It should be so simple, in theory, to get people to engage with it.”</vt:lpstr>
      <vt:lpstr>   S5: "I think it is very difficult to be different. I feel if people don’t understand something they are quick to judge, like I remember when I was in primary school and everyone in the class was Catholic and I was the only Muslim. And they were doing their Confirmation and it makes you feel so excluded because like the teacher makes you do a project while they others are doing that. ’Cos like one time I remember this girl in my class [asked] “Why are you not making your Confirmation?”. I had to [tell her I was Muslim] and then she said, “So your dad’s a terrorist?”. [S5 is a sixth-year student] S6: “I always felt excluded from the class”. [S5 is a sixth-year student who identifies as Muslim] </vt:lpstr>
      <vt:lpstr>Implications of curricular choice</vt:lpstr>
      <vt:lpstr>A Way Forward </vt:lpstr>
      <vt:lpstr>Concluding remarks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think it's very difficult to be different': How does religious education contribute to inclusion in a Catholic post-primary school?</dc:title>
  <dc:creator>Gill Sullivan</dc:creator>
  <cp:lastModifiedBy>Colin Roddy</cp:lastModifiedBy>
  <cp:revision>31</cp:revision>
  <cp:lastPrinted>2019-09-23T21:46:24Z</cp:lastPrinted>
  <dcterms:created xsi:type="dcterms:W3CDTF">2019-09-23T21:44:45Z</dcterms:created>
  <dcterms:modified xsi:type="dcterms:W3CDTF">2019-09-30T09:32:59Z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0x010100A36CC82649DB29449EA96BDC67A5FF98</vt:lpwstr>
  </property>
</Properties>
</file>