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C615096-F80F-4A77-9EF2-D1983AB045CD}" type="datetimeFigureOut">
              <a:rPr lang="en-IE" smtClean="0"/>
              <a:t>17/12/2014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303641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C615096-F80F-4A77-9EF2-D1983AB045CD}" type="datetimeFigureOut">
              <a:rPr lang="en-IE" smtClean="0"/>
              <a:t>17/12/2014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318041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C615096-F80F-4A77-9EF2-D1983AB045CD}" type="datetimeFigureOut">
              <a:rPr lang="en-IE" smtClean="0"/>
              <a:t>17/12/2014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51781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C615096-F80F-4A77-9EF2-D1983AB045CD}" type="datetimeFigureOut">
              <a:rPr lang="en-IE" smtClean="0"/>
              <a:t>17/12/2014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24795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15096-F80F-4A77-9EF2-D1983AB045CD}" type="datetimeFigureOut">
              <a:rPr lang="en-IE" smtClean="0"/>
              <a:t>17/12/2014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406562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C615096-F80F-4A77-9EF2-D1983AB045CD}" type="datetimeFigureOut">
              <a:rPr lang="en-IE" smtClean="0"/>
              <a:t>17/12/2014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302744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C615096-F80F-4A77-9EF2-D1983AB045CD}" type="datetimeFigureOut">
              <a:rPr lang="en-IE" smtClean="0"/>
              <a:t>17/12/2014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264363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C615096-F80F-4A77-9EF2-D1983AB045CD}" type="datetimeFigureOut">
              <a:rPr lang="en-IE" smtClean="0"/>
              <a:t>17/12/2014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232305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15096-F80F-4A77-9EF2-D1983AB045CD}" type="datetimeFigureOut">
              <a:rPr lang="en-IE" smtClean="0"/>
              <a:t>17/12/2014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237033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15096-F80F-4A77-9EF2-D1983AB045CD}" type="datetimeFigureOut">
              <a:rPr lang="en-IE" smtClean="0"/>
              <a:t>17/12/2014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375164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15096-F80F-4A77-9EF2-D1983AB045CD}" type="datetimeFigureOut">
              <a:rPr lang="en-IE" smtClean="0"/>
              <a:t>17/12/2014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316C1C-4AA1-4078-828B-6B765568FB9B}" type="slidenum">
              <a:rPr lang="en-IE" smtClean="0"/>
              <a:t>‹#›</a:t>
            </a:fld>
            <a:endParaRPr lang="en-IE"/>
          </a:p>
        </p:txBody>
      </p:sp>
    </p:spTree>
    <p:extLst>
      <p:ext uri="{BB962C8B-B14F-4D97-AF65-F5344CB8AC3E}">
        <p14:creationId xmlns:p14="http://schemas.microsoft.com/office/powerpoint/2010/main" val="249145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15096-F80F-4A77-9EF2-D1983AB045CD}" type="datetimeFigureOut">
              <a:rPr lang="en-IE" smtClean="0"/>
              <a:t>17/12/2014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16C1C-4AA1-4078-828B-6B765568FB9B}" type="slidenum">
              <a:rPr lang="en-IE" smtClean="0"/>
              <a:t>‹#›</a:t>
            </a:fld>
            <a:endParaRPr lang="en-IE"/>
          </a:p>
        </p:txBody>
      </p:sp>
    </p:spTree>
    <p:extLst>
      <p:ext uri="{BB962C8B-B14F-4D97-AF65-F5344CB8AC3E}">
        <p14:creationId xmlns:p14="http://schemas.microsoft.com/office/powerpoint/2010/main" val="80563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960" y="332657"/>
            <a:ext cx="4246240" cy="3267794"/>
          </a:xfrm>
        </p:spPr>
        <p:txBody>
          <a:bodyPr/>
          <a:lstStyle/>
          <a:p>
            <a:r>
              <a:rPr lang="en-IE" dirty="0" smtClean="0"/>
              <a:t/>
            </a:r>
            <a:br>
              <a:rPr lang="en-IE" dirty="0" smtClean="0"/>
            </a:br>
            <a:endParaRPr lang="en-IE" dirty="0"/>
          </a:p>
        </p:txBody>
      </p:sp>
      <p:sp>
        <p:nvSpPr>
          <p:cNvPr id="3" name="Subtitle 2"/>
          <p:cNvSpPr>
            <a:spLocks noGrp="1"/>
          </p:cNvSpPr>
          <p:nvPr>
            <p:ph type="subTitle" idx="1"/>
          </p:nvPr>
        </p:nvSpPr>
        <p:spPr>
          <a:xfrm>
            <a:off x="4211960" y="3356992"/>
            <a:ext cx="4644008" cy="2664296"/>
          </a:xfrm>
        </p:spPr>
        <p:txBody>
          <a:bodyPr>
            <a:normAutofit fontScale="92500" lnSpcReduction="10000"/>
          </a:bodyPr>
          <a:lstStyle/>
          <a:p>
            <a:r>
              <a:rPr lang="en-IE" b="1" dirty="0" smtClean="0">
                <a:solidFill>
                  <a:schemeClr val="accent1"/>
                </a:solidFill>
              </a:rPr>
              <a:t>Calling on </a:t>
            </a:r>
            <a:endParaRPr lang="en-IE" b="1" dirty="0" smtClean="0">
              <a:solidFill>
                <a:schemeClr val="accent1"/>
              </a:solidFill>
            </a:endParaRPr>
          </a:p>
          <a:p>
            <a:endParaRPr lang="en-IE" b="1" dirty="0" smtClean="0">
              <a:solidFill>
                <a:schemeClr val="accent1"/>
              </a:solidFill>
            </a:endParaRPr>
          </a:p>
          <a:p>
            <a:r>
              <a:rPr lang="en-IE" b="1" dirty="0" smtClean="0">
                <a:solidFill>
                  <a:schemeClr val="accent1"/>
                </a:solidFill>
              </a:rPr>
              <a:t>Young </a:t>
            </a:r>
            <a:r>
              <a:rPr lang="en-IE" b="1" dirty="0" smtClean="0">
                <a:solidFill>
                  <a:schemeClr val="accent1"/>
                </a:solidFill>
              </a:rPr>
              <a:t>People </a:t>
            </a:r>
            <a:r>
              <a:rPr lang="en-IE" b="1" dirty="0" smtClean="0">
                <a:solidFill>
                  <a:schemeClr val="accent1"/>
                </a:solidFill>
              </a:rPr>
              <a:t>to </a:t>
            </a:r>
          </a:p>
          <a:p>
            <a:endParaRPr lang="en-IE" dirty="0" smtClean="0">
              <a:solidFill>
                <a:schemeClr val="tx1"/>
              </a:solidFill>
            </a:endParaRPr>
          </a:p>
          <a:p>
            <a:r>
              <a:rPr lang="en-IE" b="1" dirty="0" smtClean="0">
                <a:solidFill>
                  <a:schemeClr val="accent6">
                    <a:lumMod val="75000"/>
                  </a:schemeClr>
                </a:solidFill>
              </a:rPr>
              <a:t>“Make </a:t>
            </a:r>
            <a:r>
              <a:rPr lang="en-IE" b="1" dirty="0" smtClean="0">
                <a:solidFill>
                  <a:srgbClr val="008000"/>
                </a:solidFill>
              </a:rPr>
              <a:t>The</a:t>
            </a:r>
            <a:r>
              <a:rPr lang="en-IE" b="1" dirty="0" smtClean="0">
                <a:solidFill>
                  <a:schemeClr val="accent6">
                    <a:lumMod val="75000"/>
                  </a:schemeClr>
                </a:solidFill>
              </a:rPr>
              <a:t> </a:t>
            </a:r>
            <a:r>
              <a:rPr lang="en-IE" b="1" dirty="0" smtClean="0">
                <a:solidFill>
                  <a:srgbClr val="CC0000"/>
                </a:solidFill>
              </a:rPr>
              <a:t>Mass…</a:t>
            </a:r>
            <a:r>
              <a:rPr lang="en-IE" b="1" dirty="0" smtClean="0">
                <a:solidFill>
                  <a:schemeClr val="accent6">
                    <a:lumMod val="75000"/>
                  </a:schemeClr>
                </a:solidFill>
              </a:rPr>
              <a:t> </a:t>
            </a:r>
            <a:r>
              <a:rPr lang="en-IE" b="1" i="1" dirty="0" smtClean="0">
                <a:solidFill>
                  <a:schemeClr val="tx1">
                    <a:lumMod val="75000"/>
                    <a:lumOff val="25000"/>
                  </a:schemeClr>
                </a:solidFill>
              </a:rPr>
              <a:t>Yours</a:t>
            </a:r>
            <a:r>
              <a:rPr lang="en-IE" b="1" dirty="0" smtClean="0">
                <a:solidFill>
                  <a:schemeClr val="tx1">
                    <a:lumMod val="75000"/>
                    <a:lumOff val="25000"/>
                  </a:schemeClr>
                </a:solidFill>
              </a:rPr>
              <a:t>”</a:t>
            </a:r>
            <a:endParaRPr lang="en-IE" b="1"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11960" cy="6858000"/>
          </a:xfrm>
          <a:prstGeom prst="rect">
            <a:avLst/>
          </a:prstGeom>
        </p:spPr>
      </p:pic>
      <p:sp>
        <p:nvSpPr>
          <p:cNvPr id="6" name="Rectangle 5"/>
          <p:cNvSpPr/>
          <p:nvPr/>
        </p:nvSpPr>
        <p:spPr>
          <a:xfrm>
            <a:off x="4067944" y="620688"/>
            <a:ext cx="4572000" cy="2585323"/>
          </a:xfrm>
          <a:prstGeom prst="rect">
            <a:avLst/>
          </a:prstGeom>
        </p:spPr>
        <p:txBody>
          <a:bodyPr>
            <a:spAutoFit/>
          </a:bodyPr>
          <a:lstStyle/>
          <a:p>
            <a:pPr algn="ctr"/>
            <a:r>
              <a:rPr lang="en-IE" sz="5400" b="1" dirty="0">
                <a:solidFill>
                  <a:prstClr val="black"/>
                </a:solidFill>
                <a:ea typeface="+mj-ea"/>
                <a:cs typeface="+mj-cs"/>
              </a:rPr>
              <a:t>Catholic Schools Week 2015</a:t>
            </a:r>
            <a:endParaRPr lang="en-US" sz="2400" b="1" dirty="0"/>
          </a:p>
        </p:txBody>
      </p:sp>
    </p:spTree>
    <p:extLst>
      <p:ext uri="{BB962C8B-B14F-4D97-AF65-F5344CB8AC3E}">
        <p14:creationId xmlns:p14="http://schemas.microsoft.com/office/powerpoint/2010/main" val="424951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008000"/>
                </a:solidFill>
              </a:rPr>
              <a:t>Sunday January 25 </a:t>
            </a:r>
            <a:br>
              <a:rPr lang="en-IE" b="1" dirty="0" smtClean="0">
                <a:solidFill>
                  <a:srgbClr val="008000"/>
                </a:solidFill>
              </a:rPr>
            </a:br>
            <a:r>
              <a:rPr lang="en-IE" b="1" dirty="0" smtClean="0">
                <a:solidFill>
                  <a:srgbClr val="008000"/>
                </a:solidFill>
              </a:rPr>
              <a:t>is the Third Sunday in Ordinary Time</a:t>
            </a:r>
            <a:endParaRPr lang="en-IE" b="1" dirty="0">
              <a:solidFill>
                <a:srgbClr val="008000"/>
              </a:solidFill>
            </a:endParaRPr>
          </a:p>
        </p:txBody>
      </p:sp>
      <p:sp>
        <p:nvSpPr>
          <p:cNvPr id="3" name="Content Placeholder 2"/>
          <p:cNvSpPr>
            <a:spLocks noGrp="1"/>
          </p:cNvSpPr>
          <p:nvPr>
            <p:ph idx="1"/>
          </p:nvPr>
        </p:nvSpPr>
        <p:spPr/>
        <p:txBody>
          <a:bodyPr>
            <a:normAutofit fontScale="77500" lnSpcReduction="20000"/>
          </a:bodyPr>
          <a:lstStyle/>
          <a:p>
            <a:r>
              <a:rPr lang="en-IE" dirty="0" smtClean="0"/>
              <a:t>The Scripture readings on this day are as follows:</a:t>
            </a:r>
          </a:p>
          <a:p>
            <a:endParaRPr lang="en-IE" dirty="0" smtClean="0"/>
          </a:p>
          <a:p>
            <a:r>
              <a:rPr lang="en-IE" dirty="0" smtClean="0"/>
              <a:t>First Reading: Jonah 3:1-5. 10 </a:t>
            </a:r>
          </a:p>
          <a:p>
            <a:endParaRPr lang="en-IE" dirty="0" smtClean="0"/>
          </a:p>
          <a:p>
            <a:r>
              <a:rPr lang="en-IE" dirty="0" smtClean="0"/>
              <a:t>Responsorial Psalm: Psalm 24:4-9</a:t>
            </a:r>
          </a:p>
          <a:p>
            <a:endParaRPr lang="en-IE" dirty="0" smtClean="0"/>
          </a:p>
          <a:p>
            <a:r>
              <a:rPr lang="en-IE" dirty="0" smtClean="0"/>
              <a:t>Second Reading: 1 Corinthians 7:29-31</a:t>
            </a:r>
          </a:p>
          <a:p>
            <a:endParaRPr lang="en-IE" dirty="0" smtClean="0"/>
          </a:p>
          <a:p>
            <a:r>
              <a:rPr lang="en-IE" dirty="0" smtClean="0"/>
              <a:t>Gospel: Mark 1:14-20</a:t>
            </a:r>
          </a:p>
          <a:p>
            <a:endParaRPr lang="en-IE" dirty="0" smtClean="0"/>
          </a:p>
          <a:p>
            <a:r>
              <a:rPr lang="en-IE" dirty="0" smtClean="0"/>
              <a:t>January 25 also marks the conclusion of the Week of Prayer for Christian Unity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132856"/>
            <a:ext cx="2520280" cy="3168352"/>
          </a:xfrm>
          <a:prstGeom prst="rect">
            <a:avLst/>
          </a:prstGeom>
        </p:spPr>
      </p:pic>
    </p:spTree>
    <p:extLst>
      <p:ext uri="{BB962C8B-B14F-4D97-AF65-F5344CB8AC3E}">
        <p14:creationId xmlns:p14="http://schemas.microsoft.com/office/powerpoint/2010/main" val="4187492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4005064"/>
            <a:ext cx="1512168" cy="2283346"/>
          </a:xfrm>
          <a:prstGeom prst="rect">
            <a:avLst/>
          </a:prstGeom>
        </p:spPr>
      </p:pic>
      <p:sp>
        <p:nvSpPr>
          <p:cNvPr id="2" name="Title 1"/>
          <p:cNvSpPr>
            <a:spLocks noGrp="1"/>
          </p:cNvSpPr>
          <p:nvPr>
            <p:ph type="title"/>
          </p:nvPr>
        </p:nvSpPr>
        <p:spPr/>
        <p:txBody>
          <a:bodyPr>
            <a:normAutofit fontScale="90000"/>
          </a:bodyPr>
          <a:lstStyle/>
          <a:p>
            <a:r>
              <a:rPr lang="en-IE" b="1" dirty="0" smtClean="0">
                <a:solidFill>
                  <a:schemeClr val="accent1"/>
                </a:solidFill>
              </a:rPr>
              <a:t>In what other ways can we take part?</a:t>
            </a:r>
            <a:endParaRPr lang="en-IE" b="1" dirty="0">
              <a:solidFill>
                <a:schemeClr val="accent1"/>
              </a:solidFill>
            </a:endParaRPr>
          </a:p>
        </p:txBody>
      </p:sp>
      <p:sp>
        <p:nvSpPr>
          <p:cNvPr id="3" name="Content Placeholder 2"/>
          <p:cNvSpPr>
            <a:spLocks noGrp="1"/>
          </p:cNvSpPr>
          <p:nvPr>
            <p:ph idx="1"/>
          </p:nvPr>
        </p:nvSpPr>
        <p:spPr>
          <a:xfrm>
            <a:off x="457200" y="1268760"/>
            <a:ext cx="8229600" cy="5400600"/>
          </a:xfrm>
        </p:spPr>
        <p:txBody>
          <a:bodyPr>
            <a:normAutofit fontScale="77500" lnSpcReduction="20000"/>
          </a:bodyPr>
          <a:lstStyle/>
          <a:p>
            <a:pPr algn="just"/>
            <a:r>
              <a:rPr lang="en-IE" dirty="0" smtClean="0"/>
              <a:t>One way you can get involved is to contribute your ideas as to what could be included in the Prayers of the Faithful. Remember; </a:t>
            </a:r>
            <a:r>
              <a:rPr lang="en-IE" dirty="0" smtClean="0"/>
              <a:t>these </a:t>
            </a:r>
            <a:r>
              <a:rPr lang="en-IE" dirty="0" smtClean="0"/>
              <a:t>are the prayers where we respond with “Lord Hear Us” and they are said after the Creed.</a:t>
            </a:r>
          </a:p>
          <a:p>
            <a:pPr algn="just"/>
            <a:r>
              <a:rPr lang="en-IE" dirty="0" smtClean="0"/>
              <a:t>If you want to make this Mass </a:t>
            </a:r>
            <a:r>
              <a:rPr lang="en-IE" i="1" dirty="0" smtClean="0"/>
              <a:t>yours,</a:t>
            </a:r>
            <a:r>
              <a:rPr lang="en-IE" dirty="0" smtClean="0"/>
              <a:t> what is it that you would like to pray for?</a:t>
            </a:r>
          </a:p>
          <a:p>
            <a:pPr algn="just"/>
            <a:r>
              <a:rPr lang="en-IE" dirty="0" smtClean="0"/>
              <a:t>Is there someone unwell? Or perhaps a group of people at home or abroad facing a time of challenge?</a:t>
            </a:r>
          </a:p>
          <a:p>
            <a:pPr marL="0" indent="0" algn="just">
              <a:buNone/>
            </a:pPr>
            <a:r>
              <a:rPr lang="en-IE" b="1" dirty="0" smtClean="0">
                <a:solidFill>
                  <a:schemeClr val="accent1"/>
                </a:solidFill>
              </a:rPr>
              <a:t>Here’s an example</a:t>
            </a:r>
            <a:r>
              <a:rPr lang="en-IE" b="1" dirty="0" smtClean="0">
                <a:solidFill>
                  <a:schemeClr val="accent1"/>
                </a:solidFill>
              </a:rPr>
              <a:t>:</a:t>
            </a:r>
            <a:endParaRPr lang="en-IE" b="1" dirty="0" smtClean="0">
              <a:solidFill>
                <a:schemeClr val="accent1"/>
              </a:solidFill>
            </a:endParaRPr>
          </a:p>
          <a:p>
            <a:pPr marL="0" indent="0">
              <a:buNone/>
            </a:pPr>
            <a:r>
              <a:rPr lang="en-IE" b="1" dirty="0" smtClean="0">
                <a:solidFill>
                  <a:srgbClr val="CC0000"/>
                </a:solidFill>
              </a:rPr>
              <a:t>We </a:t>
            </a:r>
            <a:r>
              <a:rPr lang="en-IE" b="1" dirty="0" smtClean="0">
                <a:solidFill>
                  <a:srgbClr val="CC0000"/>
                </a:solidFill>
              </a:rPr>
              <a:t>pray for those who are about to take part in </a:t>
            </a:r>
            <a:r>
              <a:rPr lang="en-IE" b="1" dirty="0" smtClean="0">
                <a:solidFill>
                  <a:srgbClr val="CC0000"/>
                </a:solidFill>
              </a:rPr>
              <a:t>the</a:t>
            </a:r>
          </a:p>
          <a:p>
            <a:pPr marL="0" indent="0">
              <a:buNone/>
            </a:pPr>
            <a:r>
              <a:rPr lang="en-IE" b="1" dirty="0" smtClean="0">
                <a:solidFill>
                  <a:srgbClr val="CC0000"/>
                </a:solidFill>
              </a:rPr>
              <a:t>Mock </a:t>
            </a:r>
            <a:r>
              <a:rPr lang="en-IE" b="1" dirty="0" smtClean="0">
                <a:solidFill>
                  <a:srgbClr val="CC0000"/>
                </a:solidFill>
              </a:rPr>
              <a:t>Exams in our school. May God help them to </a:t>
            </a:r>
            <a:r>
              <a:rPr lang="en-IE" b="1" dirty="0" smtClean="0">
                <a:solidFill>
                  <a:srgbClr val="CC0000"/>
                </a:solidFill>
              </a:rPr>
              <a:t>do </a:t>
            </a:r>
          </a:p>
          <a:p>
            <a:pPr marL="0" indent="0">
              <a:buNone/>
            </a:pPr>
            <a:r>
              <a:rPr lang="en-IE" b="1" dirty="0" smtClean="0">
                <a:solidFill>
                  <a:srgbClr val="CC0000"/>
                </a:solidFill>
              </a:rPr>
              <a:t>their </a:t>
            </a:r>
            <a:r>
              <a:rPr lang="en-IE" b="1" dirty="0" smtClean="0">
                <a:solidFill>
                  <a:srgbClr val="CC0000"/>
                </a:solidFill>
              </a:rPr>
              <a:t>best and reward their hard work and </a:t>
            </a:r>
            <a:r>
              <a:rPr lang="en-IE" b="1" dirty="0" smtClean="0">
                <a:solidFill>
                  <a:srgbClr val="CC0000"/>
                </a:solidFill>
              </a:rPr>
              <a:t>preparation</a:t>
            </a:r>
            <a:r>
              <a:rPr lang="en-IE" b="1" dirty="0" smtClean="0">
                <a:solidFill>
                  <a:srgbClr val="CC0000"/>
                </a:solidFill>
              </a:rPr>
              <a:t>. </a:t>
            </a:r>
            <a:endParaRPr lang="en-IE" b="1" dirty="0" smtClean="0">
              <a:solidFill>
                <a:srgbClr val="CC0000"/>
              </a:solidFill>
            </a:endParaRPr>
          </a:p>
          <a:p>
            <a:pPr marL="0" indent="0">
              <a:buNone/>
            </a:pPr>
            <a:r>
              <a:rPr lang="en-IE" b="1" i="1" dirty="0" smtClean="0">
                <a:solidFill>
                  <a:srgbClr val="008000"/>
                </a:solidFill>
              </a:rPr>
              <a:t>Lord </a:t>
            </a:r>
            <a:r>
              <a:rPr lang="en-IE" b="1" i="1" dirty="0" smtClean="0">
                <a:solidFill>
                  <a:srgbClr val="008000"/>
                </a:solidFill>
              </a:rPr>
              <a:t>Hear Us</a:t>
            </a:r>
            <a:r>
              <a:rPr lang="en-IE" b="1" i="1" dirty="0" smtClean="0">
                <a:solidFill>
                  <a:srgbClr val="008000"/>
                </a:solidFill>
              </a:rPr>
              <a:t>.</a:t>
            </a:r>
            <a:endParaRPr lang="en-IE" b="1" dirty="0" smtClean="0">
              <a:solidFill>
                <a:srgbClr val="008000"/>
              </a:solidFill>
            </a:endParaRPr>
          </a:p>
          <a:p>
            <a:pPr marL="0" indent="0">
              <a:buNone/>
            </a:pPr>
            <a:r>
              <a:rPr lang="en-IE" b="1" dirty="0" smtClean="0">
                <a:solidFill>
                  <a:schemeClr val="accent6">
                    <a:lumMod val="75000"/>
                  </a:schemeClr>
                </a:solidFill>
              </a:rPr>
              <a:t>Response: </a:t>
            </a:r>
            <a:r>
              <a:rPr lang="en-IE" b="1" i="1" dirty="0" smtClean="0">
                <a:solidFill>
                  <a:schemeClr val="accent6">
                    <a:lumMod val="75000"/>
                  </a:schemeClr>
                </a:solidFill>
              </a:rPr>
              <a:t>Lord Graciously Hear Us.</a:t>
            </a:r>
          </a:p>
        </p:txBody>
      </p:sp>
    </p:spTree>
    <p:extLst>
      <p:ext uri="{BB962C8B-B14F-4D97-AF65-F5344CB8AC3E}">
        <p14:creationId xmlns:p14="http://schemas.microsoft.com/office/powerpoint/2010/main" val="3753255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chemeClr val="accent6">
                    <a:lumMod val="75000"/>
                  </a:schemeClr>
                </a:solidFill>
              </a:rPr>
              <a:t>Anything else?</a:t>
            </a:r>
            <a:endParaRPr lang="en-IE" b="1" dirty="0">
              <a:solidFill>
                <a:schemeClr val="accent6">
                  <a:lumMod val="75000"/>
                </a:schemeClr>
              </a:solidFill>
            </a:endParaRPr>
          </a:p>
        </p:txBody>
      </p:sp>
      <p:sp>
        <p:nvSpPr>
          <p:cNvPr id="3" name="Content Placeholder 2"/>
          <p:cNvSpPr>
            <a:spLocks noGrp="1"/>
          </p:cNvSpPr>
          <p:nvPr>
            <p:ph idx="1"/>
          </p:nvPr>
        </p:nvSpPr>
        <p:spPr>
          <a:xfrm>
            <a:off x="107504" y="1600200"/>
            <a:ext cx="8712968" cy="5141168"/>
          </a:xfrm>
        </p:spPr>
        <p:txBody>
          <a:bodyPr>
            <a:normAutofit/>
          </a:bodyPr>
          <a:lstStyle/>
          <a:p>
            <a:pPr marL="0" indent="0">
              <a:buNone/>
            </a:pPr>
            <a:r>
              <a:rPr lang="en-IE" dirty="0" smtClean="0">
                <a:solidFill>
                  <a:schemeClr val="tx1">
                    <a:lumMod val="75000"/>
                    <a:lumOff val="25000"/>
                  </a:schemeClr>
                </a:solidFill>
              </a:rPr>
              <a:t>Well, </a:t>
            </a:r>
            <a:r>
              <a:rPr lang="en-IE" dirty="0" smtClean="0">
                <a:solidFill>
                  <a:schemeClr val="tx1">
                    <a:lumMod val="75000"/>
                    <a:lumOff val="25000"/>
                  </a:schemeClr>
                </a:solidFill>
              </a:rPr>
              <a:t>it’s </a:t>
            </a:r>
            <a:r>
              <a:rPr lang="en-IE" dirty="0" smtClean="0">
                <a:solidFill>
                  <a:schemeClr val="tx1">
                    <a:lumMod val="75000"/>
                    <a:lumOff val="25000"/>
                  </a:schemeClr>
                </a:solidFill>
              </a:rPr>
              <a:t>really up </a:t>
            </a:r>
            <a:r>
              <a:rPr lang="en-IE" dirty="0" smtClean="0">
                <a:solidFill>
                  <a:schemeClr val="tx1">
                    <a:lumMod val="75000"/>
                    <a:lumOff val="25000"/>
                  </a:schemeClr>
                </a:solidFill>
              </a:rPr>
              <a:t>to you</a:t>
            </a:r>
            <a:r>
              <a:rPr lang="en-IE" dirty="0" smtClean="0">
                <a:solidFill>
                  <a:schemeClr val="tx1">
                    <a:lumMod val="75000"/>
                    <a:lumOff val="25000"/>
                  </a:schemeClr>
                </a:solidFill>
              </a:rPr>
              <a:t>:</a:t>
            </a:r>
            <a:endParaRPr lang="en-IE" dirty="0" smtClean="0"/>
          </a:p>
          <a:p>
            <a:r>
              <a:rPr lang="en-IE" dirty="0" smtClean="0">
                <a:solidFill>
                  <a:schemeClr val="accent1"/>
                </a:solidFill>
              </a:rPr>
              <a:t>Perhaps</a:t>
            </a:r>
            <a:r>
              <a:rPr lang="en-IE" dirty="0" smtClean="0">
                <a:solidFill>
                  <a:schemeClr val="accent1"/>
                </a:solidFill>
              </a:rPr>
              <a:t> </a:t>
            </a:r>
            <a:r>
              <a:rPr lang="en-IE" dirty="0" smtClean="0">
                <a:solidFill>
                  <a:schemeClr val="accent1"/>
                </a:solidFill>
              </a:rPr>
              <a:t>you </a:t>
            </a:r>
            <a:r>
              <a:rPr lang="en-IE" dirty="0" smtClean="0">
                <a:solidFill>
                  <a:schemeClr val="accent1"/>
                </a:solidFill>
              </a:rPr>
              <a:t>might to select symbols </a:t>
            </a:r>
            <a:r>
              <a:rPr lang="en-IE" dirty="0" smtClean="0">
                <a:solidFill>
                  <a:schemeClr val="accent1"/>
                </a:solidFill>
              </a:rPr>
              <a:t>to bring </a:t>
            </a:r>
            <a:r>
              <a:rPr lang="en-IE" dirty="0" smtClean="0">
                <a:solidFill>
                  <a:schemeClr val="accent1"/>
                </a:solidFill>
              </a:rPr>
              <a:t>forward </a:t>
            </a:r>
            <a:r>
              <a:rPr lang="en-IE" dirty="0" smtClean="0">
                <a:solidFill>
                  <a:schemeClr val="accent1"/>
                </a:solidFill>
              </a:rPr>
              <a:t>at the beginning of your Mass to represent your work?</a:t>
            </a:r>
          </a:p>
          <a:p>
            <a:pPr marL="0" indent="0" algn="ctr">
              <a:buNone/>
            </a:pPr>
            <a:r>
              <a:rPr lang="en-IE" dirty="0"/>
              <a:t> </a:t>
            </a:r>
            <a:r>
              <a:rPr lang="en-IE" dirty="0" smtClean="0"/>
              <a:t>   </a:t>
            </a:r>
            <a:r>
              <a:rPr lang="en-IE" dirty="0" smtClean="0">
                <a:solidFill>
                  <a:srgbClr val="CC0000"/>
                </a:solidFill>
              </a:rPr>
              <a:t>If </a:t>
            </a:r>
            <a:r>
              <a:rPr lang="en-IE" dirty="0" smtClean="0">
                <a:solidFill>
                  <a:srgbClr val="CC0000"/>
                </a:solidFill>
              </a:rPr>
              <a:t>someone is reluctant to speak; perhaps you might prefer to carry something forward.</a:t>
            </a:r>
          </a:p>
          <a:p>
            <a:r>
              <a:rPr lang="en-IE" dirty="0" smtClean="0">
                <a:solidFill>
                  <a:srgbClr val="008000"/>
                </a:solidFill>
              </a:rPr>
              <a:t>Maybe</a:t>
            </a:r>
            <a:r>
              <a:rPr lang="en-IE" dirty="0" smtClean="0">
                <a:solidFill>
                  <a:srgbClr val="008000"/>
                </a:solidFill>
              </a:rPr>
              <a:t> you’d </a:t>
            </a:r>
            <a:r>
              <a:rPr lang="en-IE" dirty="0" smtClean="0">
                <a:solidFill>
                  <a:srgbClr val="008000"/>
                </a:solidFill>
              </a:rPr>
              <a:t>like to decorate the Church with some art work in advance? Or perhaps </a:t>
            </a:r>
            <a:r>
              <a:rPr lang="en-IE" dirty="0" smtClean="0">
                <a:solidFill>
                  <a:srgbClr val="008000"/>
                </a:solidFill>
              </a:rPr>
              <a:t>create a </a:t>
            </a:r>
            <a:r>
              <a:rPr lang="en-IE" dirty="0" smtClean="0">
                <a:solidFill>
                  <a:srgbClr val="008000"/>
                </a:solidFill>
              </a:rPr>
              <a:t>Sacred Space?</a:t>
            </a:r>
          </a:p>
          <a:p>
            <a:endParaRPr lang="en-IE" dirty="0"/>
          </a:p>
        </p:txBody>
      </p:sp>
    </p:spTree>
    <p:extLst>
      <p:ext uri="{BB962C8B-B14F-4D97-AF65-F5344CB8AC3E}">
        <p14:creationId xmlns:p14="http://schemas.microsoft.com/office/powerpoint/2010/main" val="395645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008000"/>
                </a:solidFill>
              </a:rPr>
              <a:t>More </a:t>
            </a:r>
            <a:r>
              <a:rPr lang="en-IE" b="1" dirty="0" smtClean="0">
                <a:solidFill>
                  <a:srgbClr val="008000"/>
                </a:solidFill>
              </a:rPr>
              <a:t>way</a:t>
            </a:r>
            <a:r>
              <a:rPr lang="en-IE" b="1" dirty="0" smtClean="0">
                <a:solidFill>
                  <a:srgbClr val="008000"/>
                </a:solidFill>
              </a:rPr>
              <a:t>s to get involved…</a:t>
            </a:r>
            <a:endParaRPr lang="en-IE" b="1" dirty="0">
              <a:solidFill>
                <a:srgbClr val="008000"/>
              </a:solidFill>
            </a:endParaRPr>
          </a:p>
        </p:txBody>
      </p:sp>
      <p:sp>
        <p:nvSpPr>
          <p:cNvPr id="3" name="Content Placeholder 2"/>
          <p:cNvSpPr>
            <a:spLocks noGrp="1"/>
          </p:cNvSpPr>
          <p:nvPr>
            <p:ph idx="1"/>
          </p:nvPr>
        </p:nvSpPr>
        <p:spPr>
          <a:xfrm>
            <a:off x="457200" y="1268760"/>
            <a:ext cx="8229600" cy="5256584"/>
          </a:xfrm>
        </p:spPr>
        <p:txBody>
          <a:bodyPr>
            <a:normAutofit fontScale="92500" lnSpcReduction="10000"/>
          </a:bodyPr>
          <a:lstStyle/>
          <a:p>
            <a:r>
              <a:rPr lang="en-IE" b="1" dirty="0" smtClean="0">
                <a:solidFill>
                  <a:schemeClr val="accent1"/>
                </a:solidFill>
              </a:rPr>
              <a:t>What about Welcoming Ministry; to greet the members of the congregation as they arrive? You could hand them a copy of the Parish Newsletter? Or prepare the Mass Booklet to distribute as people arrive? </a:t>
            </a:r>
          </a:p>
          <a:p>
            <a:r>
              <a:rPr lang="en-IE" b="1" dirty="0" smtClean="0">
                <a:solidFill>
                  <a:schemeClr val="accent6">
                    <a:lumMod val="75000"/>
                  </a:schemeClr>
                </a:solidFill>
              </a:rPr>
              <a:t>Perhaps you could assess what needs to be prepared so that you could invite people for a cup of tea in the Parish Centre after Mass?</a:t>
            </a:r>
          </a:p>
          <a:p>
            <a:r>
              <a:rPr lang="en-IE" b="1" dirty="0" smtClean="0">
                <a:solidFill>
                  <a:srgbClr val="CC0000"/>
                </a:solidFill>
              </a:rPr>
              <a:t>Or would you prefer the greatest honour and bring forth the gifts of the bread and wine in the Offertory Procession?</a:t>
            </a:r>
          </a:p>
          <a:p>
            <a:endParaRPr lang="en-IE" dirty="0"/>
          </a:p>
        </p:txBody>
      </p:sp>
    </p:spTree>
    <p:extLst>
      <p:ext uri="{BB962C8B-B14F-4D97-AF65-F5344CB8AC3E}">
        <p14:creationId xmlns:p14="http://schemas.microsoft.com/office/powerpoint/2010/main" val="270869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lumMod val="75000"/>
                    <a:lumOff val="25000"/>
                  </a:schemeClr>
                </a:solidFill>
              </a:rPr>
              <a:t>“Give us this day, our daily bread”</a:t>
            </a:r>
            <a:endParaRPr lang="en-IE"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lgn="ctr">
              <a:buNone/>
            </a:pPr>
            <a:r>
              <a:rPr lang="en-IE" dirty="0" smtClean="0"/>
              <a:t> </a:t>
            </a:r>
          </a:p>
          <a:p>
            <a:pPr marL="0" indent="0" algn="ctr">
              <a:buNone/>
            </a:pPr>
            <a:endParaRPr lang="en-IE" dirty="0"/>
          </a:p>
          <a:p>
            <a:pPr marL="0" indent="0" algn="ctr">
              <a:buNone/>
            </a:pPr>
            <a:endParaRPr lang="en-IE"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630680"/>
            <a:ext cx="6840760" cy="4246592"/>
          </a:xfrm>
          <a:prstGeom prst="rect">
            <a:avLst/>
          </a:prstGeom>
        </p:spPr>
      </p:pic>
    </p:spTree>
    <p:extLst>
      <p:ext uri="{BB962C8B-B14F-4D97-AF65-F5344CB8AC3E}">
        <p14:creationId xmlns:p14="http://schemas.microsoft.com/office/powerpoint/2010/main" val="4294282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0" y="-32792"/>
            <a:ext cx="2429601" cy="1844823"/>
          </a:xfrm>
          <a:prstGeom prst="rect">
            <a:avLst/>
          </a:prstGeom>
        </p:spPr>
      </p:pic>
      <p:sp>
        <p:nvSpPr>
          <p:cNvPr id="2" name="Title 1"/>
          <p:cNvSpPr>
            <a:spLocks noGrp="1"/>
          </p:cNvSpPr>
          <p:nvPr>
            <p:ph type="title"/>
          </p:nvPr>
        </p:nvSpPr>
        <p:spPr>
          <a:xfrm>
            <a:off x="2448230" y="274638"/>
            <a:ext cx="6238569" cy="1143000"/>
          </a:xfrm>
        </p:spPr>
        <p:txBody>
          <a:bodyPr>
            <a:normAutofit fontScale="90000"/>
          </a:bodyPr>
          <a:lstStyle/>
          <a:p>
            <a:r>
              <a:rPr lang="en-IE" dirty="0" smtClean="0">
                <a:solidFill>
                  <a:srgbClr val="CC0000"/>
                </a:solidFill>
              </a:rPr>
              <a:t>Anyone feeling really brave?</a:t>
            </a:r>
            <a:endParaRPr lang="en-IE" dirty="0">
              <a:solidFill>
                <a:srgbClr val="CC0000"/>
              </a:solidFill>
            </a:endParaRPr>
          </a:p>
        </p:txBody>
      </p:sp>
      <p:sp>
        <p:nvSpPr>
          <p:cNvPr id="3" name="Content Placeholder 2"/>
          <p:cNvSpPr>
            <a:spLocks noGrp="1"/>
          </p:cNvSpPr>
          <p:nvPr>
            <p:ph idx="1"/>
          </p:nvPr>
        </p:nvSpPr>
        <p:spPr>
          <a:xfrm>
            <a:off x="323528" y="1628800"/>
            <a:ext cx="8668170" cy="4968552"/>
          </a:xfrm>
        </p:spPr>
        <p:txBody>
          <a:bodyPr>
            <a:noAutofit/>
          </a:bodyPr>
          <a:lstStyle/>
          <a:p>
            <a:pPr algn="just"/>
            <a:r>
              <a:rPr lang="en-IE" sz="2400" dirty="0" smtClean="0">
                <a:latin typeface="Arial" panose="020B0604020202020204" pitchFamily="34" charset="0"/>
                <a:cs typeface="Arial" panose="020B0604020202020204" pitchFamily="34" charset="0"/>
              </a:rPr>
              <a:t>Having completed all your preparation, it would be a shame for no one to know about the Mass you have planned.</a:t>
            </a:r>
          </a:p>
          <a:p>
            <a:pPr algn="just"/>
            <a:r>
              <a:rPr lang="en-IE" sz="2400" dirty="0" smtClean="0">
                <a:latin typeface="Arial" panose="020B0604020202020204" pitchFamily="34" charset="0"/>
                <a:cs typeface="Arial" panose="020B0604020202020204" pitchFamily="34" charset="0"/>
              </a:rPr>
              <a:t>How about an announcement in school to tell everyone when its on? Or put a notice in the school newsletter? Perhaps a notice in the Parish Newsletter also, where you could offer a cup of tea in the Parish Centre after the Mass? (See a sample draft on the next slide)</a:t>
            </a:r>
          </a:p>
          <a:p>
            <a:pPr algn="just"/>
            <a:r>
              <a:rPr lang="en-IE" sz="2400" dirty="0" smtClean="0">
                <a:latin typeface="Arial" panose="020B0604020202020204" pitchFamily="34" charset="0"/>
                <a:cs typeface="Arial" panose="020B0604020202020204" pitchFamily="34" charset="0"/>
              </a:rPr>
              <a:t>Encourage your families to come along! </a:t>
            </a:r>
          </a:p>
          <a:p>
            <a:pPr algn="just"/>
            <a:r>
              <a:rPr lang="en-IE" sz="2400" dirty="0" smtClean="0">
                <a:latin typeface="Arial" panose="020B0604020202020204" pitchFamily="34" charset="0"/>
                <a:cs typeface="Arial" panose="020B0604020202020204" pitchFamily="34" charset="0"/>
              </a:rPr>
              <a:t>On the day, someone (perhaps two students?) could tell the congregation about your work that went into </a:t>
            </a:r>
            <a:r>
              <a:rPr lang="en-IE" sz="2400" b="1" dirty="0" smtClean="0">
                <a:solidFill>
                  <a:schemeClr val="accent1"/>
                </a:solidFill>
                <a:latin typeface="Arial" panose="020B0604020202020204" pitchFamily="34" charset="0"/>
                <a:cs typeface="Arial" panose="020B0604020202020204" pitchFamily="34" charset="0"/>
              </a:rPr>
              <a:t>Making </a:t>
            </a:r>
            <a:r>
              <a:rPr lang="en-IE" sz="2400" b="1" dirty="0" smtClean="0">
                <a:solidFill>
                  <a:schemeClr val="accent6">
                    <a:lumMod val="75000"/>
                  </a:schemeClr>
                </a:solidFill>
                <a:latin typeface="Arial" panose="020B0604020202020204" pitchFamily="34" charset="0"/>
                <a:cs typeface="Arial" panose="020B0604020202020204" pitchFamily="34" charset="0"/>
              </a:rPr>
              <a:t>the</a:t>
            </a:r>
            <a:r>
              <a:rPr lang="en-IE" sz="2400" b="1" dirty="0" smtClean="0">
                <a:latin typeface="Arial" panose="020B0604020202020204" pitchFamily="34" charset="0"/>
                <a:cs typeface="Arial" panose="020B0604020202020204" pitchFamily="34" charset="0"/>
              </a:rPr>
              <a:t> </a:t>
            </a:r>
            <a:r>
              <a:rPr lang="en-IE" sz="2400" b="1" dirty="0" smtClean="0">
                <a:solidFill>
                  <a:srgbClr val="008000"/>
                </a:solidFill>
                <a:latin typeface="Arial" panose="020B0604020202020204" pitchFamily="34" charset="0"/>
                <a:cs typeface="Arial" panose="020B0604020202020204" pitchFamily="34" charset="0"/>
              </a:rPr>
              <a:t>Mass</a:t>
            </a:r>
            <a:r>
              <a:rPr lang="en-IE" sz="2400" b="1" dirty="0" smtClean="0">
                <a:latin typeface="Arial" panose="020B0604020202020204" pitchFamily="34" charset="0"/>
                <a:cs typeface="Arial" panose="020B0604020202020204" pitchFamily="34" charset="0"/>
              </a:rPr>
              <a:t> </a:t>
            </a:r>
            <a:r>
              <a:rPr lang="en-IE" sz="2400" b="1" i="1" dirty="0" smtClean="0">
                <a:solidFill>
                  <a:srgbClr val="CC0000"/>
                </a:solidFill>
                <a:latin typeface="Arial" panose="020B0604020202020204" pitchFamily="34" charset="0"/>
                <a:cs typeface="Arial" panose="020B0604020202020204" pitchFamily="34" charset="0"/>
              </a:rPr>
              <a:t>Yours</a:t>
            </a:r>
            <a:r>
              <a:rPr lang="en-IE" sz="2400" i="1" dirty="0" smtClean="0">
                <a:solidFill>
                  <a:srgbClr val="CC0000"/>
                </a:solidFill>
                <a:latin typeface="Arial" panose="020B0604020202020204" pitchFamily="34" charset="0"/>
                <a:cs typeface="Arial" panose="020B0604020202020204" pitchFamily="34" charset="0"/>
              </a:rPr>
              <a:t>.</a:t>
            </a:r>
            <a:r>
              <a:rPr lang="en-IE" sz="2400" dirty="0" smtClean="0">
                <a:latin typeface="Arial" panose="020B0604020202020204" pitchFamily="34" charset="0"/>
                <a:cs typeface="Arial" panose="020B0604020202020204" pitchFamily="34" charset="0"/>
              </a:rPr>
              <a:t> You might explain to those present; what has Catholic Schools Week 2015 inspired you to do</a:t>
            </a:r>
            <a:r>
              <a:rPr lang="en-IE" sz="2400" dirty="0" smtClean="0">
                <a:latin typeface="Arial" panose="020B0604020202020204" pitchFamily="34" charset="0"/>
                <a:cs typeface="Arial" panose="020B0604020202020204" pitchFamily="34" charset="0"/>
              </a:rPr>
              <a:t>?</a:t>
            </a:r>
            <a:endParaRPr lang="en-IE"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99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1"/>
                </a:solidFill>
              </a:rPr>
              <a:t>Sample Parish Newsletter Notice</a:t>
            </a:r>
            <a:endParaRPr lang="en-IE" b="1" dirty="0">
              <a:solidFill>
                <a:schemeClr val="accent1"/>
              </a:solidFill>
            </a:endParaRPr>
          </a:p>
        </p:txBody>
      </p:sp>
      <p:sp>
        <p:nvSpPr>
          <p:cNvPr id="3" name="Content Placeholder 2"/>
          <p:cNvSpPr>
            <a:spLocks noGrp="1"/>
          </p:cNvSpPr>
          <p:nvPr>
            <p:ph idx="1"/>
          </p:nvPr>
        </p:nvSpPr>
        <p:spPr/>
        <p:txBody>
          <a:bodyPr/>
          <a:lstStyle/>
          <a:p>
            <a:pPr marL="0" indent="0" algn="just">
              <a:buNone/>
            </a:pPr>
            <a:r>
              <a:rPr lang="en-IE" dirty="0" smtClean="0">
                <a:solidFill>
                  <a:schemeClr val="tx1">
                    <a:lumMod val="75000"/>
                    <a:lumOff val="25000"/>
                  </a:schemeClr>
                </a:solidFill>
              </a:rPr>
              <a:t>Sunday, January 25, marks the beginning of Catholic Schools Week 2015. The purpose of the week is to highlight and celebrate the wonderful contribution that Catholic Schools make to our local community. This year’s theme is Catholic Schools: A Call to Serve. The great work that goes on in our local Catholic schools will be celebrated by…</a:t>
            </a:r>
          </a:p>
          <a:p>
            <a:endParaRPr lang="en-IE" dirty="0"/>
          </a:p>
        </p:txBody>
      </p:sp>
    </p:spTree>
    <p:extLst>
      <p:ext uri="{BB962C8B-B14F-4D97-AF65-F5344CB8AC3E}">
        <p14:creationId xmlns:p14="http://schemas.microsoft.com/office/powerpoint/2010/main" val="193647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008000"/>
                </a:solidFill>
              </a:rPr>
              <a:t>If Making A Speech to the </a:t>
            </a:r>
            <a:br>
              <a:rPr lang="en-IE" b="1" dirty="0" smtClean="0">
                <a:solidFill>
                  <a:srgbClr val="008000"/>
                </a:solidFill>
              </a:rPr>
            </a:br>
            <a:r>
              <a:rPr lang="en-IE" b="1" dirty="0" smtClean="0">
                <a:solidFill>
                  <a:srgbClr val="008000"/>
                </a:solidFill>
              </a:rPr>
              <a:t>Congregation appeals to you… </a:t>
            </a:r>
            <a:endParaRPr lang="en-IE" b="1" dirty="0">
              <a:solidFill>
                <a:srgbClr val="008000"/>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IE" dirty="0" smtClean="0">
                <a:solidFill>
                  <a:schemeClr val="tx1">
                    <a:lumMod val="75000"/>
                    <a:lumOff val="25000"/>
                  </a:schemeClr>
                </a:solidFill>
              </a:rPr>
              <a:t>The following items might </a:t>
            </a:r>
            <a:r>
              <a:rPr lang="en-IE" dirty="0" smtClean="0">
                <a:solidFill>
                  <a:schemeClr val="tx1">
                    <a:lumMod val="75000"/>
                    <a:lumOff val="25000"/>
                  </a:schemeClr>
                </a:solidFill>
              </a:rPr>
              <a:t>help you to think a little more deeply, when deciding what to include in your speech: What does it mean, as students in a Catholic School, to have faith today? </a:t>
            </a:r>
          </a:p>
          <a:p>
            <a:pPr algn="ctr"/>
            <a:endParaRPr lang="en-IE" dirty="0" smtClean="0"/>
          </a:p>
          <a:p>
            <a:pPr marL="0" indent="0" algn="ctr">
              <a:buNone/>
            </a:pPr>
            <a:r>
              <a:rPr lang="en-IE" dirty="0" smtClean="0">
                <a:solidFill>
                  <a:srgbClr val="CC0000"/>
                </a:solidFill>
              </a:rPr>
              <a:t>For more inspiration, take a look at the following informatio</a:t>
            </a:r>
            <a:r>
              <a:rPr lang="en-IE" dirty="0" smtClean="0">
                <a:solidFill>
                  <a:srgbClr val="CC0000"/>
                </a:solidFill>
              </a:rPr>
              <a:t>n about these </a:t>
            </a:r>
            <a:r>
              <a:rPr lang="en-IE" dirty="0" smtClean="0">
                <a:solidFill>
                  <a:srgbClr val="CC0000"/>
                </a:solidFill>
              </a:rPr>
              <a:t>two </a:t>
            </a:r>
            <a:r>
              <a:rPr lang="en-IE" dirty="0" smtClean="0">
                <a:solidFill>
                  <a:srgbClr val="CC0000"/>
                </a:solidFill>
              </a:rPr>
              <a:t>Irish People of Faith responding to the </a:t>
            </a:r>
            <a:r>
              <a:rPr lang="en-IE" b="1" dirty="0" smtClean="0">
                <a:solidFill>
                  <a:srgbClr val="CC0000"/>
                </a:solidFill>
              </a:rPr>
              <a:t>Call to Serve</a:t>
            </a:r>
            <a:r>
              <a:rPr lang="en-IE" dirty="0" smtClean="0">
                <a:solidFill>
                  <a:srgbClr val="CC0000"/>
                </a:solidFill>
              </a:rPr>
              <a:t>; </a:t>
            </a:r>
            <a:r>
              <a:rPr lang="en-IE" dirty="0" smtClean="0">
                <a:solidFill>
                  <a:srgbClr val="CC0000"/>
                </a:solidFill>
              </a:rPr>
              <a:t>who </a:t>
            </a:r>
            <a:r>
              <a:rPr lang="en-IE" dirty="0" smtClean="0">
                <a:solidFill>
                  <a:srgbClr val="CC0000"/>
                </a:solidFill>
              </a:rPr>
              <a:t>share their enthusiasm, creativity and joy in the way they live their lives today…</a:t>
            </a:r>
          </a:p>
          <a:p>
            <a:pPr marL="0" indent="0">
              <a:buNone/>
            </a:pPr>
            <a:endParaRPr lang="en-IE" dirty="0"/>
          </a:p>
        </p:txBody>
      </p:sp>
    </p:spTree>
    <p:extLst>
      <p:ext uri="{BB962C8B-B14F-4D97-AF65-F5344CB8AC3E}">
        <p14:creationId xmlns:p14="http://schemas.microsoft.com/office/powerpoint/2010/main" val="59214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68"/>
            <a:ext cx="8229600" cy="1143000"/>
          </a:xfrm>
        </p:spPr>
        <p:txBody>
          <a:bodyPr>
            <a:normAutofit/>
          </a:bodyPr>
          <a:lstStyle/>
          <a:p>
            <a:r>
              <a:rPr lang="en-IE" b="1" dirty="0" smtClean="0">
                <a:solidFill>
                  <a:srgbClr val="CC0000"/>
                </a:solidFill>
              </a:rPr>
              <a:t>Imelda May </a:t>
            </a:r>
            <a:endParaRPr lang="en-IE" b="1" dirty="0">
              <a:solidFill>
                <a:srgbClr val="CC0000"/>
              </a:solidFill>
            </a:endParaRPr>
          </a:p>
        </p:txBody>
      </p:sp>
      <p:sp>
        <p:nvSpPr>
          <p:cNvPr id="3" name="Content Placeholder 2"/>
          <p:cNvSpPr>
            <a:spLocks noGrp="1"/>
          </p:cNvSpPr>
          <p:nvPr>
            <p:ph idx="1"/>
          </p:nvPr>
        </p:nvSpPr>
        <p:spPr>
          <a:xfrm>
            <a:off x="467544" y="1052736"/>
            <a:ext cx="4402832" cy="5445224"/>
          </a:xfrm>
        </p:spPr>
        <p:txBody>
          <a:bodyPr>
            <a:noAutofit/>
          </a:bodyPr>
          <a:lstStyle/>
          <a:p>
            <a:pPr marL="0" indent="0" algn="just">
              <a:buNone/>
            </a:pPr>
            <a:r>
              <a:rPr lang="en-IE" sz="2800" dirty="0" smtClean="0"/>
              <a:t>“I have a strong faith, a lot of my friends don’t, it’s funny that way… but they’ll come to me when something’s wrong and ask me, “Will you say a few prayers for ‘such-and-such’?”… I like that I am able to do that for them.”</a:t>
            </a:r>
          </a:p>
          <a:p>
            <a:pPr algn="just"/>
            <a:endParaRPr lang="en-IE" sz="2800" dirty="0" smtClean="0"/>
          </a:p>
          <a:p>
            <a:pPr marL="0" indent="0" algn="ctr">
              <a:buNone/>
            </a:pPr>
            <a:r>
              <a:rPr lang="en-IE" sz="2800" dirty="0" smtClean="0"/>
              <a:t>In interview with Gay Byrne; The Meaning of Life, </a:t>
            </a:r>
          </a:p>
          <a:p>
            <a:pPr marL="0" indent="0" algn="ctr">
              <a:buNone/>
            </a:pPr>
            <a:r>
              <a:rPr lang="en-IE" sz="2800" dirty="0" smtClean="0"/>
              <a:t>Nov 3rd 2013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628800"/>
            <a:ext cx="3150096" cy="4725144"/>
          </a:xfrm>
          <a:prstGeom prst="rect">
            <a:avLst/>
          </a:prstGeom>
        </p:spPr>
      </p:pic>
    </p:spTree>
    <p:extLst>
      <p:ext uri="{BB962C8B-B14F-4D97-AF65-F5344CB8AC3E}">
        <p14:creationId xmlns:p14="http://schemas.microsoft.com/office/powerpoint/2010/main" val="1036475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err="1" smtClean="0">
                <a:solidFill>
                  <a:schemeClr val="accent1"/>
                </a:solidFill>
              </a:rPr>
              <a:t>Ger</a:t>
            </a:r>
            <a:r>
              <a:rPr lang="en-IE" b="1" dirty="0" smtClean="0">
                <a:solidFill>
                  <a:schemeClr val="accent1"/>
                </a:solidFill>
              </a:rPr>
              <a:t> Brennan</a:t>
            </a:r>
            <a:endParaRPr lang="en-IE" b="1" dirty="0">
              <a:solidFill>
                <a:schemeClr val="accent1"/>
              </a:solidFill>
            </a:endParaRPr>
          </a:p>
        </p:txBody>
      </p:sp>
      <p:sp>
        <p:nvSpPr>
          <p:cNvPr id="3" name="Content Placeholder 2"/>
          <p:cNvSpPr>
            <a:spLocks noGrp="1"/>
          </p:cNvSpPr>
          <p:nvPr>
            <p:ph idx="1"/>
          </p:nvPr>
        </p:nvSpPr>
        <p:spPr>
          <a:xfrm>
            <a:off x="457200" y="1600200"/>
            <a:ext cx="4330824" cy="4525963"/>
          </a:xfrm>
        </p:spPr>
        <p:txBody>
          <a:bodyPr>
            <a:normAutofit fontScale="92500" lnSpcReduction="20000"/>
          </a:bodyPr>
          <a:lstStyle/>
          <a:p>
            <a:pPr marL="0" indent="0" algn="just">
              <a:buNone/>
            </a:pPr>
            <a:r>
              <a:rPr lang="en-IE" dirty="0" smtClean="0"/>
              <a:t>“I endeavour to pray everyday and I find so much peace in the stillness. I believe I have been blessed with faith and it is a gift that I am very grateful for.” </a:t>
            </a:r>
          </a:p>
          <a:p>
            <a:pPr algn="just"/>
            <a:endParaRPr lang="en-IE" dirty="0" smtClean="0"/>
          </a:p>
          <a:p>
            <a:pPr marL="0" indent="0" algn="just">
              <a:buNone/>
            </a:pPr>
            <a:r>
              <a:rPr lang="en-IE" dirty="0" smtClean="0"/>
              <a:t>In interview with Fr. Brian Dempsey for The Sunday World, September 2013</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628800"/>
            <a:ext cx="3240360" cy="4176464"/>
          </a:xfrm>
          <a:prstGeom prst="rect">
            <a:avLst/>
          </a:prstGeom>
        </p:spPr>
      </p:pic>
    </p:spTree>
    <p:extLst>
      <p:ext uri="{BB962C8B-B14F-4D97-AF65-F5344CB8AC3E}">
        <p14:creationId xmlns:p14="http://schemas.microsoft.com/office/powerpoint/2010/main" val="359136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73759"/>
            <a:ext cx="4114800" cy="5252404"/>
          </a:xfrm>
        </p:spPr>
        <p:txBody>
          <a:bodyPr/>
          <a:lstStyle/>
          <a:p>
            <a:pPr marL="0" indent="0" algn="ctr">
              <a:buNone/>
            </a:pPr>
            <a:r>
              <a:rPr lang="en-IE" b="1" dirty="0" smtClean="0">
                <a:solidFill>
                  <a:schemeClr val="accent1"/>
                </a:solidFill>
              </a:rPr>
              <a:t>Pope Francis says to Young People</a:t>
            </a:r>
            <a:r>
              <a:rPr lang="en-IE" b="1" dirty="0" smtClean="0">
                <a:solidFill>
                  <a:schemeClr val="accent1"/>
                </a:solidFill>
              </a:rPr>
              <a:t>:</a:t>
            </a:r>
          </a:p>
          <a:p>
            <a:pPr marL="0" indent="0" algn="ctr">
              <a:buNone/>
            </a:pPr>
            <a:endParaRPr lang="en-IE" dirty="0" smtClean="0"/>
          </a:p>
          <a:p>
            <a:pPr marL="0" indent="0" algn="ctr">
              <a:buNone/>
            </a:pPr>
            <a:r>
              <a:rPr lang="en-IE" dirty="0" smtClean="0"/>
              <a:t>“The Church needs you, your enthusiasm, your creativity and the joy that is so characteristic of you.”</a:t>
            </a:r>
          </a:p>
          <a:p>
            <a:pPr marL="0" indent="0" algn="ctr">
              <a:buNone/>
            </a:pPr>
            <a:endParaRPr lang="en-IE" sz="2400" dirty="0" smtClean="0">
              <a:solidFill>
                <a:srgbClr val="CC0000"/>
              </a:solidFill>
            </a:endParaRPr>
          </a:p>
          <a:p>
            <a:pPr marL="0" indent="0" algn="ctr">
              <a:buNone/>
            </a:pPr>
            <a:r>
              <a:rPr lang="en-IE" sz="2400" dirty="0" smtClean="0">
                <a:solidFill>
                  <a:srgbClr val="CC0000"/>
                </a:solidFill>
              </a:rPr>
              <a:t>World Youth Day, </a:t>
            </a:r>
            <a:r>
              <a:rPr lang="en-IE" sz="2400" dirty="0" smtClean="0">
                <a:solidFill>
                  <a:srgbClr val="CC0000"/>
                </a:solidFill>
              </a:rPr>
              <a:t>Rio 2013</a:t>
            </a:r>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24744"/>
            <a:ext cx="3600400" cy="39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8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4860032" cy="4752528"/>
          </a:xfrm>
        </p:spPr>
        <p:txBody>
          <a:bodyPr/>
          <a:lstStyle/>
          <a:p>
            <a:pPr marL="0" indent="0" algn="ctr">
              <a:buNone/>
            </a:pPr>
            <a:endParaRPr lang="en-IE" dirty="0" smtClean="0"/>
          </a:p>
          <a:p>
            <a:pPr marL="0" indent="0" algn="ctr">
              <a:buNone/>
            </a:pPr>
            <a:endParaRPr lang="en-IE" dirty="0"/>
          </a:p>
          <a:p>
            <a:pPr marL="0" indent="0" algn="ctr">
              <a:buNone/>
            </a:pPr>
            <a:r>
              <a:rPr lang="en-IE" dirty="0" smtClean="0"/>
              <a:t>So </a:t>
            </a:r>
            <a:r>
              <a:rPr lang="en-IE" dirty="0" smtClean="0"/>
              <a:t>what does it mean </a:t>
            </a:r>
          </a:p>
          <a:p>
            <a:pPr marL="0" indent="0" algn="ctr">
              <a:buNone/>
            </a:pPr>
            <a:r>
              <a:rPr lang="en-IE" dirty="0" smtClean="0"/>
              <a:t>to YOU to </a:t>
            </a:r>
          </a:p>
          <a:p>
            <a:pPr marL="0" indent="0" algn="ctr">
              <a:buNone/>
            </a:pPr>
            <a:r>
              <a:rPr lang="en-IE" dirty="0" smtClean="0"/>
              <a:t>celebrate </a:t>
            </a:r>
            <a:r>
              <a:rPr lang="en-IE" i="1" dirty="0" smtClean="0"/>
              <a:t>your</a:t>
            </a:r>
            <a:r>
              <a:rPr lang="en-IE" dirty="0" smtClean="0"/>
              <a:t> faith </a:t>
            </a:r>
          </a:p>
          <a:p>
            <a:pPr marL="0" indent="0" algn="ctr">
              <a:buNone/>
            </a:pPr>
            <a:r>
              <a:rPr lang="en-IE" dirty="0" smtClean="0"/>
              <a:t>during this special week?</a:t>
            </a:r>
          </a:p>
          <a:p>
            <a:endParaRPr lang="en-IE"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225425"/>
            <a:ext cx="4645025"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897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Almost there!</a:t>
            </a:r>
            <a:br>
              <a:rPr lang="en-IE" dirty="0" smtClean="0"/>
            </a:br>
            <a:r>
              <a:rPr lang="en-IE" dirty="0" smtClean="0"/>
              <a:t>Just to re-cap: what can </a:t>
            </a:r>
            <a:r>
              <a:rPr lang="en-IE" i="1" dirty="0" smtClean="0"/>
              <a:t>you</a:t>
            </a:r>
            <a:r>
              <a:rPr lang="en-IE" dirty="0" smtClean="0"/>
              <a:t> do?</a:t>
            </a:r>
            <a:endParaRPr lang="en-IE"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IE" dirty="0" smtClean="0">
                <a:solidFill>
                  <a:schemeClr val="tx2">
                    <a:lumMod val="60000"/>
                    <a:lumOff val="40000"/>
                  </a:schemeClr>
                </a:solidFill>
                <a:effectLst>
                  <a:outerShdw blurRad="38100" dist="38100" dir="2700000" algn="tl">
                    <a:srgbClr val="000000">
                      <a:alpha val="43137"/>
                    </a:srgbClr>
                  </a:outerShdw>
                </a:effectLst>
              </a:rPr>
              <a:t>Form a Choir/Music Group</a:t>
            </a:r>
          </a:p>
          <a:p>
            <a:pPr marL="0" indent="0" algn="ctr">
              <a:buNone/>
            </a:pPr>
            <a:r>
              <a:rPr lang="en-IE" dirty="0" smtClean="0">
                <a:solidFill>
                  <a:schemeClr val="accent6">
                    <a:lumMod val="75000"/>
                  </a:schemeClr>
                </a:solidFill>
                <a:effectLst>
                  <a:outerShdw blurRad="38100" dist="38100" dir="2700000" algn="tl">
                    <a:srgbClr val="000000">
                      <a:alpha val="43137"/>
                    </a:srgbClr>
                  </a:outerShdw>
                </a:effectLst>
              </a:rPr>
              <a:t>Create a Sacred Space</a:t>
            </a:r>
          </a:p>
          <a:p>
            <a:pPr marL="0" indent="0" algn="ctr">
              <a:buNone/>
            </a:pPr>
            <a:r>
              <a:rPr lang="en-IE" dirty="0" smtClean="0">
                <a:solidFill>
                  <a:srgbClr val="008000"/>
                </a:solidFill>
                <a:effectLst>
                  <a:outerShdw blurRad="38100" dist="38100" dir="2700000" algn="tl">
                    <a:srgbClr val="000000">
                      <a:alpha val="43137"/>
                    </a:srgbClr>
                  </a:outerShdw>
                </a:effectLst>
              </a:rPr>
              <a:t>Create a piece of Art to display in the Church</a:t>
            </a:r>
          </a:p>
          <a:p>
            <a:pPr marL="0" indent="0" algn="ctr">
              <a:buNone/>
            </a:pPr>
            <a:r>
              <a:rPr lang="en-IE" dirty="0" smtClean="0">
                <a:solidFill>
                  <a:srgbClr val="CC0000"/>
                </a:solidFill>
                <a:effectLst>
                  <a:outerShdw blurRad="38100" dist="38100" dir="2700000" algn="tl">
                    <a:srgbClr val="000000">
                      <a:alpha val="43137"/>
                    </a:srgbClr>
                  </a:outerShdw>
                </a:effectLst>
              </a:rPr>
              <a:t>Welcome people to the Church    </a:t>
            </a:r>
            <a:r>
              <a:rPr lang="en-IE" dirty="0" smtClean="0"/>
              <a:t>	</a:t>
            </a:r>
            <a:r>
              <a:rPr lang="en-IE" dirty="0" smtClean="0">
                <a:solidFill>
                  <a:schemeClr val="tx1">
                    <a:lumMod val="75000"/>
                    <a:lumOff val="25000"/>
                  </a:schemeClr>
                </a:solidFill>
                <a:effectLst>
                  <a:outerShdw blurRad="38100" dist="38100" dir="2700000" algn="tl">
                    <a:srgbClr val="000000">
                      <a:alpha val="43137"/>
                    </a:srgbClr>
                  </a:outerShdw>
                </a:effectLst>
              </a:rPr>
              <a:t>Read at the Mass</a:t>
            </a:r>
          </a:p>
          <a:p>
            <a:pPr marL="0" indent="0" algn="ctr">
              <a:buNone/>
            </a:pPr>
            <a:r>
              <a:rPr lang="en-IE" dirty="0" smtClean="0">
                <a:solidFill>
                  <a:schemeClr val="accent1"/>
                </a:solidFill>
                <a:effectLst>
                  <a:outerShdw blurRad="38100" dist="38100" dir="2700000" algn="tl">
                    <a:srgbClr val="000000">
                      <a:alpha val="43137"/>
                    </a:srgbClr>
                  </a:outerShdw>
                </a:effectLst>
              </a:rPr>
              <a:t>Carry forward a symbol that represents your work</a:t>
            </a:r>
          </a:p>
          <a:p>
            <a:pPr marL="0" indent="0" algn="ctr">
              <a:buNone/>
            </a:pPr>
            <a:r>
              <a:rPr lang="en-IE" dirty="0" smtClean="0">
                <a:solidFill>
                  <a:schemeClr val="accent6">
                    <a:lumMod val="75000"/>
                  </a:schemeClr>
                </a:solidFill>
                <a:effectLst>
                  <a:outerShdw blurRad="38100" dist="38100" dir="2700000" algn="tl">
                    <a:srgbClr val="000000">
                      <a:alpha val="43137"/>
                    </a:srgbClr>
                  </a:outerShdw>
                </a:effectLst>
              </a:rPr>
              <a:t>Invite the community to celebrate your achievement</a:t>
            </a:r>
          </a:p>
          <a:p>
            <a:pPr marL="0" indent="0" algn="ctr">
              <a:buNone/>
            </a:pPr>
            <a:r>
              <a:rPr lang="en-IE" dirty="0" smtClean="0">
                <a:solidFill>
                  <a:srgbClr val="CC0000"/>
                </a:solidFill>
                <a:effectLst>
                  <a:outerShdw blurRad="38100" dist="38100" dir="2700000" algn="tl">
                    <a:srgbClr val="000000">
                      <a:alpha val="43137"/>
                    </a:srgbClr>
                  </a:outerShdw>
                </a:effectLst>
              </a:rPr>
              <a:t>Prepare and invite people for a cup of tea in the Parish Centre</a:t>
            </a:r>
          </a:p>
          <a:p>
            <a:pPr marL="0" indent="0" algn="ctr">
              <a:buNone/>
            </a:pPr>
            <a:r>
              <a:rPr lang="en-IE" dirty="0" smtClean="0">
                <a:solidFill>
                  <a:schemeClr val="tx1">
                    <a:lumMod val="75000"/>
                    <a:lumOff val="25000"/>
                  </a:schemeClr>
                </a:solidFill>
                <a:effectLst>
                  <a:outerShdw blurRad="38100" dist="38100" dir="2700000" algn="tl">
                    <a:srgbClr val="000000">
                      <a:alpha val="43137"/>
                    </a:srgbClr>
                  </a:outerShdw>
                </a:effectLst>
              </a:rPr>
              <a:t>Prepare the Mass </a:t>
            </a:r>
            <a:r>
              <a:rPr lang="en-IE" dirty="0" err="1" smtClean="0">
                <a:solidFill>
                  <a:schemeClr val="tx1">
                    <a:lumMod val="75000"/>
                    <a:lumOff val="25000"/>
                  </a:schemeClr>
                </a:solidFill>
                <a:effectLst>
                  <a:outerShdw blurRad="38100" dist="38100" dir="2700000" algn="tl">
                    <a:srgbClr val="000000">
                      <a:alpha val="43137"/>
                    </a:srgbClr>
                  </a:outerShdw>
                </a:effectLst>
              </a:rPr>
              <a:t>Missalette</a:t>
            </a:r>
            <a:r>
              <a:rPr lang="en-IE" dirty="0" smtClean="0">
                <a:solidFill>
                  <a:schemeClr val="tx1">
                    <a:lumMod val="75000"/>
                    <a:lumOff val="25000"/>
                  </a:schemeClr>
                </a:solidFill>
                <a:effectLst>
                  <a:outerShdw blurRad="38100" dist="38100" dir="2700000" algn="tl">
                    <a:srgbClr val="000000">
                      <a:alpha val="43137"/>
                    </a:srgbClr>
                  </a:outerShdw>
                </a:effectLst>
              </a:rPr>
              <a:t> / Prayer Cards to mark the occasion</a:t>
            </a:r>
          </a:p>
          <a:p>
            <a:pPr marL="0" indent="0" algn="ctr">
              <a:buNone/>
            </a:pPr>
            <a:r>
              <a:rPr lang="en-IE" dirty="0" smtClean="0">
                <a:solidFill>
                  <a:schemeClr val="accent1"/>
                </a:solidFill>
                <a:effectLst>
                  <a:outerShdw blurRad="38100" dist="38100" dir="2700000" algn="tl">
                    <a:srgbClr val="000000">
                      <a:alpha val="43137"/>
                    </a:srgbClr>
                  </a:outerShdw>
                </a:effectLst>
              </a:rPr>
              <a:t>Speak at the Mass about how you have prepared for the event</a:t>
            </a:r>
          </a:p>
          <a:p>
            <a:pPr marL="0" indent="0" algn="ctr">
              <a:buNone/>
            </a:pPr>
            <a:r>
              <a:rPr lang="en-IE" dirty="0" smtClean="0">
                <a:solidFill>
                  <a:schemeClr val="accent6">
                    <a:lumMod val="75000"/>
                  </a:schemeClr>
                </a:solidFill>
                <a:effectLst>
                  <a:outerShdw blurRad="38100" dist="38100" dir="2700000" algn="tl">
                    <a:srgbClr val="000000">
                      <a:alpha val="43137"/>
                    </a:srgbClr>
                  </a:outerShdw>
                </a:effectLst>
              </a:rPr>
              <a:t>Perhaps you could put up a Display to show how your school/parish has taken part in acts of Charity?</a:t>
            </a:r>
          </a:p>
          <a:p>
            <a:pPr marL="0" indent="0" algn="ctr">
              <a:buNone/>
            </a:pPr>
            <a:endParaRPr lang="en-IE" dirty="0"/>
          </a:p>
        </p:txBody>
      </p:sp>
    </p:spTree>
    <p:extLst>
      <p:ext uri="{BB962C8B-B14F-4D97-AF65-F5344CB8AC3E}">
        <p14:creationId xmlns:p14="http://schemas.microsoft.com/office/powerpoint/2010/main" val="73325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6712"/>
            <a:ext cx="4283968" cy="5328592"/>
          </a:xfrm>
          <a:prstGeom prst="rect">
            <a:avLst/>
          </a:prstGeom>
        </p:spPr>
      </p:pic>
      <p:sp>
        <p:nvSpPr>
          <p:cNvPr id="3" name="Content Placeholder 2"/>
          <p:cNvSpPr>
            <a:spLocks noGrp="1"/>
          </p:cNvSpPr>
          <p:nvPr>
            <p:ph idx="1"/>
          </p:nvPr>
        </p:nvSpPr>
        <p:spPr>
          <a:xfrm>
            <a:off x="4283968" y="836712"/>
            <a:ext cx="4860032" cy="4525963"/>
          </a:xfrm>
        </p:spPr>
        <p:txBody>
          <a:bodyPr>
            <a:normAutofit/>
          </a:bodyPr>
          <a:lstStyle/>
          <a:p>
            <a:pPr marL="0" indent="0" algn="ctr">
              <a:buNone/>
            </a:pPr>
            <a:r>
              <a:rPr lang="en-IE" sz="6000" dirty="0" smtClean="0"/>
              <a:t>We </a:t>
            </a:r>
            <a:r>
              <a:rPr lang="en-IE" sz="6000" dirty="0" smtClean="0"/>
              <a:t>wish you every blessing this Catholic Schools Week</a:t>
            </a:r>
            <a:endParaRPr lang="en-IE" sz="6000" dirty="0"/>
          </a:p>
        </p:txBody>
      </p:sp>
      <p:pic>
        <p:nvPicPr>
          <p:cNvPr id="5124" name="Picture 4" descr="Logo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229200"/>
            <a:ext cx="486003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2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1"/>
            <a:ext cx="8229600" cy="2520280"/>
          </a:xfrm>
        </p:spPr>
        <p:txBody>
          <a:bodyPr/>
          <a:lstStyle/>
          <a:p>
            <a:pPr marL="0" indent="0" algn="ctr">
              <a:buNone/>
            </a:pPr>
            <a:r>
              <a:rPr lang="en-IE" dirty="0" smtClean="0">
                <a:solidFill>
                  <a:schemeClr val="tx1">
                    <a:lumMod val="75000"/>
                    <a:lumOff val="25000"/>
                  </a:schemeClr>
                </a:solidFill>
              </a:rPr>
              <a:t>To celebrate Catholic Schools Week 2015 we invite Post-Primary students to…</a:t>
            </a:r>
          </a:p>
          <a:p>
            <a:pPr marL="0" indent="0" algn="ctr">
              <a:buNone/>
            </a:pPr>
            <a:r>
              <a:rPr lang="en-IE" b="1" dirty="0" smtClean="0">
                <a:solidFill>
                  <a:srgbClr val="CC0000"/>
                </a:solidFill>
              </a:rPr>
              <a:t>Answer the Call to Serve: </a:t>
            </a:r>
            <a:endParaRPr lang="en-IE" b="1" dirty="0" smtClean="0">
              <a:solidFill>
                <a:srgbClr val="CC0000"/>
              </a:solidFill>
            </a:endParaRPr>
          </a:p>
          <a:p>
            <a:pPr marL="0" indent="0" algn="ctr">
              <a:buNone/>
            </a:pPr>
            <a:r>
              <a:rPr lang="en-IE" b="1" dirty="0" smtClean="0">
                <a:solidFill>
                  <a:schemeClr val="accent1"/>
                </a:solidFill>
              </a:rPr>
              <a:t>“</a:t>
            </a:r>
            <a:r>
              <a:rPr lang="en-IE" b="1" dirty="0" smtClean="0">
                <a:solidFill>
                  <a:schemeClr val="accent1"/>
                </a:solidFill>
              </a:rPr>
              <a:t>Make </a:t>
            </a:r>
            <a:r>
              <a:rPr lang="en-IE" b="1" dirty="0" smtClean="0">
                <a:solidFill>
                  <a:schemeClr val="accent6">
                    <a:lumMod val="75000"/>
                  </a:schemeClr>
                </a:solidFill>
              </a:rPr>
              <a:t>the</a:t>
            </a:r>
            <a:r>
              <a:rPr lang="en-IE" b="1" dirty="0" smtClean="0"/>
              <a:t> </a:t>
            </a:r>
            <a:r>
              <a:rPr lang="en-IE" b="1" dirty="0" smtClean="0">
                <a:solidFill>
                  <a:srgbClr val="008000"/>
                </a:solidFill>
              </a:rPr>
              <a:t>Mass… </a:t>
            </a:r>
            <a:r>
              <a:rPr lang="en-IE" b="1" i="1" dirty="0" smtClean="0">
                <a:solidFill>
                  <a:schemeClr val="tx1">
                    <a:lumMod val="75000"/>
                    <a:lumOff val="25000"/>
                  </a:schemeClr>
                </a:solidFill>
              </a:rPr>
              <a:t>Yours</a:t>
            </a:r>
            <a:r>
              <a:rPr lang="en-IE" b="1" dirty="0" smtClean="0">
                <a:solidFill>
                  <a:schemeClr val="tx1">
                    <a:lumMod val="75000"/>
                    <a:lumOff val="25000"/>
                  </a:schemeClr>
                </a:solidFill>
              </a:rPr>
              <a:t>!”</a:t>
            </a:r>
          </a:p>
          <a:p>
            <a:pPr marL="0" indent="0" algn="ctr">
              <a:buNone/>
            </a:pP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3324869"/>
            <a:ext cx="4374703" cy="314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24869"/>
            <a:ext cx="3349179" cy="157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97151"/>
            <a:ext cx="3492896" cy="1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80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3" y="0"/>
            <a:ext cx="8229600" cy="1143000"/>
          </a:xfrm>
        </p:spPr>
        <p:txBody>
          <a:bodyPr>
            <a:normAutofit/>
          </a:bodyPr>
          <a:lstStyle/>
          <a:p>
            <a:r>
              <a:rPr lang="en-IE" dirty="0" smtClean="0">
                <a:solidFill>
                  <a:srgbClr val="CC0000"/>
                </a:solidFill>
              </a:rPr>
              <a:t>What is Catholic Schools Week?</a:t>
            </a:r>
            <a:endParaRPr lang="en-IE" dirty="0">
              <a:solidFill>
                <a:srgbClr val="CC0000"/>
              </a:solidFill>
            </a:endParaRPr>
          </a:p>
        </p:txBody>
      </p:sp>
      <p:sp>
        <p:nvSpPr>
          <p:cNvPr id="3" name="Content Placeholder 2"/>
          <p:cNvSpPr>
            <a:spLocks noGrp="1"/>
          </p:cNvSpPr>
          <p:nvPr>
            <p:ph idx="1"/>
          </p:nvPr>
        </p:nvSpPr>
        <p:spPr>
          <a:xfrm>
            <a:off x="251520" y="980728"/>
            <a:ext cx="8568952" cy="5493136"/>
          </a:xfrm>
        </p:spPr>
        <p:txBody>
          <a:bodyPr>
            <a:normAutofit fontScale="92500" lnSpcReduction="10000"/>
          </a:bodyPr>
          <a:lstStyle/>
          <a:p>
            <a:pPr marL="457200" lvl="0" indent="-457200" algn="just">
              <a:spcBef>
                <a:spcPts val="0"/>
              </a:spcBef>
              <a:defRPr/>
            </a:pPr>
            <a:r>
              <a:rPr lang="en-US" sz="2400" dirty="0">
                <a:solidFill>
                  <a:schemeClr val="tx1">
                    <a:lumMod val="75000"/>
                    <a:lumOff val="25000"/>
                  </a:schemeClr>
                </a:solidFill>
                <a:latin typeface="Arial" pitchFamily="34" charset="0"/>
                <a:cs typeface="Arial" pitchFamily="34" charset="0"/>
              </a:rPr>
              <a:t>For the last five years we have celebrated Catholic Schools Week at the end of January.</a:t>
            </a:r>
          </a:p>
          <a:p>
            <a:pPr marL="0" lvl="0" indent="0" algn="just">
              <a:spcBef>
                <a:spcPts val="0"/>
              </a:spcBef>
              <a:buNone/>
              <a:defRPr/>
            </a:pPr>
            <a:endParaRPr lang="en-US" sz="2400" dirty="0">
              <a:solidFill>
                <a:prstClr val="black"/>
              </a:solidFill>
              <a:latin typeface="Arial" pitchFamily="34" charset="0"/>
              <a:cs typeface="Arial" pitchFamily="34" charset="0"/>
            </a:endParaRPr>
          </a:p>
          <a:p>
            <a:pPr marL="457200" lvl="0" indent="-457200" algn="just">
              <a:spcBef>
                <a:spcPts val="0"/>
              </a:spcBef>
              <a:defRPr/>
            </a:pPr>
            <a:r>
              <a:rPr lang="en-US" sz="2400" dirty="0">
                <a:solidFill>
                  <a:schemeClr val="accent1"/>
                </a:solidFill>
                <a:latin typeface="Arial" pitchFamily="34" charset="0"/>
                <a:cs typeface="Arial" pitchFamily="34" charset="0"/>
              </a:rPr>
              <a:t>This time offers schools an opportunity to reflect on their identity; “What does it mean for me if I am a student in a Catholic School today?”</a:t>
            </a:r>
          </a:p>
          <a:p>
            <a:pPr marL="457200" lvl="0" indent="-457200" algn="just">
              <a:spcBef>
                <a:spcPts val="0"/>
              </a:spcBef>
              <a:defRPr/>
            </a:pPr>
            <a:endParaRPr lang="en-US" sz="2400" dirty="0">
              <a:solidFill>
                <a:prstClr val="black"/>
              </a:solidFill>
              <a:latin typeface="Arial" pitchFamily="34" charset="0"/>
              <a:cs typeface="Arial" pitchFamily="34" charset="0"/>
            </a:endParaRPr>
          </a:p>
          <a:p>
            <a:pPr marL="457200" lvl="0" indent="-457200" algn="just">
              <a:spcBef>
                <a:spcPts val="0"/>
              </a:spcBef>
              <a:defRPr/>
            </a:pPr>
            <a:r>
              <a:rPr lang="en-US" sz="2400" dirty="0">
                <a:solidFill>
                  <a:schemeClr val="accent6">
                    <a:lumMod val="75000"/>
                  </a:schemeClr>
                </a:solidFill>
                <a:latin typeface="Arial" pitchFamily="34" charset="0"/>
                <a:cs typeface="Arial" pitchFamily="34" charset="0"/>
              </a:rPr>
              <a:t>To celebrate our identity as Catholic Schools, this year we invite students to take part in this event, to truly </a:t>
            </a:r>
            <a:r>
              <a:rPr lang="en-US" sz="2400" i="1" dirty="0">
                <a:solidFill>
                  <a:schemeClr val="accent6">
                    <a:lumMod val="75000"/>
                  </a:schemeClr>
                </a:solidFill>
                <a:latin typeface="Arial" pitchFamily="34" charset="0"/>
                <a:cs typeface="Arial" pitchFamily="34" charset="0"/>
              </a:rPr>
              <a:t>Make the Mass… Yours </a:t>
            </a:r>
            <a:r>
              <a:rPr lang="en-US" sz="2400" dirty="0">
                <a:solidFill>
                  <a:schemeClr val="accent6">
                    <a:lumMod val="75000"/>
                  </a:schemeClr>
                </a:solidFill>
                <a:latin typeface="Arial" pitchFamily="34" charset="0"/>
                <a:cs typeface="Arial" pitchFamily="34" charset="0"/>
              </a:rPr>
              <a:t>and Go Tell Everyone:</a:t>
            </a:r>
            <a:r>
              <a:rPr lang="en-US" sz="2400" i="1" dirty="0">
                <a:solidFill>
                  <a:schemeClr val="accent6">
                    <a:lumMod val="75000"/>
                  </a:schemeClr>
                </a:solidFill>
                <a:latin typeface="Arial" pitchFamily="34" charset="0"/>
                <a:cs typeface="Arial" pitchFamily="34" charset="0"/>
              </a:rPr>
              <a:t> </a:t>
            </a:r>
          </a:p>
          <a:p>
            <a:pPr marL="0" lvl="0" indent="0" algn="just">
              <a:spcBef>
                <a:spcPts val="0"/>
              </a:spcBef>
              <a:buNone/>
              <a:defRPr/>
            </a:pPr>
            <a:r>
              <a:rPr lang="en-US" sz="2400" dirty="0">
                <a:solidFill>
                  <a:prstClr val="black"/>
                </a:solidFill>
                <a:latin typeface="Arial" pitchFamily="34" charset="0"/>
                <a:cs typeface="Arial" pitchFamily="34" charset="0"/>
              </a:rPr>
              <a:t>            </a:t>
            </a:r>
          </a:p>
          <a:p>
            <a:pPr marL="0" lvl="0" indent="0" algn="ctr">
              <a:spcBef>
                <a:spcPts val="0"/>
              </a:spcBef>
              <a:buNone/>
              <a:defRPr/>
            </a:pPr>
            <a:r>
              <a:rPr lang="en-US" sz="2400" dirty="0">
                <a:solidFill>
                  <a:srgbClr val="008000"/>
                </a:solidFill>
                <a:latin typeface="Arial" pitchFamily="34" charset="0"/>
                <a:cs typeface="Arial" pitchFamily="34" charset="0"/>
              </a:rPr>
              <a:t>Our school is a Catholic School; a place where we answer </a:t>
            </a:r>
            <a:r>
              <a:rPr lang="en-US" sz="2400" dirty="0" smtClean="0">
                <a:solidFill>
                  <a:srgbClr val="008000"/>
                </a:solidFill>
                <a:latin typeface="Arial" pitchFamily="34" charset="0"/>
                <a:cs typeface="Arial" pitchFamily="34" charset="0"/>
              </a:rPr>
              <a:t>the</a:t>
            </a:r>
          </a:p>
          <a:p>
            <a:pPr marL="0" lvl="0" indent="0" algn="ctr">
              <a:spcBef>
                <a:spcPts val="0"/>
              </a:spcBef>
              <a:buNone/>
              <a:defRPr/>
            </a:pPr>
            <a:r>
              <a:rPr lang="en-US" sz="2400" dirty="0" smtClean="0">
                <a:solidFill>
                  <a:srgbClr val="008000"/>
                </a:solidFill>
                <a:latin typeface="Arial" pitchFamily="34" charset="0"/>
                <a:cs typeface="Arial" pitchFamily="34" charset="0"/>
              </a:rPr>
              <a:t> </a:t>
            </a:r>
          </a:p>
          <a:p>
            <a:pPr marL="0" lvl="0" indent="0" algn="ctr">
              <a:spcBef>
                <a:spcPts val="0"/>
              </a:spcBef>
              <a:buNone/>
              <a:defRPr/>
            </a:pPr>
            <a:r>
              <a:rPr lang="en-US" sz="2800" b="1" i="1" dirty="0" smtClean="0">
                <a:solidFill>
                  <a:srgbClr val="008000"/>
                </a:solidFill>
                <a:latin typeface="Arial" pitchFamily="34" charset="0"/>
                <a:cs typeface="Arial" pitchFamily="34" charset="0"/>
              </a:rPr>
              <a:t>Call </a:t>
            </a:r>
          </a:p>
          <a:p>
            <a:pPr marL="0" lvl="0" indent="0" algn="ctr">
              <a:spcBef>
                <a:spcPts val="0"/>
              </a:spcBef>
              <a:buNone/>
              <a:defRPr/>
            </a:pPr>
            <a:r>
              <a:rPr lang="en-US" sz="2800" b="1" i="1" dirty="0" smtClean="0">
                <a:solidFill>
                  <a:srgbClr val="008000"/>
                </a:solidFill>
                <a:latin typeface="Arial" pitchFamily="34" charset="0"/>
                <a:cs typeface="Arial" pitchFamily="34" charset="0"/>
              </a:rPr>
              <a:t>to </a:t>
            </a:r>
          </a:p>
          <a:p>
            <a:pPr marL="0" lvl="0" indent="0" algn="ctr">
              <a:spcBef>
                <a:spcPts val="0"/>
              </a:spcBef>
              <a:buNone/>
              <a:defRPr/>
            </a:pPr>
            <a:r>
              <a:rPr lang="en-US" sz="2800" b="1" i="1" dirty="0" smtClean="0">
                <a:solidFill>
                  <a:srgbClr val="008000"/>
                </a:solidFill>
                <a:latin typeface="Arial" pitchFamily="34" charset="0"/>
                <a:cs typeface="Arial" pitchFamily="34" charset="0"/>
              </a:rPr>
              <a:t>Serve</a:t>
            </a:r>
            <a:endParaRPr lang="en-US" sz="2800" b="1" dirty="0">
              <a:solidFill>
                <a:srgbClr val="008000"/>
              </a:solidFill>
              <a:latin typeface="Arial" pitchFamily="34" charset="0"/>
              <a:cs typeface="Arial" pitchFamily="34" charset="0"/>
            </a:endParaRP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10" y="4869160"/>
            <a:ext cx="3030570" cy="15121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869160"/>
            <a:ext cx="3168352" cy="1512168"/>
          </a:xfrm>
          <a:prstGeom prst="rect">
            <a:avLst/>
          </a:prstGeom>
        </p:spPr>
      </p:pic>
    </p:spTree>
    <p:extLst>
      <p:ext uri="{BB962C8B-B14F-4D97-AF65-F5344CB8AC3E}">
        <p14:creationId xmlns:p14="http://schemas.microsoft.com/office/powerpoint/2010/main" val="4226750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r>
              <a:rPr lang="en-IE" b="1" dirty="0" smtClean="0">
                <a:solidFill>
                  <a:srgbClr val="008000"/>
                </a:solidFill>
              </a:rPr>
              <a:t>Where to start?</a:t>
            </a:r>
            <a:endParaRPr lang="en-IE" b="1" dirty="0">
              <a:solidFill>
                <a:srgbClr val="008000"/>
              </a:solidFill>
            </a:endParaRPr>
          </a:p>
        </p:txBody>
      </p:sp>
      <p:sp>
        <p:nvSpPr>
          <p:cNvPr id="3" name="Content Placeholder 2"/>
          <p:cNvSpPr>
            <a:spLocks noGrp="1"/>
          </p:cNvSpPr>
          <p:nvPr>
            <p:ph idx="1"/>
          </p:nvPr>
        </p:nvSpPr>
        <p:spPr/>
        <p:txBody>
          <a:bodyPr>
            <a:normAutofit fontScale="77500" lnSpcReduction="20000"/>
          </a:bodyPr>
          <a:lstStyle/>
          <a:p>
            <a:r>
              <a:rPr lang="en-IE" b="1" dirty="0" smtClean="0">
                <a:solidFill>
                  <a:srgbClr val="CC0000"/>
                </a:solidFill>
              </a:rPr>
              <a:t>Are you in [add choice] example: Transition Year?</a:t>
            </a:r>
          </a:p>
          <a:p>
            <a:endParaRPr lang="en-IE" dirty="0" smtClean="0"/>
          </a:p>
          <a:p>
            <a:r>
              <a:rPr lang="en-IE" b="1" dirty="0" smtClean="0">
                <a:solidFill>
                  <a:schemeClr val="accent6">
                    <a:lumMod val="75000"/>
                  </a:schemeClr>
                </a:solidFill>
              </a:rPr>
              <a:t>Do you want to take on a task that will challenge you in   many different ways, challenges that will be rewarding? e.g. Show your creative talents, make faith meaningful for your peers, show your Parish community how you can offer welcome, contribute, etc.</a:t>
            </a:r>
            <a:r>
              <a:rPr lang="en-IE" dirty="0" smtClean="0"/>
              <a:t/>
            </a:r>
            <a:br>
              <a:rPr lang="en-IE" dirty="0" smtClean="0"/>
            </a:br>
            <a:r>
              <a:rPr lang="en-IE" dirty="0" smtClean="0"/>
              <a:t> </a:t>
            </a:r>
          </a:p>
          <a:p>
            <a:r>
              <a:rPr lang="en-IE" b="1" dirty="0" smtClean="0">
                <a:solidFill>
                  <a:schemeClr val="tx1">
                    <a:lumMod val="85000"/>
                    <a:lumOff val="15000"/>
                  </a:schemeClr>
                </a:solidFill>
              </a:rPr>
              <a:t>Do you want to represent your school in your local community?</a:t>
            </a:r>
          </a:p>
          <a:p>
            <a:endParaRPr lang="en-IE" dirty="0" smtClean="0"/>
          </a:p>
          <a:p>
            <a:r>
              <a:rPr lang="en-IE" b="1" dirty="0" smtClean="0">
                <a:solidFill>
                  <a:schemeClr val="accent1"/>
                </a:solidFill>
              </a:rPr>
              <a:t>We </a:t>
            </a:r>
            <a:r>
              <a:rPr lang="en-IE" b="1" dirty="0" smtClean="0">
                <a:solidFill>
                  <a:schemeClr val="accent1"/>
                </a:solidFill>
              </a:rPr>
              <a:t>want young people with lots of ideas to come forward and give of your talents, your enthusiasm, your joy!</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5" y="260648"/>
            <a:ext cx="2568351" cy="1152128"/>
          </a:xfrm>
          <a:prstGeom prst="rect">
            <a:avLst/>
          </a:prstGeom>
        </p:spPr>
      </p:pic>
    </p:spTree>
    <p:extLst>
      <p:ext uri="{BB962C8B-B14F-4D97-AF65-F5344CB8AC3E}">
        <p14:creationId xmlns:p14="http://schemas.microsoft.com/office/powerpoint/2010/main" val="188587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chemeClr val="accent1"/>
                </a:solidFill>
              </a:rPr>
              <a:t>What do we need to do?</a:t>
            </a:r>
            <a:endParaRPr lang="en-IE" b="1" dirty="0">
              <a:solidFill>
                <a:schemeClr val="accent1"/>
              </a:solidFill>
            </a:endParaRPr>
          </a:p>
        </p:txBody>
      </p:sp>
      <p:sp>
        <p:nvSpPr>
          <p:cNvPr id="3" name="Content Placeholder 2"/>
          <p:cNvSpPr>
            <a:spLocks noGrp="1"/>
          </p:cNvSpPr>
          <p:nvPr>
            <p:ph idx="1"/>
          </p:nvPr>
        </p:nvSpPr>
        <p:spPr>
          <a:xfrm>
            <a:off x="457200" y="1268760"/>
            <a:ext cx="8229600" cy="5400600"/>
          </a:xfrm>
        </p:spPr>
        <p:txBody>
          <a:bodyPr>
            <a:normAutofit fontScale="85000" lnSpcReduction="10000"/>
          </a:bodyPr>
          <a:lstStyle/>
          <a:p>
            <a:r>
              <a:rPr lang="en-IE" b="1" dirty="0" smtClean="0">
                <a:solidFill>
                  <a:srgbClr val="CC0000"/>
                </a:solidFill>
                <a:latin typeface="Arial" panose="020B0604020202020204" pitchFamily="34" charset="0"/>
                <a:cs typeface="Arial" panose="020B0604020202020204" pitchFamily="34" charset="0"/>
              </a:rPr>
              <a:t>If you would like to be involved in this event, here’s what you need to do:</a:t>
            </a:r>
          </a:p>
          <a:p>
            <a:r>
              <a:rPr lang="en-IE" b="1" dirty="0" smtClean="0">
                <a:solidFill>
                  <a:srgbClr val="008000"/>
                </a:solidFill>
                <a:latin typeface="Arial" panose="020B0604020202020204" pitchFamily="34" charset="0"/>
                <a:cs typeface="Arial" panose="020B0604020202020204" pitchFamily="34" charset="0"/>
              </a:rPr>
              <a:t>From among the group working together, appoint someone to find out the following details about your local Church:</a:t>
            </a:r>
          </a:p>
          <a:p>
            <a:r>
              <a:rPr lang="en-IE" b="1" dirty="0" smtClean="0">
                <a:solidFill>
                  <a:schemeClr val="accent6">
                    <a:lumMod val="75000"/>
                  </a:schemeClr>
                </a:solidFill>
                <a:latin typeface="Arial" panose="020B0604020202020204" pitchFamily="34" charset="0"/>
                <a:cs typeface="Arial" panose="020B0604020202020204" pitchFamily="34" charset="0"/>
              </a:rPr>
              <a:t>Who is your Parish Priest?</a:t>
            </a:r>
          </a:p>
          <a:p>
            <a:r>
              <a:rPr lang="en-IE" b="1" dirty="0" smtClean="0">
                <a:solidFill>
                  <a:schemeClr val="tx1">
                    <a:lumMod val="75000"/>
                    <a:lumOff val="25000"/>
                  </a:schemeClr>
                </a:solidFill>
                <a:latin typeface="Arial" panose="020B0604020202020204" pitchFamily="34" charset="0"/>
                <a:cs typeface="Arial" panose="020B0604020202020204" pitchFamily="34" charset="0"/>
              </a:rPr>
              <a:t>At what times are Masses celebrated on Sunday?</a:t>
            </a:r>
          </a:p>
          <a:p>
            <a:r>
              <a:rPr lang="en-IE" b="1" dirty="0" smtClean="0">
                <a:solidFill>
                  <a:schemeClr val="accent1"/>
                </a:solidFill>
                <a:latin typeface="Arial" panose="020B0604020202020204" pitchFamily="34" charset="0"/>
                <a:cs typeface="Arial" panose="020B0604020202020204" pitchFamily="34" charset="0"/>
              </a:rPr>
              <a:t>Will other local schools be taking part? Make contact!</a:t>
            </a:r>
          </a:p>
          <a:p>
            <a:r>
              <a:rPr lang="en-IE" b="1" dirty="0" smtClean="0">
                <a:solidFill>
                  <a:srgbClr val="CC0000"/>
                </a:solidFill>
                <a:latin typeface="Arial" panose="020B0604020202020204" pitchFamily="34" charset="0"/>
                <a:cs typeface="Arial" panose="020B0604020202020204" pitchFamily="34" charset="0"/>
              </a:rPr>
              <a:t>Is there a Parish link within your school? </a:t>
            </a:r>
            <a:r>
              <a:rPr lang="en-IE" b="1" dirty="0" smtClean="0">
                <a:solidFill>
                  <a:srgbClr val="CC0000"/>
                </a:solidFill>
                <a:latin typeface="Arial" panose="020B0604020202020204" pitchFamily="34" charset="0"/>
                <a:cs typeface="Arial" panose="020B0604020202020204" pitchFamily="34" charset="0"/>
              </a:rPr>
              <a:t>(A </a:t>
            </a:r>
            <a:r>
              <a:rPr lang="en-IE" b="1" dirty="0" smtClean="0">
                <a:solidFill>
                  <a:srgbClr val="CC0000"/>
                </a:solidFill>
                <a:latin typeface="Arial" panose="020B0604020202020204" pitchFamily="34" charset="0"/>
                <a:cs typeface="Arial" panose="020B0604020202020204" pitchFamily="34" charset="0"/>
              </a:rPr>
              <a:t>Chaplain</a:t>
            </a:r>
            <a:r>
              <a:rPr lang="en-IE" b="1" dirty="0" smtClean="0">
                <a:solidFill>
                  <a:srgbClr val="CC0000"/>
                </a:solidFill>
                <a:latin typeface="Arial" panose="020B0604020202020204" pitchFamily="34" charset="0"/>
                <a:cs typeface="Arial" panose="020B0604020202020204" pitchFamily="34" charset="0"/>
              </a:rPr>
              <a:t> </a:t>
            </a:r>
            <a:r>
              <a:rPr lang="en-IE" b="1" dirty="0" smtClean="0">
                <a:solidFill>
                  <a:srgbClr val="CC0000"/>
                </a:solidFill>
                <a:latin typeface="Arial" panose="020B0604020202020204" pitchFamily="34" charset="0"/>
                <a:cs typeface="Arial" panose="020B0604020202020204" pitchFamily="34" charset="0"/>
              </a:rPr>
              <a:t>or </a:t>
            </a:r>
            <a:r>
              <a:rPr lang="en-IE" b="1" dirty="0" smtClean="0">
                <a:solidFill>
                  <a:srgbClr val="CC0000"/>
                </a:solidFill>
                <a:latin typeface="Arial" panose="020B0604020202020204" pitchFamily="34" charset="0"/>
                <a:cs typeface="Arial" panose="020B0604020202020204" pitchFamily="34" charset="0"/>
              </a:rPr>
              <a:t>Parish Pastoral </a:t>
            </a:r>
            <a:r>
              <a:rPr lang="en-IE" b="1" dirty="0" smtClean="0">
                <a:solidFill>
                  <a:srgbClr val="CC0000"/>
                </a:solidFill>
                <a:latin typeface="Arial" panose="020B0604020202020204" pitchFamily="34" charset="0"/>
                <a:cs typeface="Arial" panose="020B0604020202020204" pitchFamily="34" charset="0"/>
              </a:rPr>
              <a:t>Worker? </a:t>
            </a:r>
            <a:r>
              <a:rPr lang="en-IE" b="1" dirty="0" smtClean="0">
                <a:solidFill>
                  <a:srgbClr val="CC0000"/>
                </a:solidFill>
                <a:latin typeface="Arial" panose="020B0604020202020204" pitchFamily="34" charset="0"/>
                <a:cs typeface="Arial" panose="020B0604020202020204" pitchFamily="34" charset="0"/>
              </a:rPr>
              <a:t>Ask your R.E. teacher; they might be able to help you!)</a:t>
            </a:r>
          </a:p>
        </p:txBody>
      </p:sp>
    </p:spTree>
    <p:extLst>
      <p:ext uri="{BB962C8B-B14F-4D97-AF65-F5344CB8AC3E}">
        <p14:creationId xmlns:p14="http://schemas.microsoft.com/office/powerpoint/2010/main" val="302059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Get Planning!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60576"/>
            <a:ext cx="7992888" cy="4460712"/>
          </a:xfrm>
          <a:prstGeom prst="rect">
            <a:avLst/>
          </a:prstGeom>
        </p:spPr>
      </p:pic>
    </p:spTree>
    <p:extLst>
      <p:ext uri="{BB962C8B-B14F-4D97-AF65-F5344CB8AC3E}">
        <p14:creationId xmlns:p14="http://schemas.microsoft.com/office/powerpoint/2010/main" val="128001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CC0000"/>
                </a:solidFill>
              </a:rPr>
              <a:t>Okay; Parish details sorted, what’s next?</a:t>
            </a:r>
            <a:endParaRPr lang="en-IE" b="1" dirty="0">
              <a:solidFill>
                <a:srgbClr val="CC0000"/>
              </a:solidFill>
            </a:endParaRPr>
          </a:p>
        </p:txBody>
      </p:sp>
      <p:sp>
        <p:nvSpPr>
          <p:cNvPr id="3" name="Content Placeholder 2"/>
          <p:cNvSpPr>
            <a:spLocks noGrp="1"/>
          </p:cNvSpPr>
          <p:nvPr>
            <p:ph idx="1"/>
          </p:nvPr>
        </p:nvSpPr>
        <p:spPr>
          <a:xfrm>
            <a:off x="107504" y="1600200"/>
            <a:ext cx="8928992" cy="5069160"/>
          </a:xfrm>
        </p:spPr>
        <p:txBody>
          <a:bodyPr>
            <a:normAutofit fontScale="85000" lnSpcReduction="20000"/>
          </a:bodyPr>
          <a:lstStyle/>
          <a:p>
            <a:pPr algn="just"/>
            <a:r>
              <a:rPr lang="en-IE" b="1" dirty="0" smtClean="0">
                <a:solidFill>
                  <a:schemeClr val="tx1">
                    <a:lumMod val="75000"/>
                    <a:lumOff val="25000"/>
                  </a:schemeClr>
                </a:solidFill>
              </a:rPr>
              <a:t>As a group, decide who will contact the local </a:t>
            </a:r>
            <a:r>
              <a:rPr lang="en-IE" b="1" dirty="0" smtClean="0">
                <a:solidFill>
                  <a:schemeClr val="tx1">
                    <a:lumMod val="75000"/>
                    <a:lumOff val="25000"/>
                  </a:schemeClr>
                </a:solidFill>
              </a:rPr>
              <a:t>priest/parish council </a:t>
            </a:r>
            <a:r>
              <a:rPr lang="en-IE" b="1" dirty="0" smtClean="0">
                <a:solidFill>
                  <a:schemeClr val="tx1">
                    <a:lumMod val="75000"/>
                    <a:lumOff val="25000"/>
                  </a:schemeClr>
                </a:solidFill>
              </a:rPr>
              <a:t>to discuss the wish of your group to assist in preparing the liturgy for one of the Masses on Sunday January 25.</a:t>
            </a:r>
          </a:p>
          <a:p>
            <a:pPr algn="just"/>
            <a:r>
              <a:rPr lang="en-IE" b="1" dirty="0" smtClean="0">
                <a:solidFill>
                  <a:srgbClr val="008000"/>
                </a:solidFill>
              </a:rPr>
              <a:t>You can make contact by formal letter, paying a visit to the Parish Office or phoning the Parish Office to arrange an appointment with the </a:t>
            </a:r>
            <a:r>
              <a:rPr lang="en-IE" b="1" dirty="0" smtClean="0">
                <a:solidFill>
                  <a:srgbClr val="008000"/>
                </a:solidFill>
              </a:rPr>
              <a:t>Priest/Parish Council Representative.</a:t>
            </a:r>
            <a:endParaRPr lang="en-IE" b="1" dirty="0" smtClean="0">
              <a:solidFill>
                <a:srgbClr val="008000"/>
              </a:solidFill>
            </a:endParaRPr>
          </a:p>
          <a:p>
            <a:pPr marL="0" indent="0" algn="ctr">
              <a:buNone/>
            </a:pPr>
            <a:r>
              <a:rPr lang="en-IE" b="1" dirty="0" smtClean="0"/>
              <a:t>	</a:t>
            </a:r>
            <a:r>
              <a:rPr lang="en-IE" b="1" dirty="0" smtClean="0">
                <a:solidFill>
                  <a:schemeClr val="accent6">
                    <a:lumMod val="75000"/>
                  </a:schemeClr>
                </a:solidFill>
              </a:rPr>
              <a:t>Have a plan </a:t>
            </a:r>
            <a:r>
              <a:rPr lang="en-IE" b="1" dirty="0" smtClean="0">
                <a:solidFill>
                  <a:schemeClr val="accent6">
                    <a:lumMod val="75000"/>
                  </a:schemeClr>
                </a:solidFill>
              </a:rPr>
              <a:t>that showcases all the thought and effort you have put in! </a:t>
            </a:r>
            <a:endParaRPr lang="en-IE" b="1" dirty="0" smtClean="0">
              <a:solidFill>
                <a:schemeClr val="accent6">
                  <a:lumMod val="75000"/>
                </a:schemeClr>
              </a:solidFill>
            </a:endParaRPr>
          </a:p>
          <a:p>
            <a:pPr algn="just"/>
            <a:r>
              <a:rPr lang="en-IE" b="1" dirty="0" smtClean="0">
                <a:solidFill>
                  <a:schemeClr val="accent1"/>
                </a:solidFill>
              </a:rPr>
              <a:t>If you want your Mass to go ahead, its a good idea to have planned some clear and specific details to discuss when you </a:t>
            </a:r>
            <a:r>
              <a:rPr lang="en-IE" b="1" dirty="0" smtClean="0">
                <a:solidFill>
                  <a:schemeClr val="accent1"/>
                </a:solidFill>
              </a:rPr>
              <a:t>hav</a:t>
            </a:r>
            <a:r>
              <a:rPr lang="en-IE" b="1" dirty="0" smtClean="0">
                <a:solidFill>
                  <a:schemeClr val="accent1"/>
                </a:solidFill>
              </a:rPr>
              <a:t>e </a:t>
            </a:r>
            <a:r>
              <a:rPr lang="en-IE" b="1" dirty="0" smtClean="0">
                <a:solidFill>
                  <a:schemeClr val="accent1"/>
                </a:solidFill>
              </a:rPr>
              <a:t>your </a:t>
            </a:r>
            <a:r>
              <a:rPr lang="en-IE" b="1" dirty="0" smtClean="0">
                <a:solidFill>
                  <a:schemeClr val="accent1"/>
                </a:solidFill>
              </a:rPr>
              <a:t>mee</a:t>
            </a:r>
            <a:r>
              <a:rPr lang="en-IE" b="1" dirty="0" smtClean="0">
                <a:solidFill>
                  <a:schemeClr val="accent1"/>
                </a:solidFill>
              </a:rPr>
              <a:t>ting/make contact</a:t>
            </a:r>
            <a:r>
              <a:rPr lang="en-IE" dirty="0" smtClean="0">
                <a:solidFill>
                  <a:schemeClr val="accent1"/>
                </a:solidFill>
              </a:rPr>
              <a:t>.</a:t>
            </a:r>
            <a:endParaRPr lang="en-IE" dirty="0" smtClean="0">
              <a:solidFill>
                <a:schemeClr val="accent1"/>
              </a:solidFill>
            </a:endParaRPr>
          </a:p>
          <a:p>
            <a:endParaRPr lang="en-IE" dirty="0"/>
          </a:p>
        </p:txBody>
      </p:sp>
    </p:spTree>
    <p:extLst>
      <p:ext uri="{BB962C8B-B14F-4D97-AF65-F5344CB8AC3E}">
        <p14:creationId xmlns:p14="http://schemas.microsoft.com/office/powerpoint/2010/main" val="59769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rgbClr val="CC0000"/>
                </a:solidFill>
              </a:rPr>
              <a:t>What preparation is needed?</a:t>
            </a:r>
            <a:endParaRPr lang="en-IE" dirty="0">
              <a:solidFill>
                <a:srgbClr val="CC0000"/>
              </a:solidFill>
            </a:endParaRPr>
          </a:p>
        </p:txBody>
      </p:sp>
      <p:sp>
        <p:nvSpPr>
          <p:cNvPr id="3" name="Content Placeholder 2"/>
          <p:cNvSpPr>
            <a:spLocks noGrp="1"/>
          </p:cNvSpPr>
          <p:nvPr>
            <p:ph idx="1"/>
          </p:nvPr>
        </p:nvSpPr>
        <p:spPr>
          <a:xfrm>
            <a:off x="467544" y="1202022"/>
            <a:ext cx="8229600" cy="5179306"/>
          </a:xfrm>
        </p:spPr>
        <p:txBody>
          <a:bodyPr>
            <a:normAutofit fontScale="77500" lnSpcReduction="20000"/>
          </a:bodyPr>
          <a:lstStyle/>
          <a:p>
            <a:pPr algn="just"/>
            <a:r>
              <a:rPr lang="en-IE" dirty="0" smtClean="0"/>
              <a:t>In discussion with your </a:t>
            </a:r>
            <a:r>
              <a:rPr lang="en-IE" dirty="0" smtClean="0"/>
              <a:t>R.E. </a:t>
            </a:r>
            <a:r>
              <a:rPr lang="en-IE" dirty="0" smtClean="0"/>
              <a:t>teacher or your </a:t>
            </a:r>
            <a:r>
              <a:rPr lang="en-IE" dirty="0" smtClean="0"/>
              <a:t>Music/Choir </a:t>
            </a:r>
            <a:r>
              <a:rPr lang="en-IE" dirty="0" smtClean="0"/>
              <a:t>teacher, you need to choose four or five hymns (Perhaps </a:t>
            </a:r>
            <a:r>
              <a:rPr lang="en-IE" dirty="0" smtClean="0"/>
              <a:t>Emmanuel?) </a:t>
            </a:r>
            <a:r>
              <a:rPr lang="en-IE" dirty="0" smtClean="0"/>
              <a:t>that will be sung during the Mass.</a:t>
            </a:r>
          </a:p>
          <a:p>
            <a:endParaRPr lang="en-IE" dirty="0" smtClean="0"/>
          </a:p>
          <a:p>
            <a:pPr marL="0" indent="0" algn="ctr">
              <a:buNone/>
            </a:pPr>
            <a:r>
              <a:rPr lang="en-IE" dirty="0"/>
              <a:t> </a:t>
            </a:r>
            <a:endParaRPr lang="en-IE" dirty="0" smtClean="0"/>
          </a:p>
          <a:p>
            <a:endParaRPr lang="en-IE" dirty="0" smtClean="0"/>
          </a:p>
          <a:p>
            <a:endParaRPr lang="en-IE" dirty="0" smtClean="0"/>
          </a:p>
          <a:p>
            <a:endParaRPr lang="en-IE" dirty="0" smtClean="0"/>
          </a:p>
          <a:p>
            <a:endParaRPr lang="en-IE" dirty="0" smtClean="0"/>
          </a:p>
          <a:p>
            <a:endParaRPr lang="en-IE" dirty="0" smtClean="0"/>
          </a:p>
          <a:p>
            <a:pPr algn="just"/>
            <a:r>
              <a:rPr lang="en-IE" dirty="0" smtClean="0"/>
              <a:t>You also need to decide who will read the First Reading, Sing/Say the Psalm and who will read the Second reading.</a:t>
            </a:r>
          </a:p>
          <a:p>
            <a:pPr algn="just"/>
            <a:r>
              <a:rPr lang="en-IE" dirty="0" smtClean="0"/>
              <a:t>Remember:</a:t>
            </a:r>
            <a:r>
              <a:rPr lang="en-IE" dirty="0" smtClean="0"/>
              <a:t> the readings </a:t>
            </a:r>
            <a:r>
              <a:rPr lang="en-IE" dirty="0" smtClean="0"/>
              <a:t>for Sunday Mass </a:t>
            </a:r>
            <a:r>
              <a:rPr lang="en-IE" dirty="0" smtClean="0"/>
              <a:t>have </a:t>
            </a:r>
            <a:r>
              <a:rPr lang="en-IE" dirty="0" smtClean="0"/>
              <a:t>already been chosen… and the Priest always reads the Gospel.</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276872"/>
            <a:ext cx="482453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21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1322</Words>
  <Application>Microsoft Office PowerPoint</Application>
  <PresentationFormat>On-screen Show (4:3)</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PowerPoint Presentation</vt:lpstr>
      <vt:lpstr>PowerPoint Presentation</vt:lpstr>
      <vt:lpstr>What is Catholic Schools Week?</vt:lpstr>
      <vt:lpstr>Where to start?</vt:lpstr>
      <vt:lpstr>What do we need to do?</vt:lpstr>
      <vt:lpstr>Get Planning!</vt:lpstr>
      <vt:lpstr>Okay; Parish details sorted, what’s next?</vt:lpstr>
      <vt:lpstr>What preparation is needed?</vt:lpstr>
      <vt:lpstr>Sunday January 25  is the Third Sunday in Ordinary Time</vt:lpstr>
      <vt:lpstr>In what other ways can we take part?</vt:lpstr>
      <vt:lpstr>Anything else?</vt:lpstr>
      <vt:lpstr>More ways to get involved…</vt:lpstr>
      <vt:lpstr>“Give us this day, our daily bread”</vt:lpstr>
      <vt:lpstr>Anyone feeling really brave?</vt:lpstr>
      <vt:lpstr>Sample Parish Newsletter Notice</vt:lpstr>
      <vt:lpstr>If Making A Speech to the  Congregation appeals to you… </vt:lpstr>
      <vt:lpstr>Imelda May </vt:lpstr>
      <vt:lpstr>Ger Brennan</vt:lpstr>
      <vt:lpstr>PowerPoint Presentation</vt:lpstr>
      <vt:lpstr>Almost there! Just to re-cap: what can you do?</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Week 2015</dc:title>
  <dc:creator>Anna Maloney</dc:creator>
  <cp:lastModifiedBy>maloneys</cp:lastModifiedBy>
  <cp:revision>15</cp:revision>
  <dcterms:created xsi:type="dcterms:W3CDTF">2014-09-26T17:27:30Z</dcterms:created>
  <dcterms:modified xsi:type="dcterms:W3CDTF">2014-12-17T17:32:25Z</dcterms:modified>
</cp:coreProperties>
</file>