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4" r:id="rId4"/>
    <p:sldId id="258" r:id="rId5"/>
    <p:sldId id="259" r:id="rId6"/>
    <p:sldId id="275" r:id="rId7"/>
    <p:sldId id="265" r:id="rId8"/>
    <p:sldId id="262" r:id="rId9"/>
    <p:sldId id="266" r:id="rId10"/>
    <p:sldId id="260" r:id="rId11"/>
    <p:sldId id="267" r:id="rId12"/>
    <p:sldId id="263" r:id="rId13"/>
    <p:sldId id="268" r:id="rId14"/>
    <p:sldId id="269" r:id="rId15"/>
    <p:sldId id="270" r:id="rId16"/>
    <p:sldId id="272" r:id="rId17"/>
    <p:sldId id="271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777ADD-2C41-4894-B869-3851A335A11A}" v="174" dt="2020-01-17T12:57:33.637"/>
    <p1510:client id="{FA8F4BF7-A411-C6A8-51A9-8CE21E2A97EF}" v="1129" dt="2020-01-24T13:01:09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48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31331789/grayish-line-appearing-around-background-image-of-a-div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31331789/grayish-line-appearing-around-background-image-of-a-div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holding a sign&#10;&#10;Description generated with high confidence">
            <a:extLst>
              <a:ext uri="{FF2B5EF4-FFF2-40B4-BE49-F238E27FC236}">
                <a16:creationId xmlns:a16="http://schemas.microsoft.com/office/drawing/2014/main" id="{521583D1-532A-4F63-8974-2521FEC34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98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02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000">
        <p159:morph option="byObject"/>
      </p:transition>
    </mc:Choice>
    <mc:Fallback>
      <p:transition spd="slow" advClick="0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8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person doing a trick in front of a building&#10;&#10;Description generated with high confidence">
            <a:extLst>
              <a:ext uri="{FF2B5EF4-FFF2-40B4-BE49-F238E27FC236}">
                <a16:creationId xmlns:a16="http://schemas.microsoft.com/office/drawing/2014/main" id="{77D06F0D-F07C-4C21-AE74-FB28B7D50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40" b="8140"/>
          <a:stretch/>
        </p:blipFill>
        <p:spPr>
          <a:xfrm>
            <a:off x="20" y="1"/>
            <a:ext cx="1219198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89693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FBD9-914C-4E05-A1EC-213F6C3C5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909" y="148656"/>
            <a:ext cx="4645250" cy="10055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Walbaum Display"/>
              </a:rPr>
              <a:t>Anita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2" descr="A person wearing a purple dress&#10;&#10;Description generated with high confidence">
            <a:extLst>
              <a:ext uri="{FF2B5EF4-FFF2-40B4-BE49-F238E27FC236}">
                <a16:creationId xmlns:a16="http://schemas.microsoft.com/office/drawing/2014/main" id="{FAF04F0C-0853-4588-A701-8102AA6D8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67" r="-2" b="11616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4FACED-5E34-46A6-B7DD-6026DE4A4697}"/>
              </a:ext>
            </a:extLst>
          </p:cNvPr>
          <p:cNvSpPr txBox="1"/>
          <p:nvPr/>
        </p:nvSpPr>
        <p:spPr>
          <a:xfrm>
            <a:off x="5111506" y="4746386"/>
            <a:ext cx="3351617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Walbaum Display"/>
              </a:rPr>
              <a:t>Bernardo's</a:t>
            </a:r>
            <a:r>
              <a:rPr lang="en-US" sz="2800" dirty="0">
                <a:latin typeface="Walbaum Display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Walbaum Display"/>
              </a:rPr>
              <a:t>girlfriend</a:t>
            </a:r>
            <a:endParaRPr lang="en-US" sz="28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FCFF78-8BF6-4AD0-A9EE-49B78908E779}"/>
              </a:ext>
            </a:extLst>
          </p:cNvPr>
          <p:cNvSpPr txBox="1"/>
          <p:nvPr/>
        </p:nvSpPr>
        <p:spPr>
          <a:xfrm>
            <a:off x="6322837" y="2890391"/>
            <a:ext cx="2949943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Walbaum Display"/>
              </a:rPr>
              <a:t>Maria's closest</a:t>
            </a:r>
            <a:r>
              <a:rPr lang="en-US" sz="2400" dirty="0">
                <a:latin typeface="Walbaum Display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Walbaum Display"/>
              </a:rPr>
              <a:t>confidant</a:t>
            </a:r>
            <a:r>
              <a:rPr lang="en-US" sz="2400" dirty="0">
                <a:latin typeface="Walbaum Display"/>
              </a:rPr>
              <a:t> </a:t>
            </a:r>
            <a:endParaRPr lang="en-US" sz="2400" dirty="0">
              <a:latin typeface="Walbaum Display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74E8BB-1361-4433-A616-F80AED8A5210}"/>
              </a:ext>
            </a:extLst>
          </p:cNvPr>
          <p:cNvSpPr txBox="1"/>
          <p:nvPr/>
        </p:nvSpPr>
        <p:spPr>
          <a:xfrm>
            <a:off x="6888012" y="1614078"/>
            <a:ext cx="263315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Walbaum Display"/>
              </a:rPr>
              <a:t>A</a:t>
            </a:r>
            <a:r>
              <a:rPr lang="en-US" sz="2800" dirty="0">
                <a:latin typeface="Walbaum Display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Walbaum Display"/>
              </a:rPr>
              <a:t>Shark</a:t>
            </a:r>
            <a:r>
              <a:rPr lang="en-US" sz="2800" dirty="0">
                <a:latin typeface="Walbaum Display"/>
              </a:rPr>
              <a:t> </a:t>
            </a:r>
            <a:r>
              <a:rPr lang="en-US" sz="3200" dirty="0">
                <a:latin typeface="Walbaum Display"/>
              </a:rPr>
              <a:t>girl</a:t>
            </a:r>
            <a:endParaRPr lang="en-US" sz="3200">
              <a:latin typeface="Walbaum Display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1F276-28B1-4D7E-A0A2-F23546DCA7A0}"/>
              </a:ext>
            </a:extLst>
          </p:cNvPr>
          <p:cNvSpPr txBox="1"/>
          <p:nvPr/>
        </p:nvSpPr>
        <p:spPr>
          <a:xfrm>
            <a:off x="8692534" y="3567920"/>
            <a:ext cx="33516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Walbaum Display" panose="02070503090703020303" pitchFamily="18" charset="0"/>
              </a:rPr>
              <a:t>Female</a:t>
            </a:r>
          </a:p>
          <a:p>
            <a:pPr algn="ctr"/>
            <a:r>
              <a:rPr lang="en-US" sz="3600" dirty="0">
                <a:latin typeface="Walbaum Display" panose="02070503090703020303" pitchFamily="18" charset="0"/>
              </a:rPr>
              <a:t>Young Adult</a:t>
            </a:r>
          </a:p>
          <a:p>
            <a:pPr algn="ctr"/>
            <a:r>
              <a:rPr lang="en-US" sz="3600" dirty="0">
                <a:latin typeface="Walbaum Display" panose="02070503090703020303" pitchFamily="18" charset="0"/>
              </a:rPr>
              <a:t>Dancer</a:t>
            </a:r>
          </a:p>
          <a:p>
            <a:pPr algn="ctr"/>
            <a:r>
              <a:rPr lang="en-US" sz="3600" dirty="0">
                <a:latin typeface="Walbaum Display" panose="02070503090703020303" pitchFamily="18" charset="0"/>
              </a:rPr>
              <a:t>Mezzo-Soprano</a:t>
            </a:r>
          </a:p>
          <a:p>
            <a:pPr algn="ctr"/>
            <a:r>
              <a:rPr lang="en-US" sz="3600" dirty="0">
                <a:latin typeface="Walbaum Display" panose="02070503090703020303" pitchFamily="18" charset="0"/>
              </a:rPr>
              <a:t>F3 - D5</a:t>
            </a:r>
          </a:p>
        </p:txBody>
      </p:sp>
    </p:spTree>
    <p:extLst>
      <p:ext uri="{BB962C8B-B14F-4D97-AF65-F5344CB8AC3E}">
        <p14:creationId xmlns:p14="http://schemas.microsoft.com/office/powerpoint/2010/main" val="21155649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8417673-F529-49EC-8402-EC8515FA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6256332"/>
          </a:xfrm>
          <a:custGeom>
            <a:avLst/>
            <a:gdLst>
              <a:gd name="connsiteX0" fmla="*/ 0 w 12192000"/>
              <a:gd name="connsiteY0" fmla="*/ 6256332 h 6256332"/>
              <a:gd name="connsiteX1" fmla="*/ 12192000 w 12192000"/>
              <a:gd name="connsiteY1" fmla="*/ 6256332 h 6256332"/>
              <a:gd name="connsiteX2" fmla="*/ 12192000 w 12192000"/>
              <a:gd name="connsiteY2" fmla="*/ 1476999 h 6256332"/>
              <a:gd name="connsiteX3" fmla="*/ 11641106 w 12192000"/>
              <a:gd name="connsiteY3" fmla="*/ 293499 h 6256332"/>
              <a:gd name="connsiteX4" fmla="*/ 11503315 w 12192000"/>
              <a:gd name="connsiteY4" fmla="*/ 234 h 6256332"/>
              <a:gd name="connsiteX5" fmla="*/ 11009115 w 12192000"/>
              <a:gd name="connsiteY5" fmla="*/ 234 h 6256332"/>
              <a:gd name="connsiteX6" fmla="*/ 9923087 w 12192000"/>
              <a:gd name="connsiteY6" fmla="*/ 234 h 6256332"/>
              <a:gd name="connsiteX7" fmla="*/ 9715554 w 12192000"/>
              <a:gd name="connsiteY7" fmla="*/ 234 h 6256332"/>
              <a:gd name="connsiteX8" fmla="*/ 9220071 w 12192000"/>
              <a:gd name="connsiteY8" fmla="*/ 234 h 6256332"/>
              <a:gd name="connsiteX9" fmla="*/ 8134043 w 12192000"/>
              <a:gd name="connsiteY9" fmla="*/ 234 h 6256332"/>
              <a:gd name="connsiteX10" fmla="*/ 7913368 w 12192000"/>
              <a:gd name="connsiteY10" fmla="*/ 234 h 6256332"/>
              <a:gd name="connsiteX11" fmla="*/ 7913260 w 12192000"/>
              <a:gd name="connsiteY11" fmla="*/ 0 h 6256332"/>
              <a:gd name="connsiteX12" fmla="*/ 7417776 w 12192000"/>
              <a:gd name="connsiteY12" fmla="*/ 0 h 6256332"/>
              <a:gd name="connsiteX13" fmla="*/ 6331751 w 12192000"/>
              <a:gd name="connsiteY13" fmla="*/ 0 h 6256332"/>
              <a:gd name="connsiteX14" fmla="*/ 6124217 w 12192000"/>
              <a:gd name="connsiteY14" fmla="*/ 0 h 6256332"/>
              <a:gd name="connsiteX15" fmla="*/ 5628734 w 12192000"/>
              <a:gd name="connsiteY15" fmla="*/ 0 h 6256332"/>
              <a:gd name="connsiteX16" fmla="*/ 4542707 w 12192000"/>
              <a:gd name="connsiteY16" fmla="*/ 0 h 6256332"/>
              <a:gd name="connsiteX17" fmla="*/ 1504199 w 12192000"/>
              <a:gd name="connsiteY17" fmla="*/ 0 h 6256332"/>
              <a:gd name="connsiteX18" fmla="*/ 0 w 12192000"/>
              <a:gd name="connsiteY18" fmla="*/ 0 h 625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256332">
                <a:moveTo>
                  <a:pt x="0" y="6256332"/>
                </a:moveTo>
                <a:lnTo>
                  <a:pt x="12192000" y="6256332"/>
                </a:lnTo>
                <a:lnTo>
                  <a:pt x="12192000" y="1476999"/>
                </a:lnTo>
                <a:lnTo>
                  <a:pt x="11641106" y="293499"/>
                </a:lnTo>
                <a:lnTo>
                  <a:pt x="11503315" y="234"/>
                </a:lnTo>
                <a:lnTo>
                  <a:pt x="11009115" y="234"/>
                </a:lnTo>
                <a:lnTo>
                  <a:pt x="9923087" y="234"/>
                </a:lnTo>
                <a:lnTo>
                  <a:pt x="9715554" y="234"/>
                </a:lnTo>
                <a:lnTo>
                  <a:pt x="9220071" y="234"/>
                </a:lnTo>
                <a:lnTo>
                  <a:pt x="8134043" y="234"/>
                </a:lnTo>
                <a:lnTo>
                  <a:pt x="7913368" y="234"/>
                </a:lnTo>
                <a:lnTo>
                  <a:pt x="7913260" y="0"/>
                </a:lnTo>
                <a:lnTo>
                  <a:pt x="7417776" y="0"/>
                </a:lnTo>
                <a:lnTo>
                  <a:pt x="6331751" y="0"/>
                </a:lnTo>
                <a:lnTo>
                  <a:pt x="6124217" y="0"/>
                </a:lnTo>
                <a:lnTo>
                  <a:pt x="5628734" y="0"/>
                </a:lnTo>
                <a:lnTo>
                  <a:pt x="4542707" y="0"/>
                </a:lnTo>
                <a:lnTo>
                  <a:pt x="1504199" y="0"/>
                </a:lnTo>
                <a:lnTo>
                  <a:pt x="0" y="0"/>
                </a:lnTo>
                <a:close/>
              </a:path>
            </a:pathLst>
          </a:custGeom>
          <a:solidFill>
            <a:srgbClr val="7B6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C885AD8B-936C-4116-8227-2E7D4C530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3" b="16606"/>
          <a:stretch/>
        </p:blipFill>
        <p:spPr>
          <a:xfrm>
            <a:off x="20" y="10"/>
            <a:ext cx="12191980" cy="6040296"/>
          </a:xfrm>
          <a:custGeom>
            <a:avLst/>
            <a:gdLst>
              <a:gd name="connsiteX0" fmla="*/ 0 w 12192000"/>
              <a:gd name="connsiteY0" fmla="*/ 0 h 6040306"/>
              <a:gd name="connsiteX1" fmla="*/ 12192000 w 12192000"/>
              <a:gd name="connsiteY1" fmla="*/ 0 h 6040306"/>
              <a:gd name="connsiteX2" fmla="*/ 12192000 w 12192000"/>
              <a:gd name="connsiteY2" fmla="*/ 4211076 h 6040306"/>
              <a:gd name="connsiteX3" fmla="*/ 11340591 w 12192000"/>
              <a:gd name="connsiteY3" fmla="*/ 6040306 h 6040306"/>
              <a:gd name="connsiteX4" fmla="*/ 10860731 w 12192000"/>
              <a:gd name="connsiteY4" fmla="*/ 6040306 h 6040306"/>
              <a:gd name="connsiteX5" fmla="*/ 9808950 w 12192000"/>
              <a:gd name="connsiteY5" fmla="*/ 6040306 h 6040306"/>
              <a:gd name="connsiteX6" fmla="*/ 5960209 w 12192000"/>
              <a:gd name="connsiteY6" fmla="*/ 6040306 h 6040306"/>
              <a:gd name="connsiteX7" fmla="*/ 5480349 w 12192000"/>
              <a:gd name="connsiteY7" fmla="*/ 6040306 h 6040306"/>
              <a:gd name="connsiteX8" fmla="*/ 5096434 w 12192000"/>
              <a:gd name="connsiteY8" fmla="*/ 6040306 h 6040306"/>
              <a:gd name="connsiteX9" fmla="*/ 4428567 w 12192000"/>
              <a:gd name="connsiteY9" fmla="*/ 6040306 h 6040306"/>
              <a:gd name="connsiteX10" fmla="*/ 0 w 12192000"/>
              <a:gd name="connsiteY10" fmla="*/ 6040306 h 604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6040306">
                <a:moveTo>
                  <a:pt x="0" y="0"/>
                </a:moveTo>
                <a:lnTo>
                  <a:pt x="12192000" y="0"/>
                </a:lnTo>
                <a:lnTo>
                  <a:pt x="12192000" y="4211076"/>
                </a:lnTo>
                <a:lnTo>
                  <a:pt x="11340591" y="6040306"/>
                </a:lnTo>
                <a:lnTo>
                  <a:pt x="10860731" y="6040306"/>
                </a:lnTo>
                <a:lnTo>
                  <a:pt x="9808950" y="6040306"/>
                </a:lnTo>
                <a:lnTo>
                  <a:pt x="5960209" y="6040306"/>
                </a:lnTo>
                <a:lnTo>
                  <a:pt x="5480349" y="6040306"/>
                </a:lnTo>
                <a:lnTo>
                  <a:pt x="5096434" y="6040306"/>
                </a:lnTo>
                <a:lnTo>
                  <a:pt x="4428567" y="6040306"/>
                </a:lnTo>
                <a:lnTo>
                  <a:pt x="0" y="604030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30626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5AD9F-C3F8-4BC1-A41D-21BA5EAE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464" y="225210"/>
            <a:ext cx="5154168" cy="11978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latin typeface="Walbaum Display"/>
                <a:cs typeface="Calibri Light"/>
              </a:rPr>
              <a:t>Bernardo</a:t>
            </a:r>
            <a:endParaRPr lang="en-US" dirty="0">
              <a:solidFill>
                <a:srgbClr val="FF0000"/>
              </a:solidFill>
              <a:latin typeface="Walbaum Display"/>
            </a:endParaRPr>
          </a:p>
        </p:txBody>
      </p:sp>
      <p:pic>
        <p:nvPicPr>
          <p:cNvPr id="9" name="Picture 9" descr="A person standing in front of a brick building&#10;&#10;Description generated with very high confidence">
            <a:extLst>
              <a:ext uri="{FF2B5EF4-FFF2-40B4-BE49-F238E27FC236}">
                <a16:creationId xmlns:a16="http://schemas.microsoft.com/office/drawing/2014/main" id="{1EB393D2-3CEB-4031-87F9-2700ADDD8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2031"/>
          <a:stretch/>
        </p:blipFill>
        <p:spPr>
          <a:xfrm>
            <a:off x="20" y="10"/>
            <a:ext cx="5495089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5594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654EEE-EC88-468D-A669-205D04C89C59}"/>
              </a:ext>
            </a:extLst>
          </p:cNvPr>
          <p:cNvSpPr txBox="1"/>
          <p:nvPr/>
        </p:nvSpPr>
        <p:spPr>
          <a:xfrm>
            <a:off x="6986899" y="2640638"/>
            <a:ext cx="3434316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Walbaum Display"/>
              </a:rPr>
              <a:t>Leader of the</a:t>
            </a:r>
            <a:r>
              <a:rPr lang="en-US" sz="2800" dirty="0">
                <a:latin typeface="Walbaum Display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Walbaum Display"/>
              </a:rPr>
              <a:t>Sharks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A8E3AA-ED5B-409D-9A5D-7FDE9EA6AF4F}"/>
              </a:ext>
            </a:extLst>
          </p:cNvPr>
          <p:cNvSpPr txBox="1"/>
          <p:nvPr/>
        </p:nvSpPr>
        <p:spPr>
          <a:xfrm>
            <a:off x="9103884" y="944995"/>
            <a:ext cx="294994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Walbaum Display"/>
              </a:rPr>
              <a:t>Maria's</a:t>
            </a:r>
            <a:r>
              <a:rPr lang="en-US" sz="2800" dirty="0">
                <a:latin typeface="Walbaum Display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Walbaum Display"/>
              </a:rPr>
              <a:t>older brother</a:t>
            </a:r>
            <a:endParaRPr lang="en-US" sz="32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455DCA-4F3D-4D80-A420-F03CB65075A9}"/>
              </a:ext>
            </a:extLst>
          </p:cNvPr>
          <p:cNvSpPr txBox="1"/>
          <p:nvPr/>
        </p:nvSpPr>
        <p:spPr>
          <a:xfrm>
            <a:off x="5971901" y="4448033"/>
            <a:ext cx="2949943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latin typeface="Walbaum Display"/>
              </a:rPr>
              <a:t>Anita's</a:t>
            </a:r>
            <a:r>
              <a:rPr lang="en-US" sz="2800" dirty="0">
                <a:latin typeface="Walbaum Display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Walbaum Display"/>
              </a:rPr>
              <a:t>boyfriend</a:t>
            </a:r>
            <a:endParaRPr lang="en-US" sz="360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C1C6B-EEB1-4523-94AE-FFCCDE5A0737}"/>
              </a:ext>
            </a:extLst>
          </p:cNvPr>
          <p:cNvSpPr txBox="1"/>
          <p:nvPr/>
        </p:nvSpPr>
        <p:spPr>
          <a:xfrm>
            <a:off x="8309672" y="3634965"/>
            <a:ext cx="4117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Walbaum Display" panose="02070503090703020303" pitchFamily="18" charset="0"/>
              </a:rPr>
              <a:t>Male</a:t>
            </a:r>
          </a:p>
          <a:p>
            <a:pPr algn="ctr"/>
            <a:r>
              <a:rPr lang="en-US" sz="3200" dirty="0">
                <a:latin typeface="Walbaum Display" panose="02070503090703020303" pitchFamily="18" charset="0"/>
              </a:rPr>
              <a:t>Young Adult</a:t>
            </a:r>
          </a:p>
          <a:p>
            <a:pPr algn="ctr"/>
            <a:r>
              <a:rPr lang="en-US" sz="3200" dirty="0">
                <a:latin typeface="Walbaum Display" panose="02070503090703020303" pitchFamily="18" charset="0"/>
              </a:rPr>
              <a:t>Baritone</a:t>
            </a:r>
          </a:p>
          <a:p>
            <a:pPr algn="ctr"/>
            <a:r>
              <a:rPr lang="en-US" sz="3200" dirty="0">
                <a:latin typeface="Walbaum Display" panose="02070503090703020303" pitchFamily="18" charset="0"/>
              </a:rPr>
              <a:t>Dancer</a:t>
            </a:r>
          </a:p>
          <a:p>
            <a:pPr algn="ctr"/>
            <a:r>
              <a:rPr lang="en-US" sz="3200" dirty="0">
                <a:latin typeface="Walbaum Display" panose="02070503090703020303" pitchFamily="18" charset="0"/>
              </a:rPr>
              <a:t>A#2/Bb2 - D#4/Eb4</a:t>
            </a:r>
          </a:p>
        </p:txBody>
      </p:sp>
    </p:spTree>
    <p:extLst>
      <p:ext uri="{BB962C8B-B14F-4D97-AF65-F5344CB8AC3E}">
        <p14:creationId xmlns:p14="http://schemas.microsoft.com/office/powerpoint/2010/main" val="4237251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1F673-B4BE-4902-8ECB-5AD74DA22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509" y="623814"/>
            <a:ext cx="4490299" cy="953865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solidFill>
                  <a:srgbClr val="FF0000"/>
                </a:solidFill>
                <a:latin typeface="Walbaum Display"/>
                <a:cs typeface="Calibri"/>
              </a:rPr>
              <a:t>Lieutenant Shrank</a:t>
            </a:r>
            <a:endParaRPr lang="en-US" sz="4000" dirty="0">
              <a:solidFill>
                <a:srgbClr val="FF0000"/>
              </a:solidFill>
              <a:latin typeface="Walbaum Display"/>
            </a:endParaRPr>
          </a:p>
        </p:txBody>
      </p:sp>
      <p:pic>
        <p:nvPicPr>
          <p:cNvPr id="7" name="Picture 7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D5719AD0-6CE6-49C9-8669-16FD3D06F9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50282" y="2073865"/>
            <a:ext cx="3083637" cy="426937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D31E37-62C7-4887-B099-2A7F19F68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35921" y="623814"/>
            <a:ext cx="4515700" cy="953865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>
                <a:solidFill>
                  <a:srgbClr val="FF0000"/>
                </a:solidFill>
                <a:latin typeface="Walbaum Display"/>
                <a:cs typeface="Calibri"/>
              </a:rPr>
              <a:t>Officer Krupke</a:t>
            </a:r>
            <a:endParaRPr lang="en-US" sz="4000" dirty="0">
              <a:solidFill>
                <a:srgbClr val="FF0000"/>
              </a:solidFill>
              <a:latin typeface="Walbaum Display"/>
            </a:endParaRPr>
          </a:p>
        </p:txBody>
      </p:sp>
      <p:pic>
        <p:nvPicPr>
          <p:cNvPr id="9" name="Picture 9" descr="A person wearing a hat&#10;&#10;Description generated with very high confidence">
            <a:extLst>
              <a:ext uri="{FF2B5EF4-FFF2-40B4-BE49-F238E27FC236}">
                <a16:creationId xmlns:a16="http://schemas.microsoft.com/office/drawing/2014/main" id="{D75C6E0F-411F-464C-869D-833D5EECBB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95748" y="2005769"/>
            <a:ext cx="4008695" cy="3005618"/>
          </a:xfrm>
        </p:spPr>
      </p:pic>
    </p:spTree>
    <p:extLst>
      <p:ext uri="{BB962C8B-B14F-4D97-AF65-F5344CB8AC3E}">
        <p14:creationId xmlns:p14="http://schemas.microsoft.com/office/powerpoint/2010/main" val="2784275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building, water, clock&#10;&#10;Description generated with very high confidence">
            <a:extLst>
              <a:ext uri="{FF2B5EF4-FFF2-40B4-BE49-F238E27FC236}">
                <a16:creationId xmlns:a16="http://schemas.microsoft.com/office/drawing/2014/main" id="{201B32B9-26F7-4A74-90B2-4493A25AA7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404" r="9707"/>
          <a:stretch/>
        </p:blipFill>
        <p:spPr>
          <a:xfrm>
            <a:off x="20" y="6922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10747A-548C-45FD-9451-87DF0586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573" y="2022792"/>
            <a:ext cx="2492095" cy="2298509"/>
          </a:xfrm>
        </p:spPr>
        <p:txBody>
          <a:bodyPr>
            <a:normAutofit fontScale="90000"/>
          </a:bodyPr>
          <a:lstStyle/>
          <a:p>
            <a:pPr algn="r"/>
            <a:r>
              <a:rPr lang="en-US" sz="7200" dirty="0">
                <a:solidFill>
                  <a:srgbClr val="FF0000"/>
                </a:solidFill>
                <a:latin typeface="Walbaum Display"/>
                <a:cs typeface="Calibri Light"/>
              </a:rPr>
              <a:t>THE JETS</a:t>
            </a:r>
            <a:br>
              <a:rPr lang="en-US" sz="7200" dirty="0">
                <a:solidFill>
                  <a:srgbClr val="FF0000"/>
                </a:solidFill>
                <a:latin typeface="Walbaum Display"/>
                <a:cs typeface="Calibri Light"/>
              </a:rPr>
            </a:br>
            <a:r>
              <a:rPr lang="en-US" sz="3600" dirty="0">
                <a:solidFill>
                  <a:srgbClr val="FF0000"/>
                </a:solidFill>
                <a:latin typeface="Walbaum Display"/>
                <a:cs typeface="Calibri Light"/>
              </a:rPr>
              <a:t>Supporting Roles</a:t>
            </a:r>
            <a:endParaRPr lang="en-US" sz="7200" dirty="0">
              <a:cs typeface="Calibri Ligh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A6ACFB3-79C1-4A2B-BC41-A5B4CA90D96A}"/>
              </a:ext>
            </a:extLst>
          </p:cNvPr>
          <p:cNvSpPr txBox="1"/>
          <p:nvPr/>
        </p:nvSpPr>
        <p:spPr>
          <a:xfrm>
            <a:off x="9262993" y="6657945"/>
            <a:ext cx="2929007" cy="230832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9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900">
                <a:solidFill>
                  <a:srgbClr val="FFFFFF"/>
                </a:solidFill>
              </a:rPr>
              <a:t> by Unknown author is licensed under </a:t>
            </a:r>
            <a:r>
              <a:rPr lang="en-US" sz="9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9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13E621-B735-4045-B134-5B52A23EAE13}"/>
              </a:ext>
            </a:extLst>
          </p:cNvPr>
          <p:cNvSpPr txBox="1"/>
          <p:nvPr/>
        </p:nvSpPr>
        <p:spPr>
          <a:xfrm>
            <a:off x="7057657" y="949843"/>
            <a:ext cx="211509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ACTION </a:t>
            </a:r>
            <a:endParaRPr lang="en-US" sz="36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D22401-2EF1-4FC4-89A8-99BC39332EDE}"/>
              </a:ext>
            </a:extLst>
          </p:cNvPr>
          <p:cNvSpPr txBox="1"/>
          <p:nvPr/>
        </p:nvSpPr>
        <p:spPr>
          <a:xfrm>
            <a:off x="9113284" y="1949410"/>
            <a:ext cx="244194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BABY JOHN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7CB185-9A6A-4327-92C9-33C4D3691C39}"/>
              </a:ext>
            </a:extLst>
          </p:cNvPr>
          <p:cNvSpPr txBox="1"/>
          <p:nvPr/>
        </p:nvSpPr>
        <p:spPr>
          <a:xfrm>
            <a:off x="6242493" y="4570819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A-RAB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2954F1-D37E-47C1-8710-AEDC1691BE75}"/>
              </a:ext>
            </a:extLst>
          </p:cNvPr>
          <p:cNvSpPr txBox="1"/>
          <p:nvPr/>
        </p:nvSpPr>
        <p:spPr>
          <a:xfrm>
            <a:off x="9024680" y="353237"/>
            <a:ext cx="261915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SNOWBOY</a:t>
            </a:r>
            <a:endParaRPr lang="en-US" sz="36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D2CCC3-5683-4D83-8080-92DEBC4A84DB}"/>
              </a:ext>
            </a:extLst>
          </p:cNvPr>
          <p:cNvSpPr txBox="1"/>
          <p:nvPr/>
        </p:nvSpPr>
        <p:spPr>
          <a:xfrm>
            <a:off x="9733517" y="3643423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Walbaum Display"/>
              </a:rPr>
              <a:t>TIGER</a:t>
            </a:r>
            <a:endParaRPr lang="en-US" sz="360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AB5F5D-F7AE-47F0-AD33-FBF4D7CDB74A}"/>
              </a:ext>
            </a:extLst>
          </p:cNvPr>
          <p:cNvSpPr txBox="1"/>
          <p:nvPr/>
        </p:nvSpPr>
        <p:spPr>
          <a:xfrm>
            <a:off x="7127560" y="2422752"/>
            <a:ext cx="197529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BIG DEAL</a:t>
            </a:r>
            <a:endParaRPr lang="en-US" sz="36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DA73ED-76C8-4B19-9CDB-ECB829547EBA}"/>
              </a:ext>
            </a:extLst>
          </p:cNvPr>
          <p:cNvSpPr txBox="1"/>
          <p:nvPr/>
        </p:nvSpPr>
        <p:spPr>
          <a:xfrm>
            <a:off x="5114261" y="1912679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GEE-TAR</a:t>
            </a:r>
            <a:endParaRPr lang="en-US" sz="36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821ECE-4DCD-4CCB-8257-E6A615530038}"/>
              </a:ext>
            </a:extLst>
          </p:cNvPr>
          <p:cNvSpPr txBox="1"/>
          <p:nvPr/>
        </p:nvSpPr>
        <p:spPr>
          <a:xfrm>
            <a:off x="4712587" y="152399"/>
            <a:ext cx="260733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ANYBODYS</a:t>
            </a:r>
            <a:endParaRPr lang="en-US" sz="36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26712F-A67D-48BB-B62E-B0F4E45AA88E}"/>
              </a:ext>
            </a:extLst>
          </p:cNvPr>
          <p:cNvSpPr txBox="1"/>
          <p:nvPr/>
        </p:nvSpPr>
        <p:spPr>
          <a:xfrm>
            <a:off x="9674446" y="4736213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  <a:cs typeface="Calibri"/>
              </a:rPr>
              <a:t>VELMA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F4FDB0-FC83-4227-A3DA-0143641A2DDD}"/>
              </a:ext>
            </a:extLst>
          </p:cNvPr>
          <p:cNvSpPr txBox="1"/>
          <p:nvPr/>
        </p:nvSpPr>
        <p:spPr>
          <a:xfrm>
            <a:off x="4712586" y="3643423"/>
            <a:ext cx="28318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GRAZIELLA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87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6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8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5FE9E1D6-6BB8-40D9-9A6C-ED6ED53F48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2" b="18673"/>
          <a:stretch/>
        </p:blipFill>
        <p:spPr>
          <a:xfrm>
            <a:off x="20" y="1"/>
            <a:ext cx="1219198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49514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building, water, clock&#10;&#10;Description generated with very high confidence">
            <a:extLst>
              <a:ext uri="{FF2B5EF4-FFF2-40B4-BE49-F238E27FC236}">
                <a16:creationId xmlns:a16="http://schemas.microsoft.com/office/drawing/2014/main" id="{96BE314C-7B35-4DA2-986B-7A62884A0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404" r="97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DCC84-9ED3-41F9-9C5D-42F091A7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13" y="1065862"/>
            <a:ext cx="3726652" cy="4726276"/>
          </a:xfrm>
        </p:spPr>
        <p:txBody>
          <a:bodyPr>
            <a:normAutofit/>
          </a:bodyPr>
          <a:lstStyle/>
          <a:p>
            <a:pPr algn="r"/>
            <a:r>
              <a:rPr lang="en-US" sz="7200" dirty="0">
                <a:solidFill>
                  <a:srgbClr val="FF0000"/>
                </a:solidFill>
                <a:latin typeface="Walbaum Display"/>
                <a:cs typeface="Calibri Light"/>
              </a:rPr>
              <a:t>THE SHARKS </a:t>
            </a:r>
            <a:r>
              <a:rPr lang="en-US" sz="3200" dirty="0">
                <a:solidFill>
                  <a:srgbClr val="FF0000"/>
                </a:solidFill>
                <a:latin typeface="Walbaum Display"/>
                <a:cs typeface="Calibri Light"/>
              </a:rPr>
              <a:t>Supporting Roles </a:t>
            </a:r>
            <a:r>
              <a:rPr lang="en-US" sz="7200" dirty="0">
                <a:solidFill>
                  <a:srgbClr val="FF0000"/>
                </a:solidFill>
                <a:latin typeface="Walbaum Display"/>
                <a:cs typeface="Calibri Light"/>
              </a:rPr>
              <a:t> 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65B2C5-38FC-4ED7-8F2B-BF99333A1B81}"/>
              </a:ext>
            </a:extLst>
          </p:cNvPr>
          <p:cNvSpPr txBox="1"/>
          <p:nvPr/>
        </p:nvSpPr>
        <p:spPr>
          <a:xfrm>
            <a:off x="9870532" y="6657945"/>
            <a:ext cx="2321468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D23B2-AA07-45B5-83B8-5D12BB5C420F}"/>
              </a:ext>
            </a:extLst>
          </p:cNvPr>
          <p:cNvSpPr txBox="1"/>
          <p:nvPr/>
        </p:nvSpPr>
        <p:spPr>
          <a:xfrm>
            <a:off x="4807099" y="288260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LOCO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33DC25-DE5F-4508-9D54-2A03B058E0C2}"/>
              </a:ext>
            </a:extLst>
          </p:cNvPr>
          <p:cNvSpPr txBox="1"/>
          <p:nvPr/>
        </p:nvSpPr>
        <p:spPr>
          <a:xfrm>
            <a:off x="7150987" y="741916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INDIO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FFF662-D721-49A8-940E-E28ACB85C151}"/>
              </a:ext>
            </a:extLst>
          </p:cNvPr>
          <p:cNvSpPr txBox="1"/>
          <p:nvPr/>
        </p:nvSpPr>
        <p:spPr>
          <a:xfrm>
            <a:off x="7227777" y="4091172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CHINO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CCF1E5-01FF-4A8E-A22F-B6C93823D79A}"/>
              </a:ext>
            </a:extLst>
          </p:cNvPr>
          <p:cNvSpPr txBox="1"/>
          <p:nvPr/>
        </p:nvSpPr>
        <p:spPr>
          <a:xfrm>
            <a:off x="9436987" y="1805172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JUANO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25F794-F13C-40D5-9CF0-DF3F662A118F}"/>
              </a:ext>
            </a:extLst>
          </p:cNvPr>
          <p:cNvSpPr txBox="1"/>
          <p:nvPr/>
        </p:nvSpPr>
        <p:spPr>
          <a:xfrm>
            <a:off x="9324754" y="3187405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ROCCO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4E783C-512A-4B08-81DC-7A833D7CD540}"/>
              </a:ext>
            </a:extLst>
          </p:cNvPr>
          <p:cNvSpPr txBox="1"/>
          <p:nvPr/>
        </p:nvSpPr>
        <p:spPr>
          <a:xfrm>
            <a:off x="4805917" y="1805172"/>
            <a:ext cx="20638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  <a:cs typeface="Calibri"/>
              </a:rPr>
              <a:t>ROSALIA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9BACC6-27B8-41E3-ABB0-80F39A175704}"/>
              </a:ext>
            </a:extLst>
          </p:cNvPr>
          <p:cNvSpPr txBox="1"/>
          <p:nvPr/>
        </p:nvSpPr>
        <p:spPr>
          <a:xfrm>
            <a:off x="9780773" y="288260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</a:rPr>
              <a:t>LUIS</a:t>
            </a:r>
            <a:endParaRPr lang="en-US" sz="36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26DD42F-EF8C-47EA-9284-D5F963C3DF1F}"/>
              </a:ext>
            </a:extLst>
          </p:cNvPr>
          <p:cNvSpPr txBox="1"/>
          <p:nvPr/>
        </p:nvSpPr>
        <p:spPr>
          <a:xfrm>
            <a:off x="7152168" y="2450214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  <a:cs typeface="Calibri"/>
              </a:rPr>
              <a:t>TORO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858AD6-74FC-476D-8D10-15B3E0AD29A0}"/>
              </a:ext>
            </a:extLst>
          </p:cNvPr>
          <p:cNvSpPr txBox="1"/>
          <p:nvPr/>
        </p:nvSpPr>
        <p:spPr>
          <a:xfrm>
            <a:off x="9869377" y="4570819"/>
            <a:ext cx="180399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  <a:cs typeface="Calibri"/>
              </a:rPr>
              <a:t>CHILE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4214A8-6FD7-4FCF-BD1E-06293F951D59}"/>
              </a:ext>
            </a:extLst>
          </p:cNvPr>
          <p:cNvSpPr txBox="1"/>
          <p:nvPr/>
        </p:nvSpPr>
        <p:spPr>
          <a:xfrm>
            <a:off x="4842541" y="3247655"/>
            <a:ext cx="283180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  <a:cs typeface="Calibri"/>
              </a:rPr>
              <a:t>CONSUELO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671F66-35DA-47E6-9D21-42602595FB31}"/>
              </a:ext>
            </a:extLst>
          </p:cNvPr>
          <p:cNvSpPr txBox="1"/>
          <p:nvPr/>
        </p:nvSpPr>
        <p:spPr>
          <a:xfrm>
            <a:off x="4842540" y="4736214"/>
            <a:ext cx="272547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Walbaum Display"/>
                <a:cs typeface="Calibri"/>
              </a:rPr>
              <a:t>FRANCSICA</a:t>
            </a:r>
          </a:p>
        </p:txBody>
      </p:sp>
    </p:spTree>
    <p:extLst>
      <p:ext uri="{BB962C8B-B14F-4D97-AF65-F5344CB8AC3E}">
        <p14:creationId xmlns:p14="http://schemas.microsoft.com/office/powerpoint/2010/main" val="3380927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87CA7474-B631-49E5-B86A-B9D15306B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33958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402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arthur laurents west side story">
            <a:extLst>
              <a:ext uri="{FF2B5EF4-FFF2-40B4-BE49-F238E27FC236}">
                <a16:creationId xmlns:a16="http://schemas.microsoft.com/office/drawing/2014/main" id="{314B4AE3-FC42-4A9C-AA13-92BBF9BEF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1" r="1" b="424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FB1209-2A19-4EAA-9777-F5F342B85DED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Book by Arthur Laurents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3997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B566F814-640F-410E-AA97-F4962C8C5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8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E33445-05E7-4192-835D-E291021E0B5C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Music by Leonard Bernstein</a:t>
            </a:r>
          </a:p>
        </p:txBody>
      </p: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5117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3B43-8FB6-4AF5-97DC-80AD2D61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439" y="178314"/>
            <a:ext cx="531453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Walbaum Display"/>
                <a:cs typeface="Calibri Light"/>
              </a:rPr>
              <a:t>TONY</a:t>
            </a:r>
            <a:r>
              <a:rPr lang="en-US" sz="5400" b="1" dirty="0">
                <a:solidFill>
                  <a:srgbClr val="FFFFFF"/>
                </a:solidFill>
                <a:latin typeface="Walbaum Display"/>
                <a:cs typeface="Calibri Light"/>
              </a:rPr>
              <a:t> </a:t>
            </a:r>
            <a:endParaRPr lang="en-US" sz="5400">
              <a:solidFill>
                <a:srgbClr val="FFFFFF"/>
              </a:solidFill>
              <a:latin typeface="Walbaum Display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5B385-E1C8-4584-970A-CA1914D29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36" y="1133398"/>
            <a:ext cx="3071352" cy="2588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FF"/>
                </a:solidFill>
                <a:latin typeface="Walbaum Display"/>
                <a:ea typeface="+mn-lt"/>
                <a:cs typeface="+mn-lt"/>
              </a:rPr>
              <a:t>Co-founder of </a:t>
            </a:r>
            <a:r>
              <a:rPr lang="en-US" sz="3600" b="1" dirty="0">
                <a:solidFill>
                  <a:srgbClr val="FF0000"/>
                </a:solidFill>
                <a:latin typeface="Walbaum Display"/>
                <a:ea typeface="+mn-lt"/>
                <a:cs typeface="+mn-lt"/>
              </a:rPr>
              <a:t>The Jets</a:t>
            </a:r>
            <a:endParaRPr lang="en-US" sz="36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8" descr="A person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24A3FACF-1ADE-4477-8D29-E3192B44F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4" r="385" b="1"/>
          <a:stretch/>
        </p:blipFill>
        <p:spPr>
          <a:xfrm>
            <a:off x="6546018" y="0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EA37DF-52E1-4336-B90B-1975E3A17164}"/>
              </a:ext>
            </a:extLst>
          </p:cNvPr>
          <p:cNvSpPr txBox="1">
            <a:spLocks/>
          </p:cNvSpPr>
          <p:nvPr/>
        </p:nvSpPr>
        <p:spPr>
          <a:xfrm>
            <a:off x="2857387" y="1950722"/>
            <a:ext cx="3062385" cy="16286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Walbaum Display"/>
                <a:cs typeface="Calibri"/>
              </a:rPr>
              <a:t>2nd generation Polish </a:t>
            </a:r>
            <a:r>
              <a:rPr lang="en-US" sz="3600" b="1" dirty="0">
                <a:solidFill>
                  <a:srgbClr val="FF0000"/>
                </a:solidFill>
                <a:latin typeface="Walbaum Display"/>
                <a:cs typeface="Calibri"/>
              </a:rPr>
              <a:t>immigrant</a:t>
            </a:r>
            <a:endParaRPr lang="en-US" sz="3200" dirty="0">
              <a:solidFill>
                <a:srgbClr val="FF0000"/>
              </a:solidFill>
              <a:latin typeface="Walbaum Display"/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C24EC4-C8AE-4605-B020-F346EF5EEA84}"/>
              </a:ext>
            </a:extLst>
          </p:cNvPr>
          <p:cNvSpPr txBox="1">
            <a:spLocks/>
          </p:cNvSpPr>
          <p:nvPr/>
        </p:nvSpPr>
        <p:spPr>
          <a:xfrm>
            <a:off x="6126427" y="5589543"/>
            <a:ext cx="2923144" cy="9694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FFFFF"/>
                </a:solidFill>
                <a:latin typeface="Walbaum Display"/>
                <a:cs typeface="Calibri"/>
              </a:rPr>
              <a:t>Riff's </a:t>
            </a:r>
            <a:r>
              <a:rPr lang="en-US" sz="3600" b="1" dirty="0">
                <a:solidFill>
                  <a:srgbClr val="FF0000"/>
                </a:solidFill>
                <a:latin typeface="Walbaum Display"/>
                <a:cs typeface="Calibri"/>
              </a:rPr>
              <a:t>best friend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255205D-E472-43AD-9402-FDE5E78B0113}"/>
              </a:ext>
            </a:extLst>
          </p:cNvPr>
          <p:cNvSpPr txBox="1">
            <a:spLocks/>
          </p:cNvSpPr>
          <p:nvPr/>
        </p:nvSpPr>
        <p:spPr>
          <a:xfrm>
            <a:off x="4790715" y="4174818"/>
            <a:ext cx="3062385" cy="13888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  <a:latin typeface="Walbaum Display"/>
                <a:cs typeface="Calibri"/>
              </a:rPr>
              <a:t>Maria's </a:t>
            </a:r>
            <a:r>
              <a:rPr lang="en-US" sz="3600" b="1" dirty="0">
                <a:solidFill>
                  <a:srgbClr val="FF0000"/>
                </a:solidFill>
                <a:latin typeface="Walbaum Display"/>
                <a:cs typeface="Calibri"/>
              </a:rPr>
              <a:t>star-crossed lover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97057-9329-4B35-9933-9574E704B554}"/>
              </a:ext>
            </a:extLst>
          </p:cNvPr>
          <p:cNvSpPr txBox="1"/>
          <p:nvPr/>
        </p:nvSpPr>
        <p:spPr>
          <a:xfrm>
            <a:off x="281826" y="3906299"/>
            <a:ext cx="38826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Walbaum Display" panose="02070503090703020303" pitchFamily="18" charset="0"/>
              </a:rPr>
              <a:t>Male</a:t>
            </a:r>
            <a:endParaRPr lang="en-US" sz="2800" cap="all" dirty="0">
              <a:latin typeface="Walbaum Display" panose="02070503090703020303" pitchFamily="18" charset="0"/>
            </a:endParaRPr>
          </a:p>
          <a:p>
            <a:pPr algn="ctr"/>
            <a:r>
              <a:rPr lang="en-US" sz="2800" dirty="0">
                <a:latin typeface="Walbaum Display" panose="02070503090703020303" pitchFamily="18" charset="0"/>
              </a:rPr>
              <a:t>Late Teen, Young Adult</a:t>
            </a:r>
          </a:p>
          <a:p>
            <a:pPr algn="ctr"/>
            <a:r>
              <a:rPr lang="en-US" sz="2800" dirty="0">
                <a:latin typeface="Walbaum Display" panose="02070503090703020303" pitchFamily="18" charset="0"/>
              </a:rPr>
              <a:t>Dancer</a:t>
            </a:r>
          </a:p>
          <a:p>
            <a:pPr algn="ctr"/>
            <a:r>
              <a:rPr lang="en-US" sz="2800" dirty="0">
                <a:latin typeface="Walbaum Display" panose="02070503090703020303" pitchFamily="18" charset="0"/>
              </a:rPr>
              <a:t>Tenor</a:t>
            </a:r>
          </a:p>
          <a:p>
            <a:pPr algn="ctr"/>
            <a:r>
              <a:rPr lang="en-US" sz="2800" dirty="0">
                <a:latin typeface="Walbaum Display" panose="02070503090703020303" pitchFamily="18" charset="0"/>
              </a:rPr>
              <a:t>A#2/Bb2 - A#4/Bb4</a:t>
            </a:r>
          </a:p>
        </p:txBody>
      </p:sp>
    </p:spTree>
    <p:extLst>
      <p:ext uri="{BB962C8B-B14F-4D97-AF65-F5344CB8AC3E}">
        <p14:creationId xmlns:p14="http://schemas.microsoft.com/office/powerpoint/2010/main" val="1622180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walking down a street holding a pink umbrella&#10;&#10;Description generated with high confidence">
            <a:extLst>
              <a:ext uri="{FF2B5EF4-FFF2-40B4-BE49-F238E27FC236}">
                <a16:creationId xmlns:a16="http://schemas.microsoft.com/office/drawing/2014/main" id="{AEC5EE26-D9FE-4FE1-81D6-B9135DE06F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438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33F497CF-6D72-459C-810C-45581CAB4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67"/>
          <a:stretch/>
        </p:blipFill>
        <p:spPr>
          <a:xfrm>
            <a:off x="213360" y="10"/>
            <a:ext cx="11978640" cy="6857990"/>
          </a:xfrm>
          <a:custGeom>
            <a:avLst/>
            <a:gdLst>
              <a:gd name="connsiteX0" fmla="*/ 0 w 11841276"/>
              <a:gd name="connsiteY0" fmla="*/ 0 h 6858000"/>
              <a:gd name="connsiteX1" fmla="*/ 11841276 w 11841276"/>
              <a:gd name="connsiteY1" fmla="*/ 0 h 6858000"/>
              <a:gd name="connsiteX2" fmla="*/ 11841276 w 11841276"/>
              <a:gd name="connsiteY2" fmla="*/ 6858000 h 6858000"/>
              <a:gd name="connsiteX3" fmla="*/ 3176154 w 1184127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41276" h="6858000">
                <a:moveTo>
                  <a:pt x="0" y="0"/>
                </a:moveTo>
                <a:lnTo>
                  <a:pt x="11841276" y="0"/>
                </a:lnTo>
                <a:lnTo>
                  <a:pt x="11841276" y="6858000"/>
                </a:lnTo>
                <a:lnTo>
                  <a:pt x="3176154" y="6858000"/>
                </a:lnTo>
                <a:close/>
              </a:path>
            </a:pathLst>
          </a:cu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4D1609B-102A-4C77-86A2-ACB29FB96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52050" cy="6858478"/>
          </a:xfrm>
          <a:custGeom>
            <a:avLst/>
            <a:gdLst>
              <a:gd name="connsiteX0" fmla="*/ 4352050 w 4352050"/>
              <a:gd name="connsiteY0" fmla="*/ 6858478 h 6858478"/>
              <a:gd name="connsiteX1" fmla="*/ 0 w 4352050"/>
              <a:gd name="connsiteY1" fmla="*/ 6858478 h 6858478"/>
              <a:gd name="connsiteX2" fmla="*/ 0 w 4352050"/>
              <a:gd name="connsiteY2" fmla="*/ 0 h 6858478"/>
              <a:gd name="connsiteX3" fmla="*/ 103870 w 4352050"/>
              <a:gd name="connsiteY3" fmla="*/ 0 h 6858478"/>
              <a:gd name="connsiteX4" fmla="*/ 1170098 w 4352050"/>
              <a:gd name="connsiteY4" fmla="*/ 0 h 6858478"/>
              <a:gd name="connsiteX5" fmla="*/ 1175675 w 435205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2050" h="6858478">
                <a:moveTo>
                  <a:pt x="4352050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103870" y="0"/>
                </a:lnTo>
                <a:lnTo>
                  <a:pt x="1170098" y="0"/>
                </a:lnTo>
                <a:lnTo>
                  <a:pt x="1175675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CA0C41-9332-42E9-BF4A-5DB3363BE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24051" cy="6858478"/>
          </a:xfrm>
          <a:custGeom>
            <a:avLst/>
            <a:gdLst>
              <a:gd name="connsiteX0" fmla="*/ 3524051 w 3524051"/>
              <a:gd name="connsiteY0" fmla="*/ 6858478 h 6858478"/>
              <a:gd name="connsiteX1" fmla="*/ 0 w 3524051"/>
              <a:gd name="connsiteY1" fmla="*/ 6858478 h 6858478"/>
              <a:gd name="connsiteX2" fmla="*/ 0 w 3524051"/>
              <a:gd name="connsiteY2" fmla="*/ 0 h 6858478"/>
              <a:gd name="connsiteX3" fmla="*/ 342099 w 3524051"/>
              <a:gd name="connsiteY3" fmla="*/ 0 h 6858478"/>
              <a:gd name="connsiteX4" fmla="*/ 347676 w 3524051"/>
              <a:gd name="connsiteY4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24051" h="6858478">
                <a:moveTo>
                  <a:pt x="3524051" y="6858478"/>
                </a:moveTo>
                <a:lnTo>
                  <a:pt x="0" y="6858478"/>
                </a:lnTo>
                <a:lnTo>
                  <a:pt x="0" y="0"/>
                </a:lnTo>
                <a:lnTo>
                  <a:pt x="342099" y="0"/>
                </a:lnTo>
                <a:lnTo>
                  <a:pt x="347676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4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7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F38D9742-6226-411B-A6B6-2997B9B61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2"/>
          <a:stretch/>
        </p:blipFill>
        <p:spPr bwMode="auto">
          <a:xfrm>
            <a:off x="-305" y="-1"/>
            <a:ext cx="64230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72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41306B-A5F0-4159-9BC6-D34F0F909D5C}"/>
              </a:ext>
            </a:extLst>
          </p:cNvPr>
          <p:cNvSpPr txBox="1"/>
          <p:nvPr/>
        </p:nvSpPr>
        <p:spPr>
          <a:xfrm>
            <a:off x="6748272" y="3992591"/>
            <a:ext cx="4800261" cy="1644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Lyrics by Stephen Sondheim</a:t>
            </a:r>
          </a:p>
        </p:txBody>
      </p:sp>
    </p:spTree>
    <p:extLst>
      <p:ext uri="{BB962C8B-B14F-4D97-AF65-F5344CB8AC3E}">
        <p14:creationId xmlns:p14="http://schemas.microsoft.com/office/powerpoint/2010/main" val="1949165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7B7D-723A-44B7-A861-9DDD9CF32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1145" y="148656"/>
            <a:ext cx="4645250" cy="10397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Walbaum Display"/>
              </a:rPr>
              <a:t>MARIA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erson wearing a dress&#10;&#10;Description generated with very high confidence">
            <a:extLst>
              <a:ext uri="{FF2B5EF4-FFF2-40B4-BE49-F238E27FC236}">
                <a16:creationId xmlns:a16="http://schemas.microsoft.com/office/drawing/2014/main" id="{025D47C6-C701-4EF2-B3A2-34172E2F69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4002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159BBDF-C5D9-4F4E-A8AB-A1B63525B49D}"/>
              </a:ext>
            </a:extLst>
          </p:cNvPr>
          <p:cNvSpPr txBox="1">
            <a:spLocks/>
          </p:cNvSpPr>
          <p:nvPr/>
        </p:nvSpPr>
        <p:spPr>
          <a:xfrm>
            <a:off x="4581669" y="4867203"/>
            <a:ext cx="2884970" cy="19907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Walbaum Display"/>
              </a:rPr>
              <a:t>Bernardo's </a:t>
            </a:r>
            <a:r>
              <a:rPr lang="en-US" sz="3600" dirty="0">
                <a:solidFill>
                  <a:srgbClr val="FF0000"/>
                </a:solidFill>
                <a:latin typeface="Walbaum Display"/>
              </a:rPr>
              <a:t>younger sister</a:t>
            </a:r>
            <a:endParaRPr lang="en-US" sz="3200" dirty="0">
              <a:solidFill>
                <a:srgbClr val="FF0000"/>
              </a:solidFill>
              <a:latin typeface="Walbaum Display"/>
              <a:cs typeface="Calibri Ligh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4B423B-6B03-449D-A0BE-548F37197AFE}"/>
              </a:ext>
            </a:extLst>
          </p:cNvPr>
          <p:cNvSpPr txBox="1">
            <a:spLocks/>
          </p:cNvSpPr>
          <p:nvPr/>
        </p:nvSpPr>
        <p:spPr>
          <a:xfrm>
            <a:off x="8893843" y="525783"/>
            <a:ext cx="3162598" cy="16127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Walbaum Display"/>
              </a:rPr>
              <a:t>Tony's </a:t>
            </a:r>
            <a:r>
              <a:rPr lang="en-US" sz="3600" dirty="0">
                <a:solidFill>
                  <a:srgbClr val="FF0000"/>
                </a:solidFill>
                <a:latin typeface="Walbaum Display"/>
              </a:rPr>
              <a:t>star-crossed lover</a:t>
            </a:r>
            <a:endParaRPr lang="en-US" sz="3600" dirty="0">
              <a:solidFill>
                <a:srgbClr val="FF0000"/>
              </a:solidFill>
              <a:latin typeface="Walbaum Display"/>
              <a:cs typeface="Calibri Ligh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2DE9C50-E7D5-4F72-B0DE-E860CF4A37FC}"/>
              </a:ext>
            </a:extLst>
          </p:cNvPr>
          <p:cNvSpPr txBox="1">
            <a:spLocks/>
          </p:cNvSpPr>
          <p:nvPr/>
        </p:nvSpPr>
        <p:spPr>
          <a:xfrm>
            <a:off x="6541145" y="1722679"/>
            <a:ext cx="2684133" cy="19376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Walbaum Display"/>
              </a:rPr>
              <a:t>The arranged </a:t>
            </a:r>
            <a:r>
              <a:rPr lang="en-US" sz="3600" dirty="0">
                <a:solidFill>
                  <a:srgbClr val="FF0000"/>
                </a:solidFill>
                <a:latin typeface="Walbaum Display"/>
              </a:rPr>
              <a:t>fiancée of Chino</a:t>
            </a:r>
            <a:endParaRPr lang="en-US" sz="3600" dirty="0">
              <a:solidFill>
                <a:srgbClr val="FF0000"/>
              </a:solidFill>
              <a:latin typeface="Walbaum Display"/>
              <a:cs typeface="Calibri Ligh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5099B25-FCB3-49A7-B504-86BBB4D60C0D}"/>
              </a:ext>
            </a:extLst>
          </p:cNvPr>
          <p:cNvSpPr txBox="1">
            <a:spLocks/>
          </p:cNvSpPr>
          <p:nvPr/>
        </p:nvSpPr>
        <p:spPr>
          <a:xfrm>
            <a:off x="5419242" y="3016370"/>
            <a:ext cx="3162598" cy="16127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Walbaum Display"/>
                <a:cs typeface="Calibri Light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Walbaum Display"/>
                <a:cs typeface="Calibri Light"/>
              </a:rPr>
              <a:t>Shark</a:t>
            </a:r>
            <a:r>
              <a:rPr lang="en-US" sz="3200" dirty="0">
                <a:latin typeface="Walbaum Display"/>
                <a:cs typeface="Calibri Light"/>
              </a:rPr>
              <a:t> Girl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CD7CF9-11B1-450F-A4D9-CAE58B9FD63D}"/>
              </a:ext>
            </a:extLst>
          </p:cNvPr>
          <p:cNvSpPr txBox="1"/>
          <p:nvPr/>
        </p:nvSpPr>
        <p:spPr>
          <a:xfrm>
            <a:off x="8229568" y="3564791"/>
            <a:ext cx="396243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Walbaum Display" panose="02070503090703020303" pitchFamily="18" charset="0"/>
              </a:rPr>
              <a:t>Female </a:t>
            </a:r>
          </a:p>
          <a:p>
            <a:pPr algn="ctr"/>
            <a:r>
              <a:rPr lang="en-US" sz="2800" dirty="0">
                <a:latin typeface="Walbaum Display" panose="02070503090703020303" pitchFamily="18" charset="0"/>
              </a:rPr>
              <a:t>Dancer</a:t>
            </a:r>
          </a:p>
          <a:p>
            <a:pPr algn="ctr"/>
            <a:r>
              <a:rPr lang="en-US" sz="2800" dirty="0">
                <a:latin typeface="Walbaum Display" panose="02070503090703020303" pitchFamily="18" charset="0"/>
              </a:rPr>
              <a:t>Late Teen</a:t>
            </a:r>
            <a:endParaRPr lang="en-US" sz="2800" cap="all" dirty="0">
              <a:latin typeface="Walbaum Display" panose="02070503090703020303" pitchFamily="18" charset="0"/>
            </a:endParaRPr>
          </a:p>
          <a:p>
            <a:pPr algn="ctr"/>
            <a:r>
              <a:rPr lang="en-US" sz="2800" dirty="0">
                <a:latin typeface="Walbaum Display" panose="02070503090703020303" pitchFamily="18" charset="0"/>
              </a:rPr>
              <a:t>Soprano</a:t>
            </a:r>
            <a:endParaRPr lang="en-US" sz="2800" cap="all" dirty="0">
              <a:latin typeface="Walbaum Display" panose="02070503090703020303" pitchFamily="18" charset="0"/>
            </a:endParaRPr>
          </a:p>
          <a:p>
            <a:pPr algn="ctr"/>
            <a:r>
              <a:rPr lang="en-US" sz="2800" dirty="0">
                <a:latin typeface="Walbaum Display" panose="02070503090703020303" pitchFamily="18" charset="0"/>
              </a:rPr>
              <a:t>A#3/Bb3  - C6 Soprano C (High C)</a:t>
            </a:r>
          </a:p>
          <a:p>
            <a:pPr algn="ctr"/>
            <a:endParaRPr lang="en-US" sz="4000" dirty="0">
              <a:latin typeface="Walbaum Display" panose="02070503090703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42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3E5AC56D-9719-4825-ADB6-1CD03CB24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816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1E46-724C-4854-A033-C12F22D9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65" y="-78540"/>
            <a:ext cx="5338163" cy="1219238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Walbaum Display"/>
                <a:cs typeface="Calibri Light"/>
              </a:rPr>
              <a:t>RIFF</a:t>
            </a:r>
            <a:endParaRPr lang="en-US" sz="6000" dirty="0">
              <a:solidFill>
                <a:srgbClr val="FF0000"/>
              </a:solidFill>
              <a:latin typeface="Walbaum Display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00CFDF7-D735-408C-918E-94AA22FC8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658" y="1433629"/>
            <a:ext cx="3660588" cy="110764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Walbaum Display"/>
                <a:cs typeface="Calibri"/>
              </a:rPr>
              <a:t>Leader of </a:t>
            </a:r>
            <a:r>
              <a:rPr lang="en-US" sz="3600" dirty="0">
                <a:solidFill>
                  <a:srgbClr val="FF0000"/>
                </a:solidFill>
                <a:latin typeface="Walbaum Display"/>
                <a:cs typeface="Calibri"/>
              </a:rPr>
              <a:t>the Jets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person, outdoor, building, man&#10;&#10;Description generated with very high confidence">
            <a:extLst>
              <a:ext uri="{FF2B5EF4-FFF2-40B4-BE49-F238E27FC236}">
                <a16:creationId xmlns:a16="http://schemas.microsoft.com/office/drawing/2014/main" id="{F077BCA5-A388-499F-AE99-3FC7C76031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6950"/>
          <a:stretch/>
        </p:blipFill>
        <p:spPr>
          <a:xfrm>
            <a:off x="6750141" y="-2"/>
            <a:ext cx="5471393" cy="5684474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9F6FCDCD-8BF4-43B7-ACA9-4B4B68917F90}"/>
              </a:ext>
            </a:extLst>
          </p:cNvPr>
          <p:cNvSpPr txBox="1">
            <a:spLocks/>
          </p:cNvSpPr>
          <p:nvPr/>
        </p:nvSpPr>
        <p:spPr>
          <a:xfrm>
            <a:off x="5554520" y="5643812"/>
            <a:ext cx="3625147" cy="16865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Walbaum Display"/>
                <a:cs typeface="Calibri"/>
              </a:rPr>
              <a:t>Tony's</a:t>
            </a:r>
            <a:r>
              <a:rPr lang="en-US" dirty="0">
                <a:latin typeface="Walbaum Display"/>
                <a:cs typeface="Calibri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Walbaum Display"/>
                <a:cs typeface="Calibri"/>
              </a:rPr>
              <a:t>best friend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89201F-1A47-4568-B560-E25A4278A1CB}"/>
              </a:ext>
            </a:extLst>
          </p:cNvPr>
          <p:cNvSpPr txBox="1"/>
          <p:nvPr/>
        </p:nvSpPr>
        <p:spPr>
          <a:xfrm>
            <a:off x="672890" y="3113538"/>
            <a:ext cx="39624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Walbaum Display" panose="02070503090703020303" pitchFamily="18" charset="0"/>
              </a:rPr>
              <a:t>Male</a:t>
            </a:r>
          </a:p>
          <a:p>
            <a:pPr algn="ctr"/>
            <a:r>
              <a:rPr lang="en-US" sz="3200" dirty="0">
                <a:latin typeface="Walbaum Display" panose="02070503090703020303" pitchFamily="18" charset="0"/>
              </a:rPr>
              <a:t>Dancer</a:t>
            </a:r>
          </a:p>
          <a:p>
            <a:pPr algn="ctr"/>
            <a:r>
              <a:rPr lang="en-US" sz="3200" dirty="0">
                <a:latin typeface="Walbaum Display" panose="02070503090703020303" pitchFamily="18" charset="0"/>
              </a:rPr>
              <a:t>Late Teen, Young Adult</a:t>
            </a:r>
          </a:p>
          <a:p>
            <a:pPr algn="ctr"/>
            <a:r>
              <a:rPr lang="en-US" sz="3200" dirty="0">
                <a:latin typeface="Walbaum Display" panose="02070503090703020303" pitchFamily="18" charset="0"/>
              </a:rPr>
              <a:t>Tenor</a:t>
            </a:r>
          </a:p>
          <a:p>
            <a:pPr algn="ctr"/>
            <a:r>
              <a:rPr lang="en-US" sz="3200" dirty="0">
                <a:latin typeface="Walbaum Display" panose="02070503090703020303" pitchFamily="18" charset="0"/>
              </a:rPr>
              <a:t>B2 - G4</a:t>
            </a:r>
          </a:p>
          <a:p>
            <a:pPr algn="ctr"/>
            <a:endParaRPr lang="en-US" sz="6000" dirty="0">
              <a:latin typeface="Walbaum Display" panose="02070503090703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8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0156E006FA094C9D57A13442AF0104" ma:contentTypeVersion="10" ma:contentTypeDescription="Create a new document." ma:contentTypeScope="" ma:versionID="a9021ce0fbe3cfbfdb453b8e71ec1463">
  <xsd:schema xmlns:xsd="http://www.w3.org/2001/XMLSchema" xmlns:xs="http://www.w3.org/2001/XMLSchema" xmlns:p="http://schemas.microsoft.com/office/2006/metadata/properties" xmlns:ns2="61be3005-3fc6-43ef-a9b9-c786d021b133" targetNamespace="http://schemas.microsoft.com/office/2006/metadata/properties" ma:root="true" ma:fieldsID="706e7a668a1e8f14684e80956fecf38a" ns2:_="">
    <xsd:import namespace="61be3005-3fc6-43ef-a9b9-c786d021b1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be3005-3fc6-43ef-a9b9-c786d021b1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A27E30-6E0F-4395-94E9-A209A6B14808}"/>
</file>

<file path=customXml/itemProps2.xml><?xml version="1.0" encoding="utf-8"?>
<ds:datastoreItem xmlns:ds="http://schemas.openxmlformats.org/officeDocument/2006/customXml" ds:itemID="{00CF5DEF-CDDF-437B-A32F-08A384677F78}"/>
</file>

<file path=customXml/itemProps3.xml><?xml version="1.0" encoding="utf-8"?>
<ds:datastoreItem xmlns:ds="http://schemas.openxmlformats.org/officeDocument/2006/customXml" ds:itemID="{348DFB04-ACB5-45D7-AF36-A83B8E23A420}"/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194</Words>
  <Application>Microsoft Office PowerPoint</Application>
  <PresentationFormat>Widescreen</PresentationFormat>
  <Paragraphs>76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Impact</vt:lpstr>
      <vt:lpstr>Walbaum Display</vt:lpstr>
      <vt:lpstr>office theme</vt:lpstr>
      <vt:lpstr>PowerPoint Presentation</vt:lpstr>
      <vt:lpstr>PowerPoint Presentation</vt:lpstr>
      <vt:lpstr>TONY </vt:lpstr>
      <vt:lpstr>PowerPoint Presentation</vt:lpstr>
      <vt:lpstr>PowerPoint Presentation</vt:lpstr>
      <vt:lpstr>PowerPoint Presentation</vt:lpstr>
      <vt:lpstr>MARIA</vt:lpstr>
      <vt:lpstr>PowerPoint Presentation</vt:lpstr>
      <vt:lpstr>RIFF</vt:lpstr>
      <vt:lpstr>PowerPoint Presentation</vt:lpstr>
      <vt:lpstr>Anita</vt:lpstr>
      <vt:lpstr>PowerPoint Presentation</vt:lpstr>
      <vt:lpstr>Bernardo</vt:lpstr>
      <vt:lpstr>PowerPoint Presentation</vt:lpstr>
      <vt:lpstr>THE JETS Supporting Roles</vt:lpstr>
      <vt:lpstr>PowerPoint Presentation</vt:lpstr>
      <vt:lpstr>THE SHARKS Supporting Roles  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williams</dc:creator>
  <cp:lastModifiedBy>jennifer williams</cp:lastModifiedBy>
  <cp:revision>2</cp:revision>
  <dcterms:created xsi:type="dcterms:W3CDTF">2020-01-27T23:24:48Z</dcterms:created>
  <dcterms:modified xsi:type="dcterms:W3CDTF">2020-01-28T09:30:41Z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0x0101000F0156E006FA094C9D57A13442AF0104</vt:lpwstr>
  </property>
</Properties>
</file>