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5"/>
  </p:notesMasterIdLst>
  <p:sldIdLst>
    <p:sldId id="289" r:id="rId5"/>
    <p:sldId id="290" r:id="rId6"/>
    <p:sldId id="272" r:id="rId7"/>
    <p:sldId id="256" r:id="rId8"/>
    <p:sldId id="260" r:id="rId9"/>
    <p:sldId id="325" r:id="rId10"/>
    <p:sldId id="326" r:id="rId11"/>
    <p:sldId id="318" r:id="rId12"/>
    <p:sldId id="320" r:id="rId13"/>
    <p:sldId id="321" r:id="rId14"/>
    <p:sldId id="314" r:id="rId15"/>
    <p:sldId id="257" r:id="rId16"/>
    <p:sldId id="322" r:id="rId17"/>
    <p:sldId id="330" r:id="rId18"/>
    <p:sldId id="319" r:id="rId19"/>
    <p:sldId id="323" r:id="rId20"/>
    <p:sldId id="324" r:id="rId21"/>
    <p:sldId id="328" r:id="rId22"/>
    <p:sldId id="327" r:id="rId23"/>
    <p:sldId id="32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Liffey" initials="KL" lastIdx="1" clrIdx="0">
    <p:extLst>
      <p:ext uri="{19B8F6BF-5375-455C-9EA6-DF929625EA0E}">
        <p15:presenceInfo xmlns:p15="http://schemas.microsoft.com/office/powerpoint/2012/main" userId="S::kliffey@ceist.ie::6e2fb13d-40e4-41d4-9c2b-b3491fdc73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B6AFBF-D8B2-4559-A967-B6BDF0C2A01E}" v="21" dt="2021-03-04T08:54:39.1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9" autoAdjust="0"/>
    <p:restoredTop sz="50875" autoAdjust="0"/>
  </p:normalViewPr>
  <p:slideViewPr>
    <p:cSldViewPr snapToGrid="0">
      <p:cViewPr varScale="1">
        <p:scale>
          <a:sx n="47" d="100"/>
          <a:sy n="47" d="100"/>
        </p:scale>
        <p:origin x="1518"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7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066E9-018F-4EEE-98B5-3B9E813C3D7F}" type="datetimeFigureOut">
              <a:rPr lang="en-IE" smtClean="0"/>
              <a:t>07/03/2021</a:t>
            </a:fld>
            <a:endParaRPr lang="en-I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6CE745-342A-4403-8982-A740AE85BDD5}" type="slidenum">
              <a:rPr lang="en-IE" smtClean="0"/>
              <a:t>‹#›</a:t>
            </a:fld>
            <a:endParaRPr lang="en-IE" dirty="0"/>
          </a:p>
        </p:txBody>
      </p:sp>
    </p:spTree>
    <p:extLst>
      <p:ext uri="{BB962C8B-B14F-4D97-AF65-F5344CB8AC3E}">
        <p14:creationId xmlns:p14="http://schemas.microsoft.com/office/powerpoint/2010/main" val="3720192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youtu.be/CZ2vcCJ-UII"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01ZOXady5aQ"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outu.be/8aP2LGxjFvA"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B6CE745-342A-4403-8982-A740AE85BDD5}" type="slidenum">
              <a:rPr lang="en-IE" smtClean="0"/>
              <a:t>3</a:t>
            </a:fld>
            <a:endParaRPr lang="en-IE" dirty="0"/>
          </a:p>
        </p:txBody>
      </p:sp>
    </p:spTree>
    <p:extLst>
      <p:ext uri="{BB962C8B-B14F-4D97-AF65-F5344CB8AC3E}">
        <p14:creationId xmlns:p14="http://schemas.microsoft.com/office/powerpoint/2010/main" val="1567882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IE" dirty="0"/>
          </a:p>
          <a:p>
            <a:r>
              <a:rPr lang="en-IE" dirty="0"/>
              <a:t>This week’s reading is the First Reading of the Third Sunday of Lent; the story of the 10 Commandments given to Moses.</a:t>
            </a:r>
          </a:p>
          <a:p>
            <a:r>
              <a:rPr lang="en-IE" dirty="0"/>
              <a:t>(it’s provided here in summary form on the left – the actual Reading itself is quite long and difficult in terms of the language.  If you’d prefer to use the original bible text you can find it on https://www.catholicbishops.ie/readings/?feature=Sunday </a:t>
            </a:r>
          </a:p>
          <a:p>
            <a:endParaRPr lang="en-IE" dirty="0"/>
          </a:p>
          <a:p>
            <a:r>
              <a:rPr lang="en-IE" dirty="0"/>
              <a:t>Give a little bit of background here (see below) to students and then ask one of the students to read the text.</a:t>
            </a:r>
          </a:p>
          <a:p>
            <a:endParaRPr lang="en-IE" dirty="0"/>
          </a:p>
          <a:p>
            <a:r>
              <a:rPr lang="en-IE" dirty="0"/>
              <a:t>Some questions for smaller groups to reflect on together:</a:t>
            </a:r>
          </a:p>
          <a:p>
            <a:endParaRPr lang="en-IE" dirty="0"/>
          </a:p>
          <a:p>
            <a:pPr marL="0" indent="0">
              <a:buFontTx/>
              <a:buNone/>
            </a:pPr>
            <a:r>
              <a:rPr lang="en-IE" dirty="0"/>
              <a:t>1. There are three commandments relating to our relationship to God – what are they?  The rest refer to our relationship with one another.  What are these?</a:t>
            </a: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2. Why do you think this passage from the bible is read during Lent?</a:t>
            </a:r>
          </a:p>
          <a:p>
            <a:pPr marL="0" indent="0">
              <a:buFontTx/>
              <a:buNone/>
            </a:pPr>
            <a:endParaRPr lang="en-IE" dirty="0"/>
          </a:p>
          <a:p>
            <a:endParaRPr lang="en-IE" dirty="0"/>
          </a:p>
          <a:p>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a:t>Background note: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b="0" dirty="0"/>
              <a:t>The 10 Commandments are commonly understood as the minimum required in order to build trust between people and to build a cohesive society or community. They were provided for the Jewish People following an extended period of exile and at a time when they were beginning to form a new society together as they made their journey from exile to the Promised Lane. </a:t>
            </a:r>
            <a:r>
              <a:rPr lang="en-GB" b="0" i="0" dirty="0">
                <a:solidFill>
                  <a:srgbClr val="1A1A19"/>
                </a:solidFill>
                <a:effectLst/>
                <a:latin typeface="poynter-oldstyle-text"/>
              </a:rPr>
              <a:t>Those straightforward laws gave the men and women of Israel choice and accountability for how each one of them related to the true and living God and for how they interacted with one another.  But they are understood by Jews and Christians alike as the minimum required to build a caring society.  </a:t>
            </a:r>
            <a:endParaRPr lang="en-IE"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b="0" dirty="0"/>
              <a:t>Jesus obviously came to fulfil the Law but also to suggest to people that Love is really what God calls for in terms of how we relate to one another.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b="0" dirty="0"/>
              <a:t>There are two ‘types’ of commandments; both would have been seen as essential to the Jewish people. The first grouping here relates to our relationship with God. T he second grouping relates to our relationship with one another, in our society.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b="0" dirty="0"/>
              <a:t>However examining the 10 commandments from the perspective of the minimum required to build a fair society is an interesting way into this Hebrew scripture passage.</a:t>
            </a:r>
          </a:p>
          <a:p>
            <a:endParaRPr lang="en-IE" dirty="0"/>
          </a:p>
          <a:p>
            <a:r>
              <a:rPr lang="en-IE" dirty="0"/>
              <a:t>   </a:t>
            </a:r>
          </a:p>
          <a:p>
            <a:endParaRPr lang="en-IE" dirty="0"/>
          </a:p>
          <a:p>
            <a:endParaRPr lang="en-GB" dirty="0"/>
          </a:p>
        </p:txBody>
      </p:sp>
      <p:sp>
        <p:nvSpPr>
          <p:cNvPr id="4" name="Slide Number Placeholder 3"/>
          <p:cNvSpPr>
            <a:spLocks noGrp="1"/>
          </p:cNvSpPr>
          <p:nvPr>
            <p:ph type="sldNum" sz="quarter" idx="5"/>
          </p:nvPr>
        </p:nvSpPr>
        <p:spPr/>
        <p:txBody>
          <a:bodyPr/>
          <a:lstStyle/>
          <a:p>
            <a:fld id="{2B6CE745-342A-4403-8982-A740AE85BDD5}" type="slidenum">
              <a:rPr lang="en-IE" smtClean="0"/>
              <a:t>12</a:t>
            </a:fld>
            <a:endParaRPr lang="en-IE" dirty="0"/>
          </a:p>
        </p:txBody>
      </p:sp>
    </p:spTree>
    <p:extLst>
      <p:ext uri="{BB962C8B-B14F-4D97-AF65-F5344CB8AC3E}">
        <p14:creationId xmlns:p14="http://schemas.microsoft.com/office/powerpoint/2010/main" val="1777765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The golden rule is found in all the main religions.  It goes beyond the minimum and suggests that for a functioning society; for healthy involved and included human beings kindness is the answer.</a:t>
            </a:r>
          </a:p>
          <a:p>
            <a:endParaRPr lang="en-IE" dirty="0"/>
          </a:p>
          <a:p>
            <a:r>
              <a:rPr lang="en-IE" dirty="0"/>
              <a:t>When Jesus was asked to sum up the Law of Moses and the Prophets he was clear; Do to others what you would have them do to you.  </a:t>
            </a:r>
          </a:p>
        </p:txBody>
      </p:sp>
      <p:sp>
        <p:nvSpPr>
          <p:cNvPr id="4" name="Slide Number Placeholder 3"/>
          <p:cNvSpPr>
            <a:spLocks noGrp="1"/>
          </p:cNvSpPr>
          <p:nvPr>
            <p:ph type="sldNum" sz="quarter" idx="5"/>
          </p:nvPr>
        </p:nvSpPr>
        <p:spPr/>
        <p:txBody>
          <a:bodyPr/>
          <a:lstStyle/>
          <a:p>
            <a:fld id="{2B6CE745-342A-4403-8982-A740AE85BDD5}" type="slidenum">
              <a:rPr lang="en-IE" smtClean="0"/>
              <a:t>13</a:t>
            </a:fld>
            <a:endParaRPr lang="en-IE" dirty="0"/>
          </a:p>
        </p:txBody>
      </p:sp>
    </p:spTree>
    <p:extLst>
      <p:ext uri="{BB962C8B-B14F-4D97-AF65-F5344CB8AC3E}">
        <p14:creationId xmlns:p14="http://schemas.microsoft.com/office/powerpoint/2010/main" val="4034906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endParaRPr lang="en-IE" dirty="0"/>
          </a:p>
          <a:p>
            <a:r>
              <a:rPr lang="en-IE" dirty="0"/>
              <a:t>What the Old Testament writers and the founders of all these religions didn’t know was the science.  Science supports the importance of kindness.  As we’ll see here with this video.</a:t>
            </a:r>
          </a:p>
        </p:txBody>
      </p:sp>
      <p:sp>
        <p:nvSpPr>
          <p:cNvPr id="4" name="Slide Number Placeholder 3"/>
          <p:cNvSpPr>
            <a:spLocks noGrp="1"/>
          </p:cNvSpPr>
          <p:nvPr>
            <p:ph type="sldNum" sz="quarter" idx="5"/>
          </p:nvPr>
        </p:nvSpPr>
        <p:spPr/>
        <p:txBody>
          <a:bodyPr/>
          <a:lstStyle/>
          <a:p>
            <a:fld id="{2B6CE745-342A-4403-8982-A740AE85BDD5}" type="slidenum">
              <a:rPr lang="en-IE" smtClean="0"/>
              <a:t>14</a:t>
            </a:fld>
            <a:endParaRPr lang="en-IE" dirty="0"/>
          </a:p>
        </p:txBody>
      </p:sp>
    </p:spTree>
    <p:extLst>
      <p:ext uri="{BB962C8B-B14F-4D97-AF65-F5344CB8AC3E}">
        <p14:creationId xmlns:p14="http://schemas.microsoft.com/office/powerpoint/2010/main" val="2783456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This is provided by way of an example (If you don’t have time, you can omit this video).</a:t>
            </a:r>
          </a:p>
          <a:p>
            <a:endParaRPr lang="en-IE" dirty="0"/>
          </a:p>
          <a:p>
            <a:r>
              <a:rPr lang="en-IE" dirty="0"/>
              <a:t>URL:  </a:t>
            </a:r>
            <a:r>
              <a:rPr lang="en-IE" dirty="0">
                <a:solidFill>
                  <a:srgbClr val="FFFFFF"/>
                </a:solidFill>
                <a:effectLst/>
                <a:latin typeface="Roboto"/>
                <a:hlinkClick r:id="rId3"/>
              </a:rPr>
              <a:t>https://youtu.be/CZ2vcCJ-UII</a:t>
            </a:r>
            <a:endParaRPr lang="en-IE" dirty="0"/>
          </a:p>
          <a:p>
            <a:endParaRPr lang="en-IE" dirty="0"/>
          </a:p>
          <a:p>
            <a:r>
              <a:rPr lang="en-IE" dirty="0"/>
              <a:t>Concepts to note here:</a:t>
            </a:r>
          </a:p>
          <a:p>
            <a:endParaRPr lang="en-IE" dirty="0"/>
          </a:p>
          <a:p>
            <a:pPr marL="171450" indent="-171450">
              <a:buFontTx/>
              <a:buChar char="-"/>
            </a:pPr>
            <a:r>
              <a:rPr lang="en-IE" dirty="0"/>
              <a:t>Kindness</a:t>
            </a:r>
          </a:p>
          <a:p>
            <a:pPr marL="171450" indent="-171450">
              <a:buFontTx/>
              <a:buChar char="-"/>
            </a:pPr>
            <a:r>
              <a:rPr lang="en-IE" dirty="0"/>
              <a:t>Solidarity</a:t>
            </a:r>
          </a:p>
          <a:p>
            <a:pPr marL="171450" indent="-171450">
              <a:buFontTx/>
              <a:buChar char="-"/>
            </a:pPr>
            <a:r>
              <a:rPr lang="en-IE" dirty="0"/>
              <a:t>Remembering, not forgetting</a:t>
            </a:r>
          </a:p>
          <a:p>
            <a:pPr marL="171450" indent="-171450">
              <a:buFontTx/>
              <a:buChar char="-"/>
            </a:pPr>
            <a:r>
              <a:rPr lang="en-IE" dirty="0"/>
              <a:t>Kinship </a:t>
            </a:r>
          </a:p>
          <a:p>
            <a:pPr marL="171450" indent="-171450">
              <a:buFontTx/>
              <a:buChar char="-"/>
            </a:pPr>
            <a:r>
              <a:rPr lang="en-IE" dirty="0"/>
              <a:t>It’s a story we’ll tell to our children and to our children’s children</a:t>
            </a:r>
          </a:p>
          <a:p>
            <a:pPr marL="171450" indent="-171450">
              <a:buFontTx/>
              <a:buChar char="-"/>
            </a:pPr>
            <a:endParaRPr lang="en-IE" dirty="0"/>
          </a:p>
          <a:p>
            <a:pPr marL="0" indent="0">
              <a:buFontTx/>
              <a:buNone/>
            </a:pPr>
            <a:r>
              <a:rPr lang="en-IE" dirty="0"/>
              <a:t>What’s particular important is that kindness doesn’t have to have borders.  Kindness needs to find a global expression.</a:t>
            </a:r>
          </a:p>
        </p:txBody>
      </p:sp>
      <p:sp>
        <p:nvSpPr>
          <p:cNvPr id="4" name="Slide Number Placeholder 3"/>
          <p:cNvSpPr>
            <a:spLocks noGrp="1"/>
          </p:cNvSpPr>
          <p:nvPr>
            <p:ph type="sldNum" sz="quarter" idx="5"/>
          </p:nvPr>
        </p:nvSpPr>
        <p:spPr/>
        <p:txBody>
          <a:bodyPr/>
          <a:lstStyle/>
          <a:p>
            <a:fld id="{2B6CE745-342A-4403-8982-A740AE85BDD5}" type="slidenum">
              <a:rPr lang="en-IE" smtClean="0"/>
              <a:t>15</a:t>
            </a:fld>
            <a:endParaRPr lang="en-IE" dirty="0"/>
          </a:p>
        </p:txBody>
      </p:sp>
    </p:spTree>
    <p:extLst>
      <p:ext uri="{BB962C8B-B14F-4D97-AF65-F5344CB8AC3E}">
        <p14:creationId xmlns:p14="http://schemas.microsoft.com/office/powerpoint/2010/main" val="387586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This is a space for sharing.</a:t>
            </a:r>
          </a:p>
          <a:p>
            <a:endParaRPr lang="en-IE" dirty="0"/>
          </a:p>
          <a:p>
            <a:r>
              <a:rPr lang="en-IE" dirty="0"/>
              <a:t>What are the </a:t>
            </a:r>
            <a:r>
              <a:rPr lang="en-IE" b="1" dirty="0"/>
              <a:t>minimum things </a:t>
            </a:r>
            <a:r>
              <a:rPr lang="en-IE" dirty="0"/>
              <a:t>we need to do to ensure our school is fair, to ensure we all trust one another in our year group/class group.</a:t>
            </a:r>
          </a:p>
          <a:p>
            <a:br>
              <a:rPr lang="en-IE" dirty="0"/>
            </a:br>
            <a:r>
              <a:rPr lang="en-IE" dirty="0"/>
              <a:t>What are our class’s  five commandments?    You can put it in the same language, ‘You shall/you shall not!  Also don’t forget God!</a:t>
            </a:r>
          </a:p>
          <a:p>
            <a:endParaRPr lang="en-IE" dirty="0"/>
          </a:p>
          <a:p>
            <a:endParaRPr lang="en-IE" dirty="0"/>
          </a:p>
          <a:p>
            <a:r>
              <a:rPr lang="en-IE" dirty="0"/>
              <a:t>(This isn’t to suggest the original 10 commandments don’t apply!)</a:t>
            </a:r>
          </a:p>
          <a:p>
            <a:endParaRPr lang="en-IE" dirty="0"/>
          </a:p>
          <a:p>
            <a:endParaRPr lang="en-IE" dirty="0"/>
          </a:p>
        </p:txBody>
      </p:sp>
      <p:sp>
        <p:nvSpPr>
          <p:cNvPr id="4" name="Slide Number Placeholder 3"/>
          <p:cNvSpPr>
            <a:spLocks noGrp="1"/>
          </p:cNvSpPr>
          <p:nvPr>
            <p:ph type="sldNum" sz="quarter" idx="5"/>
          </p:nvPr>
        </p:nvSpPr>
        <p:spPr/>
        <p:txBody>
          <a:bodyPr/>
          <a:lstStyle/>
          <a:p>
            <a:fld id="{2B6CE745-342A-4403-8982-A740AE85BDD5}" type="slidenum">
              <a:rPr lang="en-IE" smtClean="0"/>
              <a:t>16</a:t>
            </a:fld>
            <a:endParaRPr lang="en-IE" dirty="0"/>
          </a:p>
        </p:txBody>
      </p:sp>
    </p:spTree>
    <p:extLst>
      <p:ext uri="{BB962C8B-B14F-4D97-AF65-F5344CB8AC3E}">
        <p14:creationId xmlns:p14="http://schemas.microsoft.com/office/powerpoint/2010/main" val="1044337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endParaRPr lang="en-IE" dirty="0"/>
          </a:p>
          <a:p>
            <a:r>
              <a:rPr lang="en-GB" b="0" i="0" dirty="0">
                <a:solidFill>
                  <a:srgbClr val="030303"/>
                </a:solidFill>
                <a:effectLst/>
                <a:latin typeface="Roboto"/>
              </a:rPr>
              <a:t>But as people of all different faiths and indeed as people who may not profess a religious faith, we’re not called to do just the minimum; we’re called to reach out in kindness to one another.  </a:t>
            </a:r>
          </a:p>
          <a:p>
            <a:endParaRPr lang="en-GB" b="0" i="0" dirty="0">
              <a:solidFill>
                <a:srgbClr val="030303"/>
              </a:solidFill>
              <a:effectLst/>
              <a:latin typeface="Roboto"/>
            </a:endParaRPr>
          </a:p>
          <a:p>
            <a:r>
              <a:rPr lang="en-GB" b="0" i="0" dirty="0">
                <a:solidFill>
                  <a:srgbClr val="030303"/>
                </a:solidFill>
                <a:effectLst/>
                <a:latin typeface="Roboto"/>
              </a:rPr>
              <a:t>One year on from the first case of Covid-19 in Ireland, the kindness and care of many people continues to shine through. </a:t>
            </a:r>
            <a:endParaRPr lang="en-IE" dirty="0"/>
          </a:p>
        </p:txBody>
      </p:sp>
      <p:sp>
        <p:nvSpPr>
          <p:cNvPr id="4" name="Slide Number Placeholder 3"/>
          <p:cNvSpPr>
            <a:spLocks noGrp="1"/>
          </p:cNvSpPr>
          <p:nvPr>
            <p:ph type="sldNum" sz="quarter" idx="5"/>
          </p:nvPr>
        </p:nvSpPr>
        <p:spPr/>
        <p:txBody>
          <a:bodyPr/>
          <a:lstStyle/>
          <a:p>
            <a:fld id="{2B6CE745-342A-4403-8982-A740AE85BDD5}" type="slidenum">
              <a:rPr lang="en-IE" smtClean="0"/>
              <a:t>17</a:t>
            </a:fld>
            <a:endParaRPr lang="en-IE" dirty="0"/>
          </a:p>
        </p:txBody>
      </p:sp>
    </p:spTree>
    <p:extLst>
      <p:ext uri="{BB962C8B-B14F-4D97-AF65-F5344CB8AC3E}">
        <p14:creationId xmlns:p14="http://schemas.microsoft.com/office/powerpoint/2010/main" val="4142112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Spend some time in quiet now thinking over the rest of today and the next few days.</a:t>
            </a:r>
          </a:p>
          <a:p>
            <a:endParaRPr lang="en-IE" dirty="0"/>
          </a:p>
          <a:p>
            <a:r>
              <a:rPr lang="en-IE" dirty="0"/>
              <a:t>Allow yourself to connect with the kindness that is in your own heart and the kindness in the hearts of others.  God is love.  God is in those moments of kindness we show and we experience.  We all need one another and we are all, each of us in our own way, vulnerable.  Begin to ask yourself, what way can you show kindness to others?</a:t>
            </a:r>
          </a:p>
          <a:p>
            <a:endParaRPr lang="en-IE" dirty="0"/>
          </a:p>
          <a:p>
            <a:r>
              <a:rPr lang="en-IE" dirty="0"/>
              <a:t>(You can use this video of quiet music to assist in creating a pleasant atmosphere for this part of the reflection.  URL:  https://www.youtube.com/watch?v=6GVgncA9oiw)</a:t>
            </a:r>
          </a:p>
          <a:p>
            <a:endParaRPr lang="en-IE" dirty="0"/>
          </a:p>
          <a:p>
            <a:r>
              <a:rPr lang="en-IE" dirty="0"/>
              <a:t>If you have time and you wish, you can extend this prayer  by allowing for more silence and some mindfulness exercises at the beginning/end of this part of the reflection.  (See https://calminggrace.com/christian-mindfulness-exercises/) </a:t>
            </a:r>
          </a:p>
          <a:p>
            <a:endParaRPr lang="en-IE" dirty="0"/>
          </a:p>
          <a:p>
            <a:endParaRPr lang="en-IE" dirty="0"/>
          </a:p>
        </p:txBody>
      </p:sp>
      <p:sp>
        <p:nvSpPr>
          <p:cNvPr id="4" name="Slide Number Placeholder 3"/>
          <p:cNvSpPr>
            <a:spLocks noGrp="1"/>
          </p:cNvSpPr>
          <p:nvPr>
            <p:ph type="sldNum" sz="quarter" idx="5"/>
          </p:nvPr>
        </p:nvSpPr>
        <p:spPr/>
        <p:txBody>
          <a:bodyPr/>
          <a:lstStyle/>
          <a:p>
            <a:fld id="{2B6CE745-342A-4403-8982-A740AE85BDD5}" type="slidenum">
              <a:rPr lang="en-IE" smtClean="0"/>
              <a:t>18</a:t>
            </a:fld>
            <a:endParaRPr lang="en-IE" dirty="0"/>
          </a:p>
        </p:txBody>
      </p:sp>
    </p:spTree>
    <p:extLst>
      <p:ext uri="{BB962C8B-B14F-4D97-AF65-F5344CB8AC3E}">
        <p14:creationId xmlns:p14="http://schemas.microsoft.com/office/powerpoint/2010/main" val="433429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endParaRPr lang="en-IE" dirty="0"/>
          </a:p>
          <a:p>
            <a:r>
              <a:rPr lang="en-IE" dirty="0"/>
              <a:t>URL: https://www.youtube.com/watch?v=Yc6T9iY9SOU&amp;list=PLhX6vSH1PZxcQtZUdfnW1zR_wag4A6ozn</a:t>
            </a:r>
          </a:p>
          <a:p>
            <a:endParaRPr lang="en-IE" dirty="0"/>
          </a:p>
          <a:p>
            <a:r>
              <a:rPr lang="en-IE" dirty="0"/>
              <a:t>This fantastic song from Bruno Mars is a brilliant summary of the theme of kindness.</a:t>
            </a:r>
          </a:p>
          <a:p>
            <a:endParaRPr lang="en-IE" dirty="0"/>
          </a:p>
          <a:p>
            <a:r>
              <a:rPr lang="en-IE" dirty="0"/>
              <a:t>If you like the music but would prefer your own images, you could select images from the life of your school or local community!</a:t>
            </a:r>
          </a:p>
          <a:p>
            <a:endParaRPr lang="en-IE" dirty="0"/>
          </a:p>
          <a:p>
            <a:r>
              <a:rPr lang="en-IE" dirty="0"/>
              <a:t>An alternative, very cute (girls will probably particularly like it) is a video for the song at https://www.youtube.com/watch?v=h9O5_Q-oLrs </a:t>
            </a:r>
          </a:p>
          <a:p>
            <a:endParaRPr lang="en-IE" dirty="0"/>
          </a:p>
          <a:p>
            <a:endParaRPr lang="en-IE" dirty="0"/>
          </a:p>
        </p:txBody>
      </p:sp>
      <p:sp>
        <p:nvSpPr>
          <p:cNvPr id="4" name="Slide Number Placeholder 3"/>
          <p:cNvSpPr>
            <a:spLocks noGrp="1"/>
          </p:cNvSpPr>
          <p:nvPr>
            <p:ph type="sldNum" sz="quarter" idx="5"/>
          </p:nvPr>
        </p:nvSpPr>
        <p:spPr/>
        <p:txBody>
          <a:bodyPr/>
          <a:lstStyle/>
          <a:p>
            <a:fld id="{2B6CE745-342A-4403-8982-A740AE85BDD5}" type="slidenum">
              <a:rPr lang="en-IE" smtClean="0"/>
              <a:t>20</a:t>
            </a:fld>
            <a:endParaRPr lang="en-IE" dirty="0"/>
          </a:p>
        </p:txBody>
      </p:sp>
    </p:spTree>
    <p:extLst>
      <p:ext uri="{BB962C8B-B14F-4D97-AF65-F5344CB8AC3E}">
        <p14:creationId xmlns:p14="http://schemas.microsoft.com/office/powerpoint/2010/main" val="524394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Begin by showing the logo for Lent 2021 and explain what it means.  Week Three of Lent focuses on the Word ‘Everybody’ of our theme ‘Let’s Everyone eNdure Together’.</a:t>
            </a:r>
          </a:p>
          <a:p>
            <a:endParaRPr lang="en-GB" dirty="0"/>
          </a:p>
          <a:p>
            <a:endParaRPr lang="en-GB" dirty="0"/>
          </a:p>
        </p:txBody>
      </p:sp>
      <p:sp>
        <p:nvSpPr>
          <p:cNvPr id="4" name="Slide Number Placeholder 3"/>
          <p:cNvSpPr>
            <a:spLocks noGrp="1"/>
          </p:cNvSpPr>
          <p:nvPr>
            <p:ph type="sldNum" sz="quarter" idx="5"/>
          </p:nvPr>
        </p:nvSpPr>
        <p:spPr/>
        <p:txBody>
          <a:bodyPr/>
          <a:lstStyle/>
          <a:p>
            <a:fld id="{2B6CE745-342A-4403-8982-A740AE85BDD5}" type="slidenum">
              <a:rPr lang="en-IE" smtClean="0"/>
              <a:t>4</a:t>
            </a:fld>
            <a:endParaRPr lang="en-IE" dirty="0"/>
          </a:p>
        </p:txBody>
      </p:sp>
    </p:spTree>
    <p:extLst>
      <p:ext uri="{BB962C8B-B14F-4D97-AF65-F5344CB8AC3E}">
        <p14:creationId xmlns:p14="http://schemas.microsoft.com/office/powerpoint/2010/main" val="163729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simple check in is all that is required here.  Depending on the group size of course.  If it’s a large group, just give a moment for some a centring moment.  Alternatively, if it’s a small group, allow your students say how they’re doing.  </a:t>
            </a:r>
          </a:p>
          <a:p>
            <a:endParaRPr lang="en-GB" dirty="0"/>
          </a:p>
          <a:p>
            <a:r>
              <a:rPr lang="en-GB" dirty="0"/>
              <a:t>(For Leaving Certs now into their second week of returning to the school, a more significant moment of checking in might be provided)</a:t>
            </a:r>
          </a:p>
          <a:p>
            <a:endParaRPr lang="en-GB" dirty="0"/>
          </a:p>
          <a:p>
            <a:r>
              <a:rPr lang="en-GB" dirty="0"/>
              <a:t>Ask them to become silent so that they can really listen to what they’re going to hear next.</a:t>
            </a:r>
          </a:p>
          <a:p>
            <a:endParaRPr lang="en-GB" dirty="0"/>
          </a:p>
          <a:p>
            <a:r>
              <a:rPr lang="en-IE" dirty="0"/>
              <a:t>Today we’re going to look at kindness; why kindness matters, and why minding everybody matters.</a:t>
            </a:r>
          </a:p>
          <a:p>
            <a:endParaRPr lang="en-IE" dirty="0"/>
          </a:p>
          <a:p>
            <a:endParaRPr lang="en-IE" dirty="0"/>
          </a:p>
          <a:p>
            <a:endParaRPr lang="en-IE" dirty="0"/>
          </a:p>
        </p:txBody>
      </p:sp>
      <p:sp>
        <p:nvSpPr>
          <p:cNvPr id="4" name="Slide Number Placeholder 3"/>
          <p:cNvSpPr>
            <a:spLocks noGrp="1"/>
          </p:cNvSpPr>
          <p:nvPr>
            <p:ph type="sldNum" sz="quarter" idx="5"/>
          </p:nvPr>
        </p:nvSpPr>
        <p:spPr/>
        <p:txBody>
          <a:bodyPr/>
          <a:lstStyle/>
          <a:p>
            <a:fld id="{2B6CE745-342A-4403-8982-A740AE85BDD5}" type="slidenum">
              <a:rPr lang="en-IE" smtClean="0"/>
              <a:t>5</a:t>
            </a:fld>
            <a:endParaRPr lang="en-IE" dirty="0"/>
          </a:p>
        </p:txBody>
      </p:sp>
    </p:spTree>
    <p:extLst>
      <p:ext uri="{BB962C8B-B14F-4D97-AF65-F5344CB8AC3E}">
        <p14:creationId xmlns:p14="http://schemas.microsoft.com/office/powerpoint/2010/main" val="3270754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Carl </a:t>
            </a:r>
            <a:r>
              <a:rPr lang="en-IE" dirty="0" err="1"/>
              <a:t>Sagen</a:t>
            </a:r>
            <a:r>
              <a:rPr lang="en-IE" dirty="0"/>
              <a:t> was an American astrophysicist, poet and author.  He brought together the disciplines of astronomy and poetry together.  He marvelled at how small we are in the cosmos.  He believed the vastness of the universe was only made bearable through love.</a:t>
            </a:r>
          </a:p>
          <a:p>
            <a:endParaRPr lang="en-IE" dirty="0"/>
          </a:p>
          <a:p>
            <a:r>
              <a:rPr lang="en-IE" dirty="0"/>
              <a:t>Let’s read what he had to say.  Is there anything here that you feel is true for you?</a:t>
            </a:r>
          </a:p>
        </p:txBody>
      </p:sp>
      <p:sp>
        <p:nvSpPr>
          <p:cNvPr id="4" name="Slide Number Placeholder 3"/>
          <p:cNvSpPr>
            <a:spLocks noGrp="1"/>
          </p:cNvSpPr>
          <p:nvPr>
            <p:ph type="sldNum" sz="quarter" idx="5"/>
          </p:nvPr>
        </p:nvSpPr>
        <p:spPr/>
        <p:txBody>
          <a:bodyPr/>
          <a:lstStyle/>
          <a:p>
            <a:fld id="{2B6CE745-342A-4403-8982-A740AE85BDD5}" type="slidenum">
              <a:rPr lang="en-IE" smtClean="0"/>
              <a:t>6</a:t>
            </a:fld>
            <a:endParaRPr lang="en-IE" dirty="0"/>
          </a:p>
        </p:txBody>
      </p:sp>
    </p:spTree>
    <p:extLst>
      <p:ext uri="{BB962C8B-B14F-4D97-AF65-F5344CB8AC3E}">
        <p14:creationId xmlns:p14="http://schemas.microsoft.com/office/powerpoint/2010/main" val="2521010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endParaRPr lang="en-IE" dirty="0"/>
          </a:p>
          <a:p>
            <a:r>
              <a:rPr lang="en-IE" dirty="0"/>
              <a:t>Sagan described our planet as a ‘pale blue dot’ in the absolute vastness of the cosmos.  Given how small our planet it, he felt astronomy was very humbling.  Our smallness as a planet and our smallness as individuals on this pale blue dot, emphasised for him the importance of kindness.  He described it as a responsibility.</a:t>
            </a:r>
          </a:p>
        </p:txBody>
      </p:sp>
      <p:sp>
        <p:nvSpPr>
          <p:cNvPr id="4" name="Slide Number Placeholder 3"/>
          <p:cNvSpPr>
            <a:spLocks noGrp="1"/>
          </p:cNvSpPr>
          <p:nvPr>
            <p:ph type="sldNum" sz="quarter" idx="5"/>
          </p:nvPr>
        </p:nvSpPr>
        <p:spPr/>
        <p:txBody>
          <a:bodyPr/>
          <a:lstStyle/>
          <a:p>
            <a:fld id="{2B6CE745-342A-4403-8982-A740AE85BDD5}" type="slidenum">
              <a:rPr lang="en-IE" smtClean="0"/>
              <a:t>7</a:t>
            </a:fld>
            <a:endParaRPr lang="en-IE" dirty="0"/>
          </a:p>
        </p:txBody>
      </p:sp>
    </p:spTree>
    <p:extLst>
      <p:ext uri="{BB962C8B-B14F-4D97-AF65-F5344CB8AC3E}">
        <p14:creationId xmlns:p14="http://schemas.microsoft.com/office/powerpoint/2010/main" val="3411073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endParaRPr lang="en-IE" dirty="0"/>
          </a:p>
          <a:p>
            <a:r>
              <a:rPr lang="en-IE" dirty="0"/>
              <a:t>This funny little video about Usain Bolt introduces the concept of ‘competition’ and what’s fair competition.</a:t>
            </a:r>
          </a:p>
          <a:p>
            <a:endParaRPr lang="en-IE" dirty="0"/>
          </a:p>
          <a:p>
            <a:r>
              <a:rPr lang="en-IE" dirty="0"/>
              <a:t>In a smaller group, after playing this video it would be good to look at why this competition wasn’t particularly ‘fair’. </a:t>
            </a:r>
          </a:p>
          <a:p>
            <a:r>
              <a:rPr lang="en-IE" dirty="0"/>
              <a:t>In a larger group, you can draw out these themes yourself; Bolt is a professional athlete, world record holder, taller, professionally trained etc.</a:t>
            </a:r>
          </a:p>
          <a:p>
            <a:endParaRPr lang="en-IE" dirty="0"/>
          </a:p>
          <a:p>
            <a:r>
              <a:rPr lang="en-IE" dirty="0"/>
              <a:t>In a small group, talk about the advantages and disadvantages of competition outside the sports world.</a:t>
            </a:r>
          </a:p>
          <a:p>
            <a:endParaRPr lang="en-IE" dirty="0"/>
          </a:p>
          <a:p>
            <a:r>
              <a:rPr lang="en-IE" dirty="0"/>
              <a:t>Video URL is</a:t>
            </a:r>
            <a:r>
              <a:rPr lang="en-IE" dirty="0">
                <a:solidFill>
                  <a:schemeClr val="tx1"/>
                </a:solidFill>
                <a:effectLst/>
                <a:latin typeface="+mn-lt"/>
              </a:rPr>
              <a:t> </a:t>
            </a:r>
            <a:r>
              <a:rPr lang="en-IE" dirty="0">
                <a:solidFill>
                  <a:srgbClr val="FFFFFF"/>
                </a:solidFill>
                <a:effectLst/>
                <a:latin typeface="Roboto"/>
                <a:hlinkClick r:id="rId3"/>
              </a:rPr>
              <a:t>https://youtu.be/01ZOXady5aQ</a:t>
            </a:r>
            <a:endParaRPr lang="en-IE" dirty="0"/>
          </a:p>
        </p:txBody>
      </p:sp>
      <p:sp>
        <p:nvSpPr>
          <p:cNvPr id="4" name="Slide Number Placeholder 3"/>
          <p:cNvSpPr>
            <a:spLocks noGrp="1"/>
          </p:cNvSpPr>
          <p:nvPr>
            <p:ph type="sldNum" sz="quarter" idx="5"/>
          </p:nvPr>
        </p:nvSpPr>
        <p:spPr/>
        <p:txBody>
          <a:bodyPr/>
          <a:lstStyle/>
          <a:p>
            <a:fld id="{2B6CE745-342A-4403-8982-A740AE85BDD5}" type="slidenum">
              <a:rPr lang="en-IE" smtClean="0"/>
              <a:t>8</a:t>
            </a:fld>
            <a:endParaRPr lang="en-IE" dirty="0"/>
          </a:p>
        </p:txBody>
      </p:sp>
    </p:spTree>
    <p:extLst>
      <p:ext uri="{BB962C8B-B14F-4D97-AF65-F5344CB8AC3E}">
        <p14:creationId xmlns:p14="http://schemas.microsoft.com/office/powerpoint/2010/main" val="2134043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This cartoon illustrates the concept of fairness/unfairness in competition well.  (It’s important to stress that competition can be good but only if it’s fair e.g. 6</a:t>
            </a:r>
            <a:r>
              <a:rPr lang="en-IE" baseline="30000" dirty="0"/>
              <a:t>th</a:t>
            </a:r>
            <a:r>
              <a:rPr lang="en-IE" dirty="0"/>
              <a:t> year basketball team against a 2</a:t>
            </a:r>
            <a:r>
              <a:rPr lang="en-IE" baseline="30000" dirty="0"/>
              <a:t>nd</a:t>
            </a:r>
            <a:r>
              <a:rPr lang="en-IE" dirty="0"/>
              <a:t> class basketball team wouldn’t be fair!)</a:t>
            </a:r>
          </a:p>
          <a:p>
            <a:endParaRPr lang="en-IE" dirty="0"/>
          </a:p>
          <a:p>
            <a:r>
              <a:rPr lang="en-IE" dirty="0"/>
              <a:t>Who has the natural ability here to win this competition?  Who will inevitably lose.</a:t>
            </a:r>
          </a:p>
        </p:txBody>
      </p:sp>
      <p:sp>
        <p:nvSpPr>
          <p:cNvPr id="4" name="Slide Number Placeholder 3"/>
          <p:cNvSpPr>
            <a:spLocks noGrp="1"/>
          </p:cNvSpPr>
          <p:nvPr>
            <p:ph type="sldNum" sz="quarter" idx="5"/>
          </p:nvPr>
        </p:nvSpPr>
        <p:spPr/>
        <p:txBody>
          <a:bodyPr/>
          <a:lstStyle/>
          <a:p>
            <a:fld id="{2B6CE745-342A-4403-8982-A740AE85BDD5}" type="slidenum">
              <a:rPr lang="en-IE" smtClean="0"/>
              <a:t>9</a:t>
            </a:fld>
            <a:endParaRPr lang="en-IE" dirty="0"/>
          </a:p>
        </p:txBody>
      </p:sp>
    </p:spTree>
    <p:extLst>
      <p:ext uri="{BB962C8B-B14F-4D97-AF65-F5344CB8AC3E}">
        <p14:creationId xmlns:p14="http://schemas.microsoft.com/office/powerpoint/2010/main" val="4067392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endParaRPr lang="en-IE" dirty="0"/>
          </a:p>
          <a:p>
            <a:r>
              <a:rPr lang="en-IE" dirty="0"/>
              <a:t>A huge number of people on our planet live below the poverty line.  1 in 10 people on our planet live on less than $1.90  a day.</a:t>
            </a:r>
          </a:p>
          <a:p>
            <a:endParaRPr lang="en-IE" dirty="0"/>
          </a:p>
          <a:p>
            <a:r>
              <a:rPr lang="en-IE" dirty="0"/>
              <a:t>Why?  Is </a:t>
            </a:r>
            <a:r>
              <a:rPr lang="en-IE" dirty="0" err="1"/>
              <a:t>is</a:t>
            </a:r>
            <a:r>
              <a:rPr lang="en-IE" dirty="0"/>
              <a:t> something to do with unfair competition?   Let’s see.</a:t>
            </a:r>
          </a:p>
          <a:p>
            <a:endParaRPr lang="en-IE" dirty="0"/>
          </a:p>
          <a:p>
            <a:r>
              <a:rPr lang="en-IE" dirty="0"/>
              <a:t>Some questions for reflection:</a:t>
            </a:r>
          </a:p>
          <a:p>
            <a:endParaRPr lang="en-IE" dirty="0"/>
          </a:p>
          <a:p>
            <a:pPr marL="171450" indent="-171450">
              <a:buFontTx/>
              <a:buChar char="-"/>
            </a:pPr>
            <a:r>
              <a:rPr lang="en-IE" dirty="0"/>
              <a:t>How does this unfairness manifest itself in our world?</a:t>
            </a:r>
          </a:p>
          <a:p>
            <a:pPr marL="171450" indent="-171450">
              <a:buFontTx/>
              <a:buChar char="-"/>
            </a:pPr>
            <a:r>
              <a:rPr lang="en-IE" dirty="0"/>
              <a:t>How is it manifesting itself at the moment in terms of the Covid 19 crisis?</a:t>
            </a:r>
          </a:p>
          <a:p>
            <a:pPr marL="171450" indent="-171450">
              <a:buFontTx/>
              <a:buChar char="-"/>
            </a:pPr>
            <a:r>
              <a:rPr lang="en-IE" dirty="0"/>
              <a:t>What’s the answer to solving this unfairness?</a:t>
            </a:r>
          </a:p>
          <a:p>
            <a:pPr marL="171450" indent="-171450">
              <a:buFontTx/>
              <a:buChar char="-"/>
            </a:pPr>
            <a:endParaRPr lang="en-IE" dirty="0"/>
          </a:p>
          <a:p>
            <a:pPr marL="0" indent="0">
              <a:buFontTx/>
              <a:buNone/>
            </a:pPr>
            <a:r>
              <a:rPr lang="en-IE" dirty="0"/>
              <a:t>Play video  (URL:  https://youtu.be/ZUlOzcQIZp0) </a:t>
            </a:r>
          </a:p>
        </p:txBody>
      </p:sp>
      <p:sp>
        <p:nvSpPr>
          <p:cNvPr id="4" name="Slide Number Placeholder 3"/>
          <p:cNvSpPr>
            <a:spLocks noGrp="1"/>
          </p:cNvSpPr>
          <p:nvPr>
            <p:ph type="sldNum" sz="quarter" idx="5"/>
          </p:nvPr>
        </p:nvSpPr>
        <p:spPr/>
        <p:txBody>
          <a:bodyPr/>
          <a:lstStyle/>
          <a:p>
            <a:fld id="{2B6CE745-342A-4403-8982-A740AE85BDD5}" type="slidenum">
              <a:rPr lang="en-IE" smtClean="0"/>
              <a:t>10</a:t>
            </a:fld>
            <a:endParaRPr lang="en-IE" dirty="0"/>
          </a:p>
        </p:txBody>
      </p:sp>
    </p:spTree>
    <p:extLst>
      <p:ext uri="{BB962C8B-B14F-4D97-AF65-F5344CB8AC3E}">
        <p14:creationId xmlns:p14="http://schemas.microsoft.com/office/powerpoint/2010/main" val="948013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endParaRPr lang="en-IE" dirty="0"/>
          </a:p>
          <a:p>
            <a:r>
              <a:rPr lang="en-IE" dirty="0"/>
              <a:t>Is there another way of doing competition, of ensuring we care for each other and that we don’t just fall into the ‘survival of the fittest’?</a:t>
            </a:r>
          </a:p>
          <a:p>
            <a:endParaRPr lang="en-IE" dirty="0"/>
          </a:p>
          <a:p>
            <a:r>
              <a:rPr lang="en-IE" dirty="0"/>
              <a:t>This video illustrates ‘kindness’ in a very real way.  (URL:  </a:t>
            </a:r>
            <a:r>
              <a:rPr lang="en-IE" dirty="0">
                <a:solidFill>
                  <a:srgbClr val="FFFFFF"/>
                </a:solidFill>
                <a:effectLst/>
                <a:latin typeface="Roboto"/>
                <a:hlinkClick r:id="rId3"/>
              </a:rPr>
              <a:t>https://youtu.be/8aP2LGxjFvA</a:t>
            </a:r>
            <a:r>
              <a:rPr lang="en-IE" dirty="0">
                <a:solidFill>
                  <a:srgbClr val="FFFFFF"/>
                </a:solidFill>
                <a:effectLst/>
                <a:latin typeface="Roboto"/>
              </a:rPr>
              <a:t>)</a:t>
            </a:r>
            <a:endParaRPr lang="en-IE" dirty="0"/>
          </a:p>
        </p:txBody>
      </p:sp>
      <p:sp>
        <p:nvSpPr>
          <p:cNvPr id="4" name="Slide Number Placeholder 3"/>
          <p:cNvSpPr>
            <a:spLocks noGrp="1"/>
          </p:cNvSpPr>
          <p:nvPr>
            <p:ph type="sldNum" sz="quarter" idx="5"/>
          </p:nvPr>
        </p:nvSpPr>
        <p:spPr/>
        <p:txBody>
          <a:bodyPr/>
          <a:lstStyle/>
          <a:p>
            <a:fld id="{2B6CE745-342A-4403-8982-A740AE85BDD5}" type="slidenum">
              <a:rPr lang="en-IE" smtClean="0"/>
              <a:t>11</a:t>
            </a:fld>
            <a:endParaRPr lang="en-IE" dirty="0"/>
          </a:p>
        </p:txBody>
      </p:sp>
    </p:spTree>
    <p:extLst>
      <p:ext uri="{BB962C8B-B14F-4D97-AF65-F5344CB8AC3E}">
        <p14:creationId xmlns:p14="http://schemas.microsoft.com/office/powerpoint/2010/main" val="30549072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A784AAE-8A0A-4001-870E-CAA1747A0FEB}" type="datetime1">
              <a:rPr lang="en-US" smtClean="0"/>
              <a:t>3/7/2021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CEIST Resources 2021</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19D75D-17F3-4046-897A-3D1EB87B4C34}" type="datetime1">
              <a:rPr lang="en-US" smtClean="0"/>
              <a:t>3/7/2021</a:t>
            </a:fld>
            <a:endParaRPr lang="en-US" dirty="0"/>
          </a:p>
        </p:txBody>
      </p:sp>
      <p:sp>
        <p:nvSpPr>
          <p:cNvPr id="6" name="Footer Placeholder 5"/>
          <p:cNvSpPr>
            <a:spLocks noGrp="1"/>
          </p:cNvSpPr>
          <p:nvPr>
            <p:ph type="ftr" sz="quarter" idx="11"/>
          </p:nvPr>
        </p:nvSpPr>
        <p:spPr/>
        <p:txBody>
          <a:bodyPr/>
          <a:lstStyle/>
          <a:p>
            <a:r>
              <a:rPr lang="en-US" dirty="0"/>
              <a:t>CEIST Resources 2021</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9A752EA-E3DA-4777-9393-23340219E65B}" type="datetime1">
              <a:rPr lang="en-US" smtClean="0"/>
              <a:t>3/7/2021</a:t>
            </a:fld>
            <a:endParaRPr lang="en-US" dirty="0"/>
          </a:p>
        </p:txBody>
      </p:sp>
      <p:sp>
        <p:nvSpPr>
          <p:cNvPr id="5" name="Footer Placeholder 4"/>
          <p:cNvSpPr>
            <a:spLocks noGrp="1"/>
          </p:cNvSpPr>
          <p:nvPr>
            <p:ph type="ftr" sz="quarter" idx="11"/>
          </p:nvPr>
        </p:nvSpPr>
        <p:spPr/>
        <p:txBody>
          <a:bodyPr/>
          <a:lstStyle/>
          <a:p>
            <a:r>
              <a:rPr lang="en-US" dirty="0"/>
              <a:t>CEIST Resources 2021</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9733F79-548B-467A-81E3-A3714F3E388F}" type="datetime1">
              <a:rPr lang="en-US" smtClean="0"/>
              <a:t>3/7/2021</a:t>
            </a:fld>
            <a:endParaRPr lang="en-US" dirty="0"/>
          </a:p>
        </p:txBody>
      </p:sp>
      <p:sp>
        <p:nvSpPr>
          <p:cNvPr id="5" name="Footer Placeholder 4"/>
          <p:cNvSpPr>
            <a:spLocks noGrp="1"/>
          </p:cNvSpPr>
          <p:nvPr>
            <p:ph type="ftr" sz="quarter" idx="11"/>
          </p:nvPr>
        </p:nvSpPr>
        <p:spPr/>
        <p:txBody>
          <a:bodyPr/>
          <a:lstStyle/>
          <a:p>
            <a:r>
              <a:rPr lang="en-US" dirty="0"/>
              <a:t>CEIST Resources 2021</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15EED-6D7B-450E-A65E-6D6462F16CC3}" type="datetime1">
              <a:rPr lang="en-US" smtClean="0"/>
              <a:t>3/7/2021</a:t>
            </a:fld>
            <a:endParaRPr lang="en-US" dirty="0"/>
          </a:p>
        </p:txBody>
      </p:sp>
      <p:sp>
        <p:nvSpPr>
          <p:cNvPr id="5" name="Footer Placeholder 4"/>
          <p:cNvSpPr>
            <a:spLocks noGrp="1"/>
          </p:cNvSpPr>
          <p:nvPr>
            <p:ph type="ftr" sz="quarter" idx="11"/>
          </p:nvPr>
        </p:nvSpPr>
        <p:spPr/>
        <p:txBody>
          <a:bodyPr/>
          <a:lstStyle/>
          <a:p>
            <a:r>
              <a:rPr lang="en-US" dirty="0"/>
              <a:t>CEIST Resources 2021</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91138A3-D7AC-44D6-8027-8097C03848F0}" type="datetime1">
              <a:rPr lang="en-US" smtClean="0"/>
              <a:t>3/7/2021</a:t>
            </a:fld>
            <a:endParaRPr lang="en-US" dirty="0"/>
          </a:p>
        </p:txBody>
      </p:sp>
      <p:sp>
        <p:nvSpPr>
          <p:cNvPr id="8" name="Footer Placeholder 7"/>
          <p:cNvSpPr>
            <a:spLocks noGrp="1"/>
          </p:cNvSpPr>
          <p:nvPr>
            <p:ph type="ftr" sz="quarter" idx="11"/>
          </p:nvPr>
        </p:nvSpPr>
        <p:spPr/>
        <p:txBody>
          <a:bodyPr/>
          <a:lstStyle/>
          <a:p>
            <a:r>
              <a:rPr lang="en-US" dirty="0"/>
              <a:t>CEIST Resources 2021</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1867391-D73C-4249-9050-827CCF96D7AE}" type="datetime1">
              <a:rPr lang="en-US" smtClean="0"/>
              <a:t>3/7/2021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CEIST Resources 2021</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7FC1E263-374B-474E-987A-BEBFBDFEBC5E}" type="datetime1">
              <a:rPr lang="en-US" smtClean="0"/>
              <a:t>3/7/2021</a:t>
            </a:fld>
            <a:endParaRPr lang="en-US" dirty="0"/>
          </a:p>
        </p:txBody>
      </p:sp>
      <p:sp>
        <p:nvSpPr>
          <p:cNvPr id="5" name="Footer Placeholder 4"/>
          <p:cNvSpPr>
            <a:spLocks noGrp="1"/>
          </p:cNvSpPr>
          <p:nvPr>
            <p:ph type="ftr" sz="quarter" idx="11"/>
          </p:nvPr>
        </p:nvSpPr>
        <p:spPr/>
        <p:txBody>
          <a:bodyPr/>
          <a:lstStyle/>
          <a:p>
            <a:r>
              <a:rPr lang="en-US" dirty="0"/>
              <a:t>CEIST Resources 2021</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8AA3B1B-DC88-48A0-8F52-CBC0E796C228}" type="datetime1">
              <a:rPr lang="en-US" smtClean="0"/>
              <a:t>3/7/2021</a:t>
            </a:fld>
            <a:endParaRPr lang="en-US" dirty="0"/>
          </a:p>
        </p:txBody>
      </p:sp>
      <p:sp>
        <p:nvSpPr>
          <p:cNvPr id="5" name="Footer Placeholder 4"/>
          <p:cNvSpPr>
            <a:spLocks noGrp="1"/>
          </p:cNvSpPr>
          <p:nvPr>
            <p:ph type="ftr" sz="quarter" idx="11"/>
          </p:nvPr>
        </p:nvSpPr>
        <p:spPr/>
        <p:txBody>
          <a:bodyPr/>
          <a:lstStyle/>
          <a:p>
            <a:r>
              <a:rPr lang="en-US" dirty="0"/>
              <a:t>CEIST Resources 2021</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accent6">
                    <a:lumMod val="50000"/>
                  </a:schemeClr>
                </a:solidFill>
              </a:defRPr>
            </a:lvl1pPr>
          </a:lstStyle>
          <a:p>
            <a:fld id="{B373469B-C453-4320-9477-15518F9DBD3F}" type="datetime1">
              <a:rPr lang="en-US" smtClean="0"/>
              <a:pPr/>
              <a:t>3/7/2021</a:t>
            </a:fld>
            <a:endParaRPr lang="en-US" dirty="0"/>
          </a:p>
        </p:txBody>
      </p:sp>
      <p:sp>
        <p:nvSpPr>
          <p:cNvPr id="5" name="Footer Placeholder 4"/>
          <p:cNvSpPr>
            <a:spLocks noGrp="1"/>
          </p:cNvSpPr>
          <p:nvPr>
            <p:ph type="ftr" sz="quarter" idx="11"/>
          </p:nvPr>
        </p:nvSpPr>
        <p:spPr/>
        <p:txBody>
          <a:bodyPr/>
          <a:lstStyle>
            <a:lvl1pPr>
              <a:defRPr>
                <a:solidFill>
                  <a:schemeClr val="accent6">
                    <a:lumMod val="50000"/>
                  </a:schemeClr>
                </a:solidFill>
              </a:defRPr>
            </a:lvl1pPr>
          </a:lstStyle>
          <a:p>
            <a:r>
              <a:rPr lang="en-US" dirty="0"/>
              <a:t>CEIST Resources 2021</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a:extLst>
              <a:ext uri="{FF2B5EF4-FFF2-40B4-BE49-F238E27FC236}">
                <a16:creationId xmlns:a16="http://schemas.microsoft.com/office/drawing/2014/main" id="{7F34D881-91D7-43E0-AF08-8FA4ACD03677}"/>
              </a:ext>
            </a:extLst>
          </p:cNvPr>
          <p:cNvSpPr/>
          <p:nvPr userDrawn="1"/>
        </p:nvSpPr>
        <p:spPr>
          <a:xfrm>
            <a:off x="137565" y="97104"/>
            <a:ext cx="11960028" cy="6692114"/>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B8D42-6440-44C3-87F3-C8462BFC8FED}" type="datetime1">
              <a:rPr lang="en-US" smtClean="0"/>
              <a:t>3/7/2021</a:t>
            </a:fld>
            <a:endParaRPr lang="en-US" dirty="0"/>
          </a:p>
        </p:txBody>
      </p:sp>
      <p:sp>
        <p:nvSpPr>
          <p:cNvPr id="5" name="Footer Placeholder 4"/>
          <p:cNvSpPr>
            <a:spLocks noGrp="1"/>
          </p:cNvSpPr>
          <p:nvPr>
            <p:ph type="ftr" sz="quarter" idx="11"/>
          </p:nvPr>
        </p:nvSpPr>
        <p:spPr/>
        <p:txBody>
          <a:bodyPr/>
          <a:lstStyle/>
          <a:p>
            <a:r>
              <a:rPr lang="en-US" dirty="0"/>
              <a:t>CEIST Resources 2021</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a:extLst>
              <a:ext uri="{FF2B5EF4-FFF2-40B4-BE49-F238E27FC236}">
                <a16:creationId xmlns:a16="http://schemas.microsoft.com/office/drawing/2014/main" id="{04F358B6-0630-4EA1-983C-9B6DBBFB809B}"/>
              </a:ext>
            </a:extLst>
          </p:cNvPr>
          <p:cNvSpPr/>
          <p:nvPr userDrawn="1"/>
        </p:nvSpPr>
        <p:spPr>
          <a:xfrm>
            <a:off x="113288" y="113288"/>
            <a:ext cx="11911477" cy="6675930"/>
          </a:xfrm>
          <a:prstGeom prst="rect">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5A10A4-E9A3-4FFB-99FB-BA6C82CFF3BA}" type="datetime1">
              <a:rPr lang="en-US" smtClean="0"/>
              <a:t>3/7/2021</a:t>
            </a:fld>
            <a:endParaRPr lang="en-US" dirty="0"/>
          </a:p>
        </p:txBody>
      </p:sp>
      <p:sp>
        <p:nvSpPr>
          <p:cNvPr id="6" name="Footer Placeholder 5"/>
          <p:cNvSpPr>
            <a:spLocks noGrp="1"/>
          </p:cNvSpPr>
          <p:nvPr>
            <p:ph type="ftr" sz="quarter" idx="11"/>
          </p:nvPr>
        </p:nvSpPr>
        <p:spPr/>
        <p:txBody>
          <a:bodyPr/>
          <a:lstStyle/>
          <a:p>
            <a:r>
              <a:rPr lang="en-US" dirty="0"/>
              <a:t>CEIST Resources 2021</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62CB29-BD3A-4154-B163-76AAA5C9F650}" type="datetime1">
              <a:rPr lang="en-US" smtClean="0"/>
              <a:t>3/7/2021</a:t>
            </a:fld>
            <a:endParaRPr lang="en-US" dirty="0"/>
          </a:p>
        </p:txBody>
      </p:sp>
      <p:sp>
        <p:nvSpPr>
          <p:cNvPr id="8" name="Footer Placeholder 7"/>
          <p:cNvSpPr>
            <a:spLocks noGrp="1"/>
          </p:cNvSpPr>
          <p:nvPr>
            <p:ph type="ftr" sz="quarter" idx="11"/>
          </p:nvPr>
        </p:nvSpPr>
        <p:spPr/>
        <p:txBody>
          <a:bodyPr/>
          <a:lstStyle/>
          <a:p>
            <a:r>
              <a:rPr lang="en-US" dirty="0"/>
              <a:t>CEIST Resources 2021</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F33409-78BB-4C2F-BE29-9AB06B6C2B64}" type="datetime1">
              <a:rPr lang="en-US" smtClean="0"/>
              <a:t>3/7/2021</a:t>
            </a:fld>
            <a:endParaRPr lang="en-US" dirty="0"/>
          </a:p>
        </p:txBody>
      </p:sp>
      <p:sp>
        <p:nvSpPr>
          <p:cNvPr id="4" name="Footer Placeholder 3"/>
          <p:cNvSpPr>
            <a:spLocks noGrp="1"/>
          </p:cNvSpPr>
          <p:nvPr>
            <p:ph type="ftr" sz="quarter" idx="11"/>
          </p:nvPr>
        </p:nvSpPr>
        <p:spPr/>
        <p:txBody>
          <a:bodyPr/>
          <a:lstStyle/>
          <a:p>
            <a:r>
              <a:rPr lang="en-US" dirty="0"/>
              <a:t>CEIST Resources 2021</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050">
                <a:solidFill>
                  <a:schemeClr val="accent6">
                    <a:lumMod val="50000"/>
                  </a:schemeClr>
                </a:solidFill>
              </a:defRPr>
            </a:lvl1pPr>
          </a:lstStyle>
          <a:p>
            <a:fld id="{4D20B1F6-2451-43E3-9811-346B40943D59}" type="datetime1">
              <a:rPr lang="en-US" smtClean="0"/>
              <a:pPr/>
              <a:t>3/7/2021</a:t>
            </a:fld>
            <a:endParaRPr lang="en-US" dirty="0"/>
          </a:p>
        </p:txBody>
      </p:sp>
      <p:sp>
        <p:nvSpPr>
          <p:cNvPr id="3" name="Footer Placeholder 2"/>
          <p:cNvSpPr>
            <a:spLocks noGrp="1"/>
          </p:cNvSpPr>
          <p:nvPr>
            <p:ph type="ftr" sz="quarter" idx="11"/>
          </p:nvPr>
        </p:nvSpPr>
        <p:spPr/>
        <p:txBody>
          <a:bodyPr/>
          <a:lstStyle>
            <a:lvl1pPr>
              <a:defRPr sz="1050">
                <a:solidFill>
                  <a:schemeClr val="accent6">
                    <a:lumMod val="50000"/>
                  </a:schemeClr>
                </a:solidFill>
              </a:defRPr>
            </a:lvl1pPr>
          </a:lstStyle>
          <a:p>
            <a:r>
              <a:rPr lang="en-US" dirty="0"/>
              <a:t>CEIST Resources 2021</a:t>
            </a:r>
          </a:p>
        </p:txBody>
      </p:sp>
      <p:sp>
        <p:nvSpPr>
          <p:cNvPr id="4" name="Rectangle 3">
            <a:extLst>
              <a:ext uri="{FF2B5EF4-FFF2-40B4-BE49-F238E27FC236}">
                <a16:creationId xmlns:a16="http://schemas.microsoft.com/office/drawing/2014/main" id="{EF20A163-8E32-4945-AE2F-069AE687FDFA}"/>
              </a:ext>
            </a:extLst>
          </p:cNvPr>
          <p:cNvSpPr/>
          <p:nvPr userDrawn="1"/>
        </p:nvSpPr>
        <p:spPr>
          <a:xfrm>
            <a:off x="105196" y="161360"/>
            <a:ext cx="12000489" cy="6696639"/>
          </a:xfrm>
          <a:prstGeom prst="rect">
            <a:avLst/>
          </a:prstGeom>
          <a:noFill/>
          <a:ln w="635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DC6AB4-57F1-4489-9743-99AD560DD741}" type="datetime1">
              <a:rPr lang="en-US" smtClean="0"/>
              <a:t>3/7/2021</a:t>
            </a:fld>
            <a:endParaRPr lang="en-US" dirty="0"/>
          </a:p>
        </p:txBody>
      </p:sp>
      <p:sp>
        <p:nvSpPr>
          <p:cNvPr id="6" name="Footer Placeholder 5"/>
          <p:cNvSpPr>
            <a:spLocks noGrp="1"/>
          </p:cNvSpPr>
          <p:nvPr>
            <p:ph type="ftr" sz="quarter" idx="11"/>
          </p:nvPr>
        </p:nvSpPr>
        <p:spPr/>
        <p:txBody>
          <a:bodyPr/>
          <a:lstStyle/>
          <a:p>
            <a:r>
              <a:rPr lang="en-US" dirty="0"/>
              <a:t>CEIST Resources 2021</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58358F-114C-48DD-8FD0-DF8D09ADB35F}" type="datetime1">
              <a:rPr lang="en-US" smtClean="0"/>
              <a:t>3/7/2021</a:t>
            </a:fld>
            <a:endParaRPr lang="en-US" dirty="0"/>
          </a:p>
        </p:txBody>
      </p:sp>
      <p:sp>
        <p:nvSpPr>
          <p:cNvPr id="6" name="Footer Placeholder 5"/>
          <p:cNvSpPr>
            <a:spLocks noGrp="1"/>
          </p:cNvSpPr>
          <p:nvPr>
            <p:ph type="ftr" sz="quarter" idx="11"/>
          </p:nvPr>
        </p:nvSpPr>
        <p:spPr/>
        <p:txBody>
          <a:bodyPr/>
          <a:lstStyle/>
          <a:p>
            <a:r>
              <a:rPr lang="en-US" dirty="0"/>
              <a:t>CEIST Resources 2021</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075A836-5151-4951-B30B-439EA937364F}" type="datetime1">
              <a:rPr lang="en-US" smtClean="0"/>
              <a:t>3/7/2021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CEIST Resources 2021</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ZUlOzcQIZp0?feature=oembed" TargetMode="External"/><Relationship Id="rId5" Type="http://schemas.openxmlformats.org/officeDocument/2006/relationships/image" Target="../media/image2.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8aP2LGxjFvA?feature=oembed" TargetMode="Externa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O9UByLyOjBM?feature=oembed" TargetMode="Externa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CZ2vcCJ-UII?feature=oembed" TargetMode="External"/><Relationship Id="rId5" Type="http://schemas.openxmlformats.org/officeDocument/2006/relationships/image" Target="../media/image2.PN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Yyf_MBhPzes?feature=oembed" TargetMode="External"/><Relationship Id="rId5" Type="http://schemas.openxmlformats.org/officeDocument/2006/relationships/image" Target="../media/image2.PN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6GVgncA9oiw?feature=oembed" TargetMode="External"/><Relationship Id="rId5" Type="http://schemas.openxmlformats.org/officeDocument/2006/relationships/image" Target="../media/image2.PN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https://www.youtube.com/embed/Yc6T9iY9SOU?list=PLhX6vSH1PZxcQtZUdfnW1zR_wag4A6ozn" TargetMode="External"/><Relationship Id="rId5" Type="http://schemas.openxmlformats.org/officeDocument/2006/relationships/image" Target="../media/image2.PN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hyperlink" Target="https://www.jmb.ie/Site-Search/resource/2008"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01ZOXady5aQ?feature=oembed" TargetMode="External"/><Relationship Id="rId5" Type="http://schemas.openxmlformats.org/officeDocument/2006/relationships/image" Target="../media/image8.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AEDEC5-BC37-40A6-B973-0548DFDC7598}"/>
              </a:ext>
            </a:extLst>
          </p:cNvPr>
          <p:cNvSpPr txBox="1"/>
          <p:nvPr/>
        </p:nvSpPr>
        <p:spPr>
          <a:xfrm>
            <a:off x="352687" y="1095514"/>
            <a:ext cx="10744199" cy="3339376"/>
          </a:xfrm>
          <a:prstGeom prst="rect">
            <a:avLst/>
          </a:prstGeom>
          <a:noFill/>
        </p:spPr>
        <p:txBody>
          <a:bodyPr wrap="square">
            <a:spAutoFit/>
          </a:bodyPr>
          <a:lstStyle/>
          <a:p>
            <a:r>
              <a:rPr lang="en-IE" sz="1400" b="1" u="sng" dirty="0">
                <a:latin typeface="Abadi" panose="020B0604020104020204" pitchFamily="34" charset="0"/>
              </a:rPr>
              <a:t>Note for Principal:   </a:t>
            </a:r>
            <a:r>
              <a:rPr lang="en-IE" sz="1400" dirty="0">
                <a:latin typeface="Abadi" panose="020B0604020104020204" pitchFamily="34" charset="0"/>
              </a:rPr>
              <a:t>Week 3:  Lent (Let’s Everybody </a:t>
            </a:r>
            <a:r>
              <a:rPr lang="en-IE" sz="1400" dirty="0" err="1">
                <a:latin typeface="Abadi" panose="020B0604020104020204" pitchFamily="34" charset="0"/>
              </a:rPr>
              <a:t>eNdure</a:t>
            </a:r>
            <a:r>
              <a:rPr lang="en-IE" sz="1400" dirty="0">
                <a:latin typeface="Abadi" panose="020B0604020104020204" pitchFamily="34" charset="0"/>
              </a:rPr>
              <a:t> Together) - Senior</a:t>
            </a:r>
          </a:p>
          <a:p>
            <a:endParaRPr lang="en-IE" sz="1400" dirty="0">
              <a:latin typeface="Abadi" panose="020B0604020104020204" pitchFamily="34" charset="0"/>
            </a:endParaRPr>
          </a:p>
          <a:p>
            <a:r>
              <a:rPr lang="en-IE" sz="1300" b="1" dirty="0"/>
              <a:t>(Note: the presentation proper begins on Slide 4.  Slide 1 – 3 are background notes for you).</a:t>
            </a:r>
          </a:p>
          <a:p>
            <a:endParaRPr lang="en-IE" sz="1300" dirty="0"/>
          </a:p>
          <a:p>
            <a:r>
              <a:rPr lang="en-IE" sz="1300" dirty="0"/>
              <a:t>Welcome to the third week of Lent! This third week of Lent focuses again on the </a:t>
            </a:r>
            <a:r>
              <a:rPr lang="en-IE" sz="1300" b="1" i="1" u="sng" dirty="0"/>
              <a:t>‘Everybody’ </a:t>
            </a:r>
            <a:r>
              <a:rPr lang="en-IE" sz="1300" dirty="0"/>
              <a:t>of our theme, ‘Let’s everybody </a:t>
            </a:r>
            <a:r>
              <a:rPr lang="en-IE" sz="1300" dirty="0" err="1"/>
              <a:t>eNdure</a:t>
            </a:r>
            <a:r>
              <a:rPr lang="en-IE" sz="1300" dirty="0"/>
              <a:t> Together’.  This presentation is for use with fifth and sixth year students but can also be adapted for use with Transition Year students.  (You may prefer the Junior Cycle material for your TYs).  It can  be used online/face to face.  </a:t>
            </a:r>
          </a:p>
          <a:p>
            <a:endParaRPr lang="en-IE" sz="1300" dirty="0"/>
          </a:p>
          <a:p>
            <a:r>
              <a:rPr lang="en-IE" sz="1300" dirty="0"/>
              <a:t>This third week of Lent focuses on important wellbeing markers likes friendship, kindness and solidarity.   Empathy is also examined. There are local, national and global aspects to these concepts that will be explored through this presentation.  </a:t>
            </a:r>
          </a:p>
          <a:p>
            <a:endParaRPr lang="en-IE" sz="1300" dirty="0"/>
          </a:p>
          <a:p>
            <a:r>
              <a:rPr lang="en-IE" sz="1300" dirty="0"/>
              <a:t>In this material, focused on the First reading for the Third Sunday of Lent students are provided with an opportunity to reflect on their own sense of belonging to a people and the responsibilities that come from that.   There is a core sense of reflection to it, but through reflection also, hopefully, real teaching and learning..</a:t>
            </a:r>
          </a:p>
          <a:p>
            <a:endParaRPr lang="en-IE" sz="1300" dirty="0"/>
          </a:p>
          <a:p>
            <a:endParaRPr lang="en-IE" sz="1400" dirty="0">
              <a:latin typeface="Abadi" panose="020B0604020104020204" pitchFamily="34" charset="0"/>
            </a:endParaRPr>
          </a:p>
        </p:txBody>
      </p:sp>
      <p:pic>
        <p:nvPicPr>
          <p:cNvPr id="4" name="Picture 3" descr="Graphical user interface, text&#10;&#10;Description automatically generated">
            <a:extLst>
              <a:ext uri="{FF2B5EF4-FFF2-40B4-BE49-F238E27FC236}">
                <a16:creationId xmlns:a16="http://schemas.microsoft.com/office/drawing/2014/main" id="{563F923D-A5F1-4E88-8BD1-EDCCCAA0556D}"/>
              </a:ext>
            </a:extLst>
          </p:cNvPr>
          <p:cNvPicPr>
            <a:picLocks noChangeAspect="1"/>
          </p:cNvPicPr>
          <p:nvPr/>
        </p:nvPicPr>
        <p:blipFill>
          <a:blip r:embed="rId2"/>
          <a:stretch>
            <a:fillRect/>
          </a:stretch>
        </p:blipFill>
        <p:spPr>
          <a:xfrm>
            <a:off x="6249308" y="6085980"/>
            <a:ext cx="5621267" cy="725535"/>
          </a:xfrm>
          <a:prstGeom prst="rect">
            <a:avLst/>
          </a:prstGeom>
        </p:spPr>
      </p:pic>
      <p:sp>
        <p:nvSpPr>
          <p:cNvPr id="2" name="Footer Placeholder 1">
            <a:extLst>
              <a:ext uri="{FF2B5EF4-FFF2-40B4-BE49-F238E27FC236}">
                <a16:creationId xmlns:a16="http://schemas.microsoft.com/office/drawing/2014/main" id="{BAEA6ADB-318D-44FA-9621-C6056C020B6F}"/>
              </a:ext>
            </a:extLst>
          </p:cNvPr>
          <p:cNvSpPr>
            <a:spLocks noGrp="1"/>
          </p:cNvSpPr>
          <p:nvPr>
            <p:ph type="ftr" sz="quarter" idx="11"/>
          </p:nvPr>
        </p:nvSpPr>
        <p:spPr/>
        <p:txBody>
          <a:bodyPr/>
          <a:lstStyle/>
          <a:p>
            <a:r>
              <a:rPr lang="en-US" sz="1100">
                <a:solidFill>
                  <a:schemeClr val="accent6">
                    <a:lumMod val="50000"/>
                  </a:schemeClr>
                </a:solidFill>
              </a:rPr>
              <a:t>CEIST Resources 2021</a:t>
            </a:r>
            <a:endParaRPr lang="en-US" sz="1100" dirty="0">
              <a:solidFill>
                <a:schemeClr val="accent6">
                  <a:lumMod val="50000"/>
                </a:schemeClr>
              </a:solidFill>
            </a:endParaRPr>
          </a:p>
        </p:txBody>
      </p:sp>
    </p:spTree>
    <p:extLst>
      <p:ext uri="{BB962C8B-B14F-4D97-AF65-F5344CB8AC3E}">
        <p14:creationId xmlns:p14="http://schemas.microsoft.com/office/powerpoint/2010/main" val="1516314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F5BF-C08C-44C4-AC83-00829D8A2F43}"/>
              </a:ext>
            </a:extLst>
          </p:cNvPr>
          <p:cNvSpPr>
            <a:spLocks noGrp="1"/>
          </p:cNvSpPr>
          <p:nvPr>
            <p:ph type="title"/>
          </p:nvPr>
        </p:nvSpPr>
        <p:spPr/>
        <p:txBody>
          <a:bodyPr/>
          <a:lstStyle/>
          <a:p>
            <a:r>
              <a:rPr lang="en-IE" dirty="0"/>
              <a:t>A global scale</a:t>
            </a:r>
          </a:p>
        </p:txBody>
      </p:sp>
      <p:pic>
        <p:nvPicPr>
          <p:cNvPr id="4" name="Online Media 3" title="The Divide: Global Wealth Inequality Explained | Dr Jason Hickel">
            <a:hlinkClick r:id="" action="ppaction://media"/>
            <a:extLst>
              <a:ext uri="{FF2B5EF4-FFF2-40B4-BE49-F238E27FC236}">
                <a16:creationId xmlns:a16="http://schemas.microsoft.com/office/drawing/2014/main" id="{605D856F-E26D-4608-84B6-D917868B10FE}"/>
              </a:ext>
            </a:extLst>
          </p:cNvPr>
          <p:cNvPicPr>
            <a:picLocks noGrp="1" noRot="1" noChangeAspect="1"/>
          </p:cNvPicPr>
          <p:nvPr>
            <p:ph idx="1"/>
            <a:videoFile r:link="rId1"/>
          </p:nvPr>
        </p:nvPicPr>
        <p:blipFill>
          <a:blip r:embed="rId4"/>
          <a:stretch>
            <a:fillRect/>
          </a:stretch>
        </p:blipFill>
        <p:spPr>
          <a:xfrm>
            <a:off x="2544763" y="2603500"/>
            <a:ext cx="6046787" cy="3416300"/>
          </a:xfrm>
          <a:prstGeom prst="rect">
            <a:avLst/>
          </a:prstGeom>
        </p:spPr>
      </p:pic>
      <p:pic>
        <p:nvPicPr>
          <p:cNvPr id="5" name="Picture 4" descr="Graphical user interface, text&#10;&#10;Description automatically generated">
            <a:extLst>
              <a:ext uri="{FF2B5EF4-FFF2-40B4-BE49-F238E27FC236}">
                <a16:creationId xmlns:a16="http://schemas.microsoft.com/office/drawing/2014/main" id="{7ADC9833-5B81-4350-9128-209B5D34CD30}"/>
              </a:ext>
            </a:extLst>
          </p:cNvPr>
          <p:cNvPicPr>
            <a:picLocks noChangeAspect="1"/>
          </p:cNvPicPr>
          <p:nvPr/>
        </p:nvPicPr>
        <p:blipFill>
          <a:blip r:embed="rId5"/>
          <a:stretch>
            <a:fillRect/>
          </a:stretch>
        </p:blipFill>
        <p:spPr>
          <a:xfrm>
            <a:off x="7120991" y="6271327"/>
            <a:ext cx="4917260" cy="499010"/>
          </a:xfrm>
          <a:prstGeom prst="rect">
            <a:avLst/>
          </a:prstGeom>
        </p:spPr>
      </p:pic>
    </p:spTree>
    <p:extLst>
      <p:ext uri="{BB962C8B-B14F-4D97-AF65-F5344CB8AC3E}">
        <p14:creationId xmlns:p14="http://schemas.microsoft.com/office/powerpoint/2010/main" val="411191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CD519-7A74-4068-88EF-D1839EE94AD1}"/>
              </a:ext>
            </a:extLst>
          </p:cNvPr>
          <p:cNvSpPr>
            <a:spLocks noGrp="1"/>
          </p:cNvSpPr>
          <p:nvPr>
            <p:ph type="title"/>
          </p:nvPr>
        </p:nvSpPr>
        <p:spPr/>
        <p:txBody>
          <a:bodyPr/>
          <a:lstStyle/>
          <a:p>
            <a:r>
              <a:rPr lang="en-IE" dirty="0"/>
              <a:t>Is there another way?</a:t>
            </a:r>
          </a:p>
        </p:txBody>
      </p:sp>
      <p:pic>
        <p:nvPicPr>
          <p:cNvPr id="5" name="Online Media 4" title="Cross country runner helps competitor finish race">
            <a:hlinkClick r:id="" action="ppaction://media"/>
            <a:extLst>
              <a:ext uri="{FF2B5EF4-FFF2-40B4-BE49-F238E27FC236}">
                <a16:creationId xmlns:a16="http://schemas.microsoft.com/office/drawing/2014/main" id="{FC0BB750-5922-40C3-B4A3-F8B91F71DD13}"/>
              </a:ext>
            </a:extLst>
          </p:cNvPr>
          <p:cNvPicPr>
            <a:picLocks noGrp="1" noRot="1" noChangeAspect="1"/>
          </p:cNvPicPr>
          <p:nvPr>
            <p:ph idx="1"/>
            <a:videoFile r:link="rId1"/>
          </p:nvPr>
        </p:nvPicPr>
        <p:blipFill>
          <a:blip r:embed="rId4"/>
          <a:stretch>
            <a:fillRect/>
          </a:stretch>
        </p:blipFill>
        <p:spPr>
          <a:xfrm>
            <a:off x="2544763" y="2603500"/>
            <a:ext cx="6046787" cy="3416300"/>
          </a:xfrm>
          <a:prstGeom prst="rect">
            <a:avLst/>
          </a:prstGeom>
        </p:spPr>
      </p:pic>
      <p:sp>
        <p:nvSpPr>
          <p:cNvPr id="4" name="Footer Placeholder 3">
            <a:extLst>
              <a:ext uri="{FF2B5EF4-FFF2-40B4-BE49-F238E27FC236}">
                <a16:creationId xmlns:a16="http://schemas.microsoft.com/office/drawing/2014/main" id="{766E2C96-7559-4178-8661-D6F7D150A4EE}"/>
              </a:ext>
            </a:extLst>
          </p:cNvPr>
          <p:cNvSpPr>
            <a:spLocks noGrp="1"/>
          </p:cNvSpPr>
          <p:nvPr>
            <p:ph type="ftr" sz="quarter" idx="11"/>
          </p:nvPr>
        </p:nvSpPr>
        <p:spPr/>
        <p:txBody>
          <a:bodyPr/>
          <a:lstStyle/>
          <a:p>
            <a:r>
              <a:rPr lang="en-US"/>
              <a:t>CEIST Resources 2021</a:t>
            </a:r>
            <a:endParaRPr lang="en-US" dirty="0"/>
          </a:p>
        </p:txBody>
      </p:sp>
    </p:spTree>
    <p:extLst>
      <p:ext uri="{BB962C8B-B14F-4D97-AF65-F5344CB8AC3E}">
        <p14:creationId xmlns:p14="http://schemas.microsoft.com/office/powerpoint/2010/main" val="92519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387E9-D1F3-4AA7-A1BC-B2F2AE0C88C4}"/>
              </a:ext>
            </a:extLst>
          </p:cNvPr>
          <p:cNvSpPr>
            <a:spLocks noGrp="1"/>
          </p:cNvSpPr>
          <p:nvPr>
            <p:ph type="title"/>
          </p:nvPr>
        </p:nvSpPr>
        <p:spPr/>
        <p:txBody>
          <a:bodyPr/>
          <a:lstStyle/>
          <a:p>
            <a:r>
              <a:rPr lang="en-IE" dirty="0"/>
              <a:t>A reading from the Book of Exodus</a:t>
            </a:r>
          </a:p>
        </p:txBody>
      </p:sp>
      <p:pic>
        <p:nvPicPr>
          <p:cNvPr id="5" name="Picture 4" descr="Graphical user interface, text&#10;&#10;Description automatically generated">
            <a:extLst>
              <a:ext uri="{FF2B5EF4-FFF2-40B4-BE49-F238E27FC236}">
                <a16:creationId xmlns:a16="http://schemas.microsoft.com/office/drawing/2014/main" id="{7A1FB8E3-E20E-4A4F-BD57-D33D9A472124}"/>
              </a:ext>
            </a:extLst>
          </p:cNvPr>
          <p:cNvPicPr>
            <a:picLocks noChangeAspect="1"/>
          </p:cNvPicPr>
          <p:nvPr/>
        </p:nvPicPr>
        <p:blipFill>
          <a:blip r:embed="rId3"/>
          <a:stretch>
            <a:fillRect/>
          </a:stretch>
        </p:blipFill>
        <p:spPr>
          <a:xfrm>
            <a:off x="7502770" y="6128753"/>
            <a:ext cx="4598004" cy="605816"/>
          </a:xfrm>
          <a:prstGeom prst="rect">
            <a:avLst/>
          </a:prstGeom>
        </p:spPr>
      </p:pic>
      <p:sp>
        <p:nvSpPr>
          <p:cNvPr id="4" name="Footer Placeholder 3">
            <a:extLst>
              <a:ext uri="{FF2B5EF4-FFF2-40B4-BE49-F238E27FC236}">
                <a16:creationId xmlns:a16="http://schemas.microsoft.com/office/drawing/2014/main" id="{F741B028-DC7C-406A-92E2-CC7BA33B410D}"/>
              </a:ext>
            </a:extLst>
          </p:cNvPr>
          <p:cNvSpPr>
            <a:spLocks noGrp="1"/>
          </p:cNvSpPr>
          <p:nvPr>
            <p:ph type="ftr" sz="quarter" idx="11"/>
          </p:nvPr>
        </p:nvSpPr>
        <p:spPr/>
        <p:txBody>
          <a:bodyPr/>
          <a:lstStyle/>
          <a:p>
            <a:r>
              <a:rPr lang="en-US" dirty="0"/>
              <a:t>CEIST Resources 2021</a:t>
            </a:r>
          </a:p>
        </p:txBody>
      </p:sp>
      <p:pic>
        <p:nvPicPr>
          <p:cNvPr id="7" name="Picture 6">
            <a:extLst>
              <a:ext uri="{FF2B5EF4-FFF2-40B4-BE49-F238E27FC236}">
                <a16:creationId xmlns:a16="http://schemas.microsoft.com/office/drawing/2014/main" id="{D66A6796-0AEF-479D-BDD5-038D55F2B020}"/>
              </a:ext>
            </a:extLst>
          </p:cNvPr>
          <p:cNvPicPr>
            <a:picLocks noChangeAspect="1"/>
          </p:cNvPicPr>
          <p:nvPr/>
        </p:nvPicPr>
        <p:blipFill>
          <a:blip r:embed="rId4"/>
          <a:stretch>
            <a:fillRect/>
          </a:stretch>
        </p:blipFill>
        <p:spPr>
          <a:xfrm>
            <a:off x="7875818" y="2318073"/>
            <a:ext cx="3724302" cy="3200423"/>
          </a:xfrm>
          <a:prstGeom prst="rect">
            <a:avLst/>
          </a:prstGeom>
        </p:spPr>
      </p:pic>
      <p:pic>
        <p:nvPicPr>
          <p:cNvPr id="10" name="Picture 9">
            <a:extLst>
              <a:ext uri="{FF2B5EF4-FFF2-40B4-BE49-F238E27FC236}">
                <a16:creationId xmlns:a16="http://schemas.microsoft.com/office/drawing/2014/main" id="{9942E922-689D-4877-A33D-11EC8C300268}"/>
              </a:ext>
            </a:extLst>
          </p:cNvPr>
          <p:cNvPicPr>
            <a:picLocks noChangeAspect="1"/>
          </p:cNvPicPr>
          <p:nvPr/>
        </p:nvPicPr>
        <p:blipFill>
          <a:blip r:embed="rId5"/>
          <a:stretch>
            <a:fillRect/>
          </a:stretch>
        </p:blipFill>
        <p:spPr>
          <a:xfrm>
            <a:off x="930561" y="2372259"/>
            <a:ext cx="5719804" cy="4019579"/>
          </a:xfrm>
          <a:prstGeom prst="rect">
            <a:avLst/>
          </a:prstGeom>
        </p:spPr>
      </p:pic>
    </p:spTree>
    <p:extLst>
      <p:ext uri="{BB962C8B-B14F-4D97-AF65-F5344CB8AC3E}">
        <p14:creationId xmlns:p14="http://schemas.microsoft.com/office/powerpoint/2010/main" val="3310051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7E6C0-55AC-4407-924F-F5533E98BAD2}"/>
              </a:ext>
            </a:extLst>
          </p:cNvPr>
          <p:cNvSpPr>
            <a:spLocks noGrp="1"/>
          </p:cNvSpPr>
          <p:nvPr>
            <p:ph type="title"/>
          </p:nvPr>
        </p:nvSpPr>
        <p:spPr/>
        <p:txBody>
          <a:bodyPr/>
          <a:lstStyle/>
          <a:p>
            <a:endParaRPr lang="en-IE"/>
          </a:p>
        </p:txBody>
      </p:sp>
      <p:sp>
        <p:nvSpPr>
          <p:cNvPr id="4" name="Footer Placeholder 3">
            <a:extLst>
              <a:ext uri="{FF2B5EF4-FFF2-40B4-BE49-F238E27FC236}">
                <a16:creationId xmlns:a16="http://schemas.microsoft.com/office/drawing/2014/main" id="{70DF027A-D2DB-425E-9DF0-52720B77A1C3}"/>
              </a:ext>
            </a:extLst>
          </p:cNvPr>
          <p:cNvSpPr>
            <a:spLocks noGrp="1"/>
          </p:cNvSpPr>
          <p:nvPr>
            <p:ph type="ftr" sz="quarter" idx="11"/>
          </p:nvPr>
        </p:nvSpPr>
        <p:spPr/>
        <p:txBody>
          <a:bodyPr/>
          <a:lstStyle/>
          <a:p>
            <a:r>
              <a:rPr lang="en-US"/>
              <a:t>CEIST Resources 2021</a:t>
            </a:r>
            <a:endParaRPr lang="en-US" dirty="0"/>
          </a:p>
        </p:txBody>
      </p:sp>
      <p:pic>
        <p:nvPicPr>
          <p:cNvPr id="6" name="Picture 5">
            <a:extLst>
              <a:ext uri="{FF2B5EF4-FFF2-40B4-BE49-F238E27FC236}">
                <a16:creationId xmlns:a16="http://schemas.microsoft.com/office/drawing/2014/main" id="{1563C358-0C3B-4DF5-B2CD-AEF55E196F32}"/>
              </a:ext>
            </a:extLst>
          </p:cNvPr>
          <p:cNvPicPr>
            <a:picLocks noChangeAspect="1"/>
          </p:cNvPicPr>
          <p:nvPr/>
        </p:nvPicPr>
        <p:blipFill>
          <a:blip r:embed="rId3"/>
          <a:stretch>
            <a:fillRect/>
          </a:stretch>
        </p:blipFill>
        <p:spPr>
          <a:xfrm>
            <a:off x="1154954" y="2451498"/>
            <a:ext cx="4010036" cy="3432834"/>
          </a:xfrm>
          <a:prstGeom prst="rect">
            <a:avLst/>
          </a:prstGeom>
        </p:spPr>
      </p:pic>
      <p:pic>
        <p:nvPicPr>
          <p:cNvPr id="9" name="Picture 8">
            <a:extLst>
              <a:ext uri="{FF2B5EF4-FFF2-40B4-BE49-F238E27FC236}">
                <a16:creationId xmlns:a16="http://schemas.microsoft.com/office/drawing/2014/main" id="{C8C2C905-8BE1-4185-877E-936397A07AE4}"/>
              </a:ext>
            </a:extLst>
          </p:cNvPr>
          <p:cNvPicPr>
            <a:picLocks noChangeAspect="1"/>
          </p:cNvPicPr>
          <p:nvPr/>
        </p:nvPicPr>
        <p:blipFill>
          <a:blip r:embed="rId4"/>
          <a:stretch>
            <a:fillRect/>
          </a:stretch>
        </p:blipFill>
        <p:spPr>
          <a:xfrm>
            <a:off x="6096000" y="2580303"/>
            <a:ext cx="5447115" cy="3110397"/>
          </a:xfrm>
          <a:prstGeom prst="rect">
            <a:avLst/>
          </a:prstGeom>
        </p:spPr>
      </p:pic>
    </p:spTree>
    <p:extLst>
      <p:ext uri="{BB962C8B-B14F-4D97-AF65-F5344CB8AC3E}">
        <p14:creationId xmlns:p14="http://schemas.microsoft.com/office/powerpoint/2010/main" val="1418005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A9952-556F-4FEA-8FAD-A684431DA24B}"/>
              </a:ext>
            </a:extLst>
          </p:cNvPr>
          <p:cNvSpPr>
            <a:spLocks noGrp="1"/>
          </p:cNvSpPr>
          <p:nvPr>
            <p:ph type="title"/>
          </p:nvPr>
        </p:nvSpPr>
        <p:spPr/>
        <p:txBody>
          <a:bodyPr/>
          <a:lstStyle/>
          <a:p>
            <a:r>
              <a:rPr lang="en-IE" dirty="0"/>
              <a:t>The science of kindness</a:t>
            </a:r>
          </a:p>
        </p:txBody>
      </p:sp>
      <p:pic>
        <p:nvPicPr>
          <p:cNvPr id="5" name="Online Media 4" title="The Science of Kindness">
            <a:hlinkClick r:id="" action="ppaction://media"/>
            <a:extLst>
              <a:ext uri="{FF2B5EF4-FFF2-40B4-BE49-F238E27FC236}">
                <a16:creationId xmlns:a16="http://schemas.microsoft.com/office/drawing/2014/main" id="{88A421EF-AD7F-4AC5-A08D-25C73549474A}"/>
              </a:ext>
            </a:extLst>
          </p:cNvPr>
          <p:cNvPicPr>
            <a:picLocks noGrp="1" noRot="1" noChangeAspect="1"/>
          </p:cNvPicPr>
          <p:nvPr>
            <p:ph idx="1"/>
            <a:videoFile r:link="rId1"/>
          </p:nvPr>
        </p:nvPicPr>
        <p:blipFill>
          <a:blip r:embed="rId4"/>
          <a:stretch>
            <a:fillRect/>
          </a:stretch>
        </p:blipFill>
        <p:spPr>
          <a:xfrm>
            <a:off x="2544763" y="2603500"/>
            <a:ext cx="6046787" cy="3416300"/>
          </a:xfrm>
          <a:prstGeom prst="rect">
            <a:avLst/>
          </a:prstGeom>
        </p:spPr>
      </p:pic>
      <p:sp>
        <p:nvSpPr>
          <p:cNvPr id="4" name="Footer Placeholder 3">
            <a:extLst>
              <a:ext uri="{FF2B5EF4-FFF2-40B4-BE49-F238E27FC236}">
                <a16:creationId xmlns:a16="http://schemas.microsoft.com/office/drawing/2014/main" id="{AE4C012E-B74E-486A-9328-2CAC29667FE6}"/>
              </a:ext>
            </a:extLst>
          </p:cNvPr>
          <p:cNvSpPr>
            <a:spLocks noGrp="1"/>
          </p:cNvSpPr>
          <p:nvPr>
            <p:ph type="ftr" sz="quarter" idx="11"/>
          </p:nvPr>
        </p:nvSpPr>
        <p:spPr/>
        <p:txBody>
          <a:bodyPr/>
          <a:lstStyle/>
          <a:p>
            <a:r>
              <a:rPr lang="en-US"/>
              <a:t>CEIST Resources 2021</a:t>
            </a:r>
            <a:endParaRPr lang="en-US" dirty="0"/>
          </a:p>
        </p:txBody>
      </p:sp>
    </p:spTree>
    <p:extLst>
      <p:ext uri="{BB962C8B-B14F-4D97-AF65-F5344CB8AC3E}">
        <p14:creationId xmlns:p14="http://schemas.microsoft.com/office/powerpoint/2010/main" val="133201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5E7B0-CF7B-4A41-9383-6C242E577C1C}"/>
              </a:ext>
            </a:extLst>
          </p:cNvPr>
          <p:cNvSpPr>
            <a:spLocks noGrp="1"/>
          </p:cNvSpPr>
          <p:nvPr>
            <p:ph type="title"/>
          </p:nvPr>
        </p:nvSpPr>
        <p:spPr/>
        <p:txBody>
          <a:bodyPr/>
          <a:lstStyle/>
          <a:p>
            <a:endParaRPr lang="en-IE"/>
          </a:p>
        </p:txBody>
      </p:sp>
      <p:pic>
        <p:nvPicPr>
          <p:cNvPr id="5" name="Online Media 4" title="Coronavirus: Irish appeal for Native American after famine kindness gives back $1m">
            <a:hlinkClick r:id="" action="ppaction://media"/>
            <a:extLst>
              <a:ext uri="{FF2B5EF4-FFF2-40B4-BE49-F238E27FC236}">
                <a16:creationId xmlns:a16="http://schemas.microsoft.com/office/drawing/2014/main" id="{03B0C0F7-E8B7-4668-B678-30C1FE692E7A}"/>
              </a:ext>
            </a:extLst>
          </p:cNvPr>
          <p:cNvPicPr>
            <a:picLocks noGrp="1" noRot="1" noChangeAspect="1"/>
          </p:cNvPicPr>
          <p:nvPr>
            <p:ph idx="1"/>
            <a:videoFile r:link="rId1"/>
          </p:nvPr>
        </p:nvPicPr>
        <p:blipFill>
          <a:blip r:embed="rId4"/>
          <a:stretch>
            <a:fillRect/>
          </a:stretch>
        </p:blipFill>
        <p:spPr>
          <a:xfrm>
            <a:off x="2544763" y="2603500"/>
            <a:ext cx="6046787" cy="3416300"/>
          </a:xfrm>
          <a:prstGeom prst="rect">
            <a:avLst/>
          </a:prstGeom>
        </p:spPr>
      </p:pic>
      <p:sp>
        <p:nvSpPr>
          <p:cNvPr id="4" name="Footer Placeholder 3">
            <a:extLst>
              <a:ext uri="{FF2B5EF4-FFF2-40B4-BE49-F238E27FC236}">
                <a16:creationId xmlns:a16="http://schemas.microsoft.com/office/drawing/2014/main" id="{A176359F-2956-4657-933C-7A3E7CEB7191}"/>
              </a:ext>
            </a:extLst>
          </p:cNvPr>
          <p:cNvSpPr>
            <a:spLocks noGrp="1"/>
          </p:cNvSpPr>
          <p:nvPr>
            <p:ph type="ftr" sz="quarter" idx="11"/>
          </p:nvPr>
        </p:nvSpPr>
        <p:spPr/>
        <p:txBody>
          <a:bodyPr/>
          <a:lstStyle/>
          <a:p>
            <a:r>
              <a:rPr lang="en-US"/>
              <a:t>CEIST Resources 2021</a:t>
            </a:r>
            <a:endParaRPr lang="en-US" dirty="0"/>
          </a:p>
        </p:txBody>
      </p:sp>
      <p:pic>
        <p:nvPicPr>
          <p:cNvPr id="6" name="Picture 5" descr="Graphical user interface, text&#10;&#10;Description automatically generated">
            <a:extLst>
              <a:ext uri="{FF2B5EF4-FFF2-40B4-BE49-F238E27FC236}">
                <a16:creationId xmlns:a16="http://schemas.microsoft.com/office/drawing/2014/main" id="{F75F970F-0781-4F4F-8548-98ED0F13BAC3}"/>
              </a:ext>
            </a:extLst>
          </p:cNvPr>
          <p:cNvPicPr>
            <a:picLocks noChangeAspect="1"/>
          </p:cNvPicPr>
          <p:nvPr/>
        </p:nvPicPr>
        <p:blipFill>
          <a:blip r:embed="rId5"/>
          <a:stretch>
            <a:fillRect/>
          </a:stretch>
        </p:blipFill>
        <p:spPr>
          <a:xfrm>
            <a:off x="7502770" y="6128753"/>
            <a:ext cx="4598004" cy="605816"/>
          </a:xfrm>
          <a:prstGeom prst="rect">
            <a:avLst/>
          </a:prstGeom>
        </p:spPr>
      </p:pic>
    </p:spTree>
    <p:extLst>
      <p:ext uri="{BB962C8B-B14F-4D97-AF65-F5344CB8AC3E}">
        <p14:creationId xmlns:p14="http://schemas.microsoft.com/office/powerpoint/2010/main" val="213811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0BC508E-8E88-46C9-9764-942FE5058A96}"/>
              </a:ext>
            </a:extLst>
          </p:cNvPr>
          <p:cNvSpPr>
            <a:spLocks noGrp="1"/>
          </p:cNvSpPr>
          <p:nvPr>
            <p:ph type="ftr" sz="quarter" idx="11"/>
          </p:nvPr>
        </p:nvSpPr>
        <p:spPr/>
        <p:txBody>
          <a:bodyPr/>
          <a:lstStyle/>
          <a:p>
            <a:r>
              <a:rPr lang="en-US"/>
              <a:t>CEIST Resources 2021</a:t>
            </a:r>
            <a:endParaRPr lang="en-US" dirty="0"/>
          </a:p>
        </p:txBody>
      </p:sp>
      <p:sp>
        <p:nvSpPr>
          <p:cNvPr id="8" name="Content Placeholder 7">
            <a:extLst>
              <a:ext uri="{FF2B5EF4-FFF2-40B4-BE49-F238E27FC236}">
                <a16:creationId xmlns:a16="http://schemas.microsoft.com/office/drawing/2014/main" id="{67272F4D-A6A1-4EBD-A7D8-38F1EF0FD8A8}"/>
              </a:ext>
            </a:extLst>
          </p:cNvPr>
          <p:cNvSpPr>
            <a:spLocks noGrp="1"/>
          </p:cNvSpPr>
          <p:nvPr>
            <p:ph idx="1"/>
          </p:nvPr>
        </p:nvSpPr>
        <p:spPr/>
        <p:txBody>
          <a:bodyPr/>
          <a:lstStyle/>
          <a:p>
            <a:endParaRPr lang="en-IE"/>
          </a:p>
        </p:txBody>
      </p:sp>
      <p:sp>
        <p:nvSpPr>
          <p:cNvPr id="10" name="Title 9">
            <a:extLst>
              <a:ext uri="{FF2B5EF4-FFF2-40B4-BE49-F238E27FC236}">
                <a16:creationId xmlns:a16="http://schemas.microsoft.com/office/drawing/2014/main" id="{4C250E20-234D-4ACC-8BE7-6D68481AC060}"/>
              </a:ext>
            </a:extLst>
          </p:cNvPr>
          <p:cNvSpPr>
            <a:spLocks noGrp="1"/>
          </p:cNvSpPr>
          <p:nvPr>
            <p:ph type="title"/>
          </p:nvPr>
        </p:nvSpPr>
        <p:spPr/>
        <p:txBody>
          <a:bodyPr/>
          <a:lstStyle/>
          <a:p>
            <a:r>
              <a:rPr lang="en-IE" dirty="0"/>
              <a:t>Five Commandments</a:t>
            </a:r>
          </a:p>
        </p:txBody>
      </p:sp>
      <p:pic>
        <p:nvPicPr>
          <p:cNvPr id="11" name="Picture 10" descr="Graphical user interface, text&#10;&#10;Description automatically generated">
            <a:extLst>
              <a:ext uri="{FF2B5EF4-FFF2-40B4-BE49-F238E27FC236}">
                <a16:creationId xmlns:a16="http://schemas.microsoft.com/office/drawing/2014/main" id="{DEC86AD6-8BCD-492A-AA09-6D44242B9FD3}"/>
              </a:ext>
            </a:extLst>
          </p:cNvPr>
          <p:cNvPicPr>
            <a:picLocks noChangeAspect="1"/>
          </p:cNvPicPr>
          <p:nvPr/>
        </p:nvPicPr>
        <p:blipFill>
          <a:blip r:embed="rId3"/>
          <a:stretch>
            <a:fillRect/>
          </a:stretch>
        </p:blipFill>
        <p:spPr>
          <a:xfrm>
            <a:off x="7502770" y="6128753"/>
            <a:ext cx="4598004" cy="605816"/>
          </a:xfrm>
          <a:prstGeom prst="rect">
            <a:avLst/>
          </a:prstGeom>
        </p:spPr>
      </p:pic>
    </p:spTree>
    <p:extLst>
      <p:ext uri="{BB962C8B-B14F-4D97-AF65-F5344CB8AC3E}">
        <p14:creationId xmlns:p14="http://schemas.microsoft.com/office/powerpoint/2010/main" val="1917287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A4097-0347-4CCE-8CC6-67B69F7048D2}"/>
              </a:ext>
            </a:extLst>
          </p:cNvPr>
          <p:cNvSpPr>
            <a:spLocks noGrp="1"/>
          </p:cNvSpPr>
          <p:nvPr>
            <p:ph type="title"/>
          </p:nvPr>
        </p:nvSpPr>
        <p:spPr/>
        <p:txBody>
          <a:bodyPr/>
          <a:lstStyle/>
          <a:p>
            <a:r>
              <a:rPr lang="en-IE" dirty="0"/>
              <a:t>What has this to do with us now?</a:t>
            </a:r>
          </a:p>
        </p:txBody>
      </p:sp>
      <p:pic>
        <p:nvPicPr>
          <p:cNvPr id="5" name="Online Media 4" title="One year of kindness and care captured during Covid-19 pandemic">
            <a:hlinkClick r:id="" action="ppaction://media"/>
            <a:extLst>
              <a:ext uri="{FF2B5EF4-FFF2-40B4-BE49-F238E27FC236}">
                <a16:creationId xmlns:a16="http://schemas.microsoft.com/office/drawing/2014/main" id="{C770A0E0-DC53-43A0-8264-A12B1AB1A568}"/>
              </a:ext>
            </a:extLst>
          </p:cNvPr>
          <p:cNvPicPr>
            <a:picLocks noGrp="1" noRot="1" noChangeAspect="1"/>
          </p:cNvPicPr>
          <p:nvPr>
            <p:ph idx="1"/>
            <a:videoFile r:link="rId1"/>
          </p:nvPr>
        </p:nvPicPr>
        <p:blipFill>
          <a:blip r:embed="rId4"/>
          <a:stretch>
            <a:fillRect/>
          </a:stretch>
        </p:blipFill>
        <p:spPr>
          <a:xfrm>
            <a:off x="2544763" y="2603500"/>
            <a:ext cx="6046787" cy="3416300"/>
          </a:xfrm>
          <a:prstGeom prst="rect">
            <a:avLst/>
          </a:prstGeom>
        </p:spPr>
      </p:pic>
      <p:sp>
        <p:nvSpPr>
          <p:cNvPr id="4" name="Footer Placeholder 3">
            <a:extLst>
              <a:ext uri="{FF2B5EF4-FFF2-40B4-BE49-F238E27FC236}">
                <a16:creationId xmlns:a16="http://schemas.microsoft.com/office/drawing/2014/main" id="{134B9D6D-6D05-4DD7-AEF0-A034FD75BAAA}"/>
              </a:ext>
            </a:extLst>
          </p:cNvPr>
          <p:cNvSpPr>
            <a:spLocks noGrp="1"/>
          </p:cNvSpPr>
          <p:nvPr>
            <p:ph type="ftr" sz="quarter" idx="11"/>
          </p:nvPr>
        </p:nvSpPr>
        <p:spPr/>
        <p:txBody>
          <a:bodyPr/>
          <a:lstStyle/>
          <a:p>
            <a:r>
              <a:rPr lang="en-US"/>
              <a:t>CEIST Resources 2021</a:t>
            </a:r>
            <a:endParaRPr lang="en-US" dirty="0"/>
          </a:p>
        </p:txBody>
      </p:sp>
      <p:pic>
        <p:nvPicPr>
          <p:cNvPr id="6" name="Picture 5" descr="Graphical user interface, text&#10;&#10;Description automatically generated">
            <a:extLst>
              <a:ext uri="{FF2B5EF4-FFF2-40B4-BE49-F238E27FC236}">
                <a16:creationId xmlns:a16="http://schemas.microsoft.com/office/drawing/2014/main" id="{1E002C17-AACD-4BF2-A51F-AB5755B46F06}"/>
              </a:ext>
            </a:extLst>
          </p:cNvPr>
          <p:cNvPicPr>
            <a:picLocks noChangeAspect="1"/>
          </p:cNvPicPr>
          <p:nvPr/>
        </p:nvPicPr>
        <p:blipFill>
          <a:blip r:embed="rId5"/>
          <a:stretch>
            <a:fillRect/>
          </a:stretch>
        </p:blipFill>
        <p:spPr>
          <a:xfrm>
            <a:off x="7502770" y="6128753"/>
            <a:ext cx="4598004" cy="605816"/>
          </a:xfrm>
          <a:prstGeom prst="rect">
            <a:avLst/>
          </a:prstGeom>
        </p:spPr>
      </p:pic>
    </p:spTree>
    <p:extLst>
      <p:ext uri="{BB962C8B-B14F-4D97-AF65-F5344CB8AC3E}">
        <p14:creationId xmlns:p14="http://schemas.microsoft.com/office/powerpoint/2010/main" val="227418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5C157-EBA2-41AB-BDC8-F615E3039430}"/>
              </a:ext>
            </a:extLst>
          </p:cNvPr>
          <p:cNvSpPr>
            <a:spLocks noGrp="1"/>
          </p:cNvSpPr>
          <p:nvPr>
            <p:ph type="title"/>
          </p:nvPr>
        </p:nvSpPr>
        <p:spPr/>
        <p:txBody>
          <a:bodyPr/>
          <a:lstStyle/>
          <a:p>
            <a:r>
              <a:rPr lang="en-IE" dirty="0"/>
              <a:t>Over to you</a:t>
            </a:r>
          </a:p>
        </p:txBody>
      </p:sp>
      <p:pic>
        <p:nvPicPr>
          <p:cNvPr id="6" name="Online Media 5" title="Beautiful Relaxing Music • Peaceful Piano, Cello &amp; Guitar Music by Soothing Relaxation">
            <a:hlinkClick r:id="" action="ppaction://media"/>
            <a:extLst>
              <a:ext uri="{FF2B5EF4-FFF2-40B4-BE49-F238E27FC236}">
                <a16:creationId xmlns:a16="http://schemas.microsoft.com/office/drawing/2014/main" id="{5AAA2E85-02B6-4D04-8598-33D46F470B9C}"/>
              </a:ext>
            </a:extLst>
          </p:cNvPr>
          <p:cNvPicPr>
            <a:picLocks noGrp="1" noRot="1" noChangeAspect="1"/>
          </p:cNvPicPr>
          <p:nvPr>
            <p:ph idx="1"/>
            <a:videoFile r:link="rId1"/>
          </p:nvPr>
        </p:nvPicPr>
        <p:blipFill>
          <a:blip r:embed="rId4"/>
          <a:stretch>
            <a:fillRect/>
          </a:stretch>
        </p:blipFill>
        <p:spPr>
          <a:xfrm>
            <a:off x="2544763" y="2603500"/>
            <a:ext cx="6046787" cy="3416300"/>
          </a:xfrm>
          <a:prstGeom prst="rect">
            <a:avLst/>
          </a:prstGeom>
        </p:spPr>
      </p:pic>
      <p:sp>
        <p:nvSpPr>
          <p:cNvPr id="4" name="Footer Placeholder 3">
            <a:extLst>
              <a:ext uri="{FF2B5EF4-FFF2-40B4-BE49-F238E27FC236}">
                <a16:creationId xmlns:a16="http://schemas.microsoft.com/office/drawing/2014/main" id="{99B97A2A-C955-4278-8BA4-C66FB6F19F2F}"/>
              </a:ext>
            </a:extLst>
          </p:cNvPr>
          <p:cNvSpPr>
            <a:spLocks noGrp="1"/>
          </p:cNvSpPr>
          <p:nvPr>
            <p:ph type="ftr" sz="quarter" idx="11"/>
          </p:nvPr>
        </p:nvSpPr>
        <p:spPr/>
        <p:txBody>
          <a:bodyPr/>
          <a:lstStyle/>
          <a:p>
            <a:r>
              <a:rPr lang="en-US"/>
              <a:t>CEIST Resources 2021</a:t>
            </a:r>
            <a:endParaRPr lang="en-US" dirty="0"/>
          </a:p>
        </p:txBody>
      </p:sp>
      <p:pic>
        <p:nvPicPr>
          <p:cNvPr id="5" name="Picture 4" descr="Graphical user interface, text&#10;&#10;Description automatically generated">
            <a:extLst>
              <a:ext uri="{FF2B5EF4-FFF2-40B4-BE49-F238E27FC236}">
                <a16:creationId xmlns:a16="http://schemas.microsoft.com/office/drawing/2014/main" id="{3685E959-2DE6-447B-9D3B-74826E7D0B68}"/>
              </a:ext>
            </a:extLst>
          </p:cNvPr>
          <p:cNvPicPr>
            <a:picLocks noChangeAspect="1"/>
          </p:cNvPicPr>
          <p:nvPr/>
        </p:nvPicPr>
        <p:blipFill>
          <a:blip r:embed="rId5"/>
          <a:stretch>
            <a:fillRect/>
          </a:stretch>
        </p:blipFill>
        <p:spPr>
          <a:xfrm>
            <a:off x="7502770" y="6128753"/>
            <a:ext cx="4598004" cy="605816"/>
          </a:xfrm>
          <a:prstGeom prst="rect">
            <a:avLst/>
          </a:prstGeom>
        </p:spPr>
      </p:pic>
    </p:spTree>
    <p:extLst>
      <p:ext uri="{BB962C8B-B14F-4D97-AF65-F5344CB8AC3E}">
        <p14:creationId xmlns:p14="http://schemas.microsoft.com/office/powerpoint/2010/main" val="72915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D47E2-E78B-4B5A-876A-FE39008D9E5E}"/>
              </a:ext>
            </a:extLst>
          </p:cNvPr>
          <p:cNvSpPr>
            <a:spLocks noGrp="1"/>
          </p:cNvSpPr>
          <p:nvPr>
            <p:ph type="title"/>
          </p:nvPr>
        </p:nvSpPr>
        <p:spPr/>
        <p:txBody>
          <a:bodyPr/>
          <a:lstStyle/>
          <a:p>
            <a:r>
              <a:rPr lang="en-IE" dirty="0"/>
              <a:t>Let’s pray together</a:t>
            </a:r>
          </a:p>
        </p:txBody>
      </p:sp>
      <p:sp>
        <p:nvSpPr>
          <p:cNvPr id="3" name="Content Placeholder 2">
            <a:extLst>
              <a:ext uri="{FF2B5EF4-FFF2-40B4-BE49-F238E27FC236}">
                <a16:creationId xmlns:a16="http://schemas.microsoft.com/office/drawing/2014/main" id="{5B38CA3F-36FE-4BD1-AC54-E78E2D1195E9}"/>
              </a:ext>
            </a:extLst>
          </p:cNvPr>
          <p:cNvSpPr>
            <a:spLocks noGrp="1"/>
          </p:cNvSpPr>
          <p:nvPr>
            <p:ph idx="1"/>
          </p:nvPr>
        </p:nvSpPr>
        <p:spPr/>
        <p:txBody>
          <a:bodyPr>
            <a:normAutofit fontScale="85000" lnSpcReduction="20000"/>
          </a:bodyPr>
          <a:lstStyle/>
          <a:p>
            <a:r>
              <a:rPr lang="en-IE" dirty="0"/>
              <a:t>God who is love,  inspire in our own hearts love for ourselves, for one another and for all of creation.  Lord hear us.</a:t>
            </a:r>
          </a:p>
          <a:p>
            <a:pPr marL="0" indent="0">
              <a:buNone/>
            </a:pPr>
            <a:endParaRPr lang="en-IE" dirty="0"/>
          </a:p>
          <a:p>
            <a:r>
              <a:rPr lang="en-IE" dirty="0"/>
              <a:t>God who is love, inspire in our own hearts an awareness of the needs of those who have been made poor by the injustices in our word.  Inspire us to reach out in love to others.  Lord hear us.</a:t>
            </a:r>
          </a:p>
          <a:p>
            <a:pPr marL="0" indent="0">
              <a:buNone/>
            </a:pPr>
            <a:endParaRPr lang="en-IE" dirty="0"/>
          </a:p>
          <a:p>
            <a:r>
              <a:rPr lang="en-IE" dirty="0"/>
              <a:t>God who is love, help the work of Trócaire this Lent.  Trócaire works with the most vulnerable in our world, suffering especially at this time because of Covid.  Bless all Trócaire workers.  Bless us with a generosity of spirit in </a:t>
            </a:r>
            <a:r>
              <a:rPr lang="en-IE" dirty="0" err="1"/>
              <a:t>Trócaire’s</a:t>
            </a:r>
            <a:r>
              <a:rPr lang="en-IE" dirty="0"/>
              <a:t> call this Lent for help.  Lord hear us.</a:t>
            </a:r>
          </a:p>
          <a:p>
            <a:pPr marL="0" indent="0">
              <a:buNone/>
            </a:pPr>
            <a:endParaRPr lang="en-IE" dirty="0"/>
          </a:p>
          <a:p>
            <a:r>
              <a:rPr lang="en-IE" dirty="0"/>
              <a:t>God who is love, we pause in gratitude for the kindnesses others have shown us over the last few months, to get us to here.  Lord hear us.</a:t>
            </a:r>
          </a:p>
        </p:txBody>
      </p:sp>
      <p:sp>
        <p:nvSpPr>
          <p:cNvPr id="4" name="Footer Placeholder 3">
            <a:extLst>
              <a:ext uri="{FF2B5EF4-FFF2-40B4-BE49-F238E27FC236}">
                <a16:creationId xmlns:a16="http://schemas.microsoft.com/office/drawing/2014/main" id="{A93CDA1D-CF46-42B7-B3DA-0E0CAC0537FB}"/>
              </a:ext>
            </a:extLst>
          </p:cNvPr>
          <p:cNvSpPr>
            <a:spLocks noGrp="1"/>
          </p:cNvSpPr>
          <p:nvPr>
            <p:ph type="ftr" sz="quarter" idx="11"/>
          </p:nvPr>
        </p:nvSpPr>
        <p:spPr/>
        <p:txBody>
          <a:bodyPr/>
          <a:lstStyle/>
          <a:p>
            <a:r>
              <a:rPr lang="en-US"/>
              <a:t>CEIST Resources 2021</a:t>
            </a:r>
            <a:endParaRPr lang="en-US" dirty="0"/>
          </a:p>
        </p:txBody>
      </p:sp>
      <p:pic>
        <p:nvPicPr>
          <p:cNvPr id="5" name="Picture 4" descr="Graphical user interface, text&#10;&#10;Description automatically generated">
            <a:extLst>
              <a:ext uri="{FF2B5EF4-FFF2-40B4-BE49-F238E27FC236}">
                <a16:creationId xmlns:a16="http://schemas.microsoft.com/office/drawing/2014/main" id="{BF2D5A17-0176-4112-924F-AF04D28C78A4}"/>
              </a:ext>
            </a:extLst>
          </p:cNvPr>
          <p:cNvPicPr>
            <a:picLocks noChangeAspect="1"/>
          </p:cNvPicPr>
          <p:nvPr/>
        </p:nvPicPr>
        <p:blipFill>
          <a:blip r:embed="rId2"/>
          <a:stretch>
            <a:fillRect/>
          </a:stretch>
        </p:blipFill>
        <p:spPr>
          <a:xfrm>
            <a:off x="7502770" y="6128753"/>
            <a:ext cx="4598004" cy="605816"/>
          </a:xfrm>
          <a:prstGeom prst="rect">
            <a:avLst/>
          </a:prstGeom>
        </p:spPr>
      </p:pic>
    </p:spTree>
    <p:extLst>
      <p:ext uri="{BB962C8B-B14F-4D97-AF65-F5344CB8AC3E}">
        <p14:creationId xmlns:p14="http://schemas.microsoft.com/office/powerpoint/2010/main" val="2467965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ADF228AF-822F-4819-9EB8-406258D6BB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7" name="Rectangle 36">
              <a:extLst>
                <a:ext uri="{FF2B5EF4-FFF2-40B4-BE49-F238E27FC236}">
                  <a16:creationId xmlns:a16="http://schemas.microsoft.com/office/drawing/2014/main" id="{38D7DDBD-CAAB-4AE7-930D-FCE007CBD5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Oval 37">
              <a:extLst>
                <a:ext uri="{FF2B5EF4-FFF2-40B4-BE49-F238E27FC236}">
                  <a16:creationId xmlns:a16="http://schemas.microsoft.com/office/drawing/2014/main" id="{1DFEF9B7-500D-44A2-952F-C322F13C98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16:creationId xmlns:a16="http://schemas.microsoft.com/office/drawing/2014/main" id="{C4137BE8-DA41-4563-A6DE-A5D80DE6E7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D8D380D3-7714-4E3F-8BA2-66B22BFD4D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0">
              <a:extLst>
                <a:ext uri="{FF2B5EF4-FFF2-40B4-BE49-F238E27FC236}">
                  <a16:creationId xmlns:a16="http://schemas.microsoft.com/office/drawing/2014/main" id="{4ECA7627-07BD-4F00-90E9-C6BB2199E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Oval 41">
              <a:extLst>
                <a:ext uri="{FF2B5EF4-FFF2-40B4-BE49-F238E27FC236}">
                  <a16:creationId xmlns:a16="http://schemas.microsoft.com/office/drawing/2014/main" id="{261968C9-1992-4391-8E5B-1F358BB645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3" name="Freeform 5">
              <a:extLst>
                <a:ext uri="{FF2B5EF4-FFF2-40B4-BE49-F238E27FC236}">
                  <a16:creationId xmlns:a16="http://schemas.microsoft.com/office/drawing/2014/main" id="{308983D8-1DA4-4D97-A8B5-59825C0E4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4" name="Freeform 5">
              <a:extLst>
                <a:ext uri="{FF2B5EF4-FFF2-40B4-BE49-F238E27FC236}">
                  <a16:creationId xmlns:a16="http://schemas.microsoft.com/office/drawing/2014/main" id="{009B6231-043B-4F66-BCC4-813B76F77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5" name="Freeform 5">
              <a:extLst>
                <a:ext uri="{FF2B5EF4-FFF2-40B4-BE49-F238E27FC236}">
                  <a16:creationId xmlns:a16="http://schemas.microsoft.com/office/drawing/2014/main" id="{36B7E87D-14CF-4349-AC4D-69DF5D84EB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7" name="Rectangle 46">
            <a:extLst>
              <a:ext uri="{FF2B5EF4-FFF2-40B4-BE49-F238E27FC236}">
                <a16:creationId xmlns:a16="http://schemas.microsoft.com/office/drawing/2014/main" id="{4EB623E5-BC7C-4763-B7CD-C7D5F91F12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EFD37E1C-0505-40BC-ADA9-CA21C375ECE1}"/>
              </a:ext>
            </a:extLst>
          </p:cNvPr>
          <p:cNvSpPr txBox="1"/>
          <p:nvPr/>
        </p:nvSpPr>
        <p:spPr>
          <a:xfrm>
            <a:off x="684246" y="2215011"/>
            <a:ext cx="6626666" cy="3416300"/>
          </a:xfrm>
          <a:prstGeom prst="rect">
            <a:avLst/>
          </a:prstGeom>
        </p:spPr>
        <p:txBody>
          <a:bodyPr vert="horz" lIns="91440" tIns="45720" rIns="91440" bIns="45720" rtlCol="0" anchor="ctr">
            <a:normAutofit fontScale="85000" lnSpcReduction="20000"/>
          </a:bodyPr>
          <a:lstStyle/>
          <a:p>
            <a:pPr marL="285750" indent="-285750">
              <a:spcBef>
                <a:spcPts val="1000"/>
              </a:spcBef>
              <a:buClr>
                <a:schemeClr val="accent1"/>
              </a:buClr>
              <a:buSzPct val="80000"/>
              <a:buFont typeface="Wingdings" panose="05000000000000000000" pitchFamily="2" charset="2"/>
              <a:buChar char="Ø"/>
            </a:pPr>
            <a:r>
              <a:rPr lang="en-US" dirty="0">
                <a:solidFill>
                  <a:schemeClr val="tx1">
                    <a:lumMod val="75000"/>
                    <a:lumOff val="25000"/>
                  </a:schemeClr>
                </a:solidFill>
              </a:rPr>
              <a:t>As indicated in the Introduction provided to you a few weeks ago, the purpose of L.E.N.T. material this year is two fold; to provide reflections but also to provide an opportunity for you as a school to do something practical and fun together.  </a:t>
            </a:r>
          </a:p>
          <a:p>
            <a:pPr marL="285750" indent="-285750">
              <a:spcBef>
                <a:spcPts val="1000"/>
              </a:spcBef>
              <a:buClr>
                <a:schemeClr val="accent1"/>
              </a:buClr>
              <a:buSzPct val="80000"/>
              <a:buFont typeface="Wingdings" panose="05000000000000000000" pitchFamily="2" charset="2"/>
              <a:buChar char="Ø"/>
            </a:pPr>
            <a:endParaRPr lang="en-US" dirty="0">
              <a:solidFill>
                <a:schemeClr val="tx1">
                  <a:lumMod val="75000"/>
                  <a:lumOff val="25000"/>
                </a:schemeClr>
              </a:solidFill>
            </a:endParaRPr>
          </a:p>
          <a:p>
            <a:pPr marL="285750" indent="-285750">
              <a:spcBef>
                <a:spcPts val="1000"/>
              </a:spcBef>
              <a:buClr>
                <a:schemeClr val="accent1"/>
              </a:buClr>
              <a:buSzPct val="80000"/>
              <a:buFont typeface="Wingdings" panose="05000000000000000000" pitchFamily="2" charset="2"/>
              <a:buChar char="Ø"/>
            </a:pPr>
            <a:r>
              <a:rPr lang="en-US" dirty="0">
                <a:solidFill>
                  <a:schemeClr val="tx1">
                    <a:lumMod val="75000"/>
                    <a:lumOff val="25000"/>
                  </a:schemeClr>
                </a:solidFill>
              </a:rPr>
              <a:t>In terms of some ideas connected to this week’s theme, there is no end to what could be done under the theme ‘kindness’.  A week of random acts of kindness recorded on social media (Twitter #ceistactsofkindness) might work well for you.  Or how about a time capsule for your school where all the acts of kindness students have expressed or experienced over the last few months could be retold and then buried for posterity. What about connecting into the Trócaire Lenten Campaign this year – see trocaire.org for ways of doing this.   Do let us know what you decide to do.</a:t>
            </a:r>
          </a:p>
        </p:txBody>
      </p:sp>
      <p:pic>
        <p:nvPicPr>
          <p:cNvPr id="4" name="Picture 3">
            <a:extLst>
              <a:ext uri="{FF2B5EF4-FFF2-40B4-BE49-F238E27FC236}">
                <a16:creationId xmlns:a16="http://schemas.microsoft.com/office/drawing/2014/main" id="{03D49EFF-6725-4B0A-956E-03B475F03604}"/>
              </a:ext>
            </a:extLst>
          </p:cNvPr>
          <p:cNvPicPr>
            <a:picLocks noChangeAspect="1"/>
          </p:cNvPicPr>
          <p:nvPr/>
        </p:nvPicPr>
        <p:blipFill>
          <a:blip r:embed="rId3"/>
          <a:stretch>
            <a:fillRect/>
          </a:stretch>
        </p:blipFill>
        <p:spPr>
          <a:xfrm>
            <a:off x="7530383" y="2681097"/>
            <a:ext cx="4273392" cy="2632037"/>
          </a:xfrm>
          <a:prstGeom prst="roundRect">
            <a:avLst>
              <a:gd name="adj" fmla="val 1858"/>
            </a:avLst>
          </a:prstGeom>
          <a:effectLst/>
        </p:spPr>
      </p:pic>
      <p:pic>
        <p:nvPicPr>
          <p:cNvPr id="32" name="Picture 31" descr="Graphical user interface, text&#10;&#10;Description automatically generated">
            <a:extLst>
              <a:ext uri="{FF2B5EF4-FFF2-40B4-BE49-F238E27FC236}">
                <a16:creationId xmlns:a16="http://schemas.microsoft.com/office/drawing/2014/main" id="{D7C8B1EB-217B-40D4-82FA-1D3536F7E9F0}"/>
              </a:ext>
            </a:extLst>
          </p:cNvPr>
          <p:cNvPicPr>
            <a:picLocks noChangeAspect="1"/>
          </p:cNvPicPr>
          <p:nvPr/>
        </p:nvPicPr>
        <p:blipFill>
          <a:blip r:embed="rId4"/>
          <a:stretch>
            <a:fillRect/>
          </a:stretch>
        </p:blipFill>
        <p:spPr>
          <a:xfrm>
            <a:off x="6780767" y="6263896"/>
            <a:ext cx="5332278" cy="616404"/>
          </a:xfrm>
          <a:prstGeom prst="rect">
            <a:avLst/>
          </a:prstGeom>
        </p:spPr>
      </p:pic>
      <p:sp>
        <p:nvSpPr>
          <p:cNvPr id="2" name="Footer Placeholder 1">
            <a:extLst>
              <a:ext uri="{FF2B5EF4-FFF2-40B4-BE49-F238E27FC236}">
                <a16:creationId xmlns:a16="http://schemas.microsoft.com/office/drawing/2014/main" id="{09C1BDA1-DA7C-4893-8F9E-1BFA4FBE9DF4}"/>
              </a:ext>
            </a:extLst>
          </p:cNvPr>
          <p:cNvSpPr>
            <a:spLocks noGrp="1"/>
          </p:cNvSpPr>
          <p:nvPr>
            <p:ph type="ftr" sz="quarter" idx="11"/>
          </p:nvPr>
        </p:nvSpPr>
        <p:spPr/>
        <p:txBody>
          <a:bodyPr/>
          <a:lstStyle/>
          <a:p>
            <a:r>
              <a:rPr lang="en-US" sz="1050" dirty="0">
                <a:solidFill>
                  <a:schemeClr val="accent6">
                    <a:lumMod val="50000"/>
                  </a:schemeClr>
                </a:solidFill>
              </a:rPr>
              <a:t>CEIST Resources 2021</a:t>
            </a:r>
          </a:p>
        </p:txBody>
      </p:sp>
    </p:spTree>
    <p:extLst>
      <p:ext uri="{BB962C8B-B14F-4D97-AF65-F5344CB8AC3E}">
        <p14:creationId xmlns:p14="http://schemas.microsoft.com/office/powerpoint/2010/main" val="317206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F44CA-08CA-4A25-B02F-7F1903567A90}"/>
              </a:ext>
            </a:extLst>
          </p:cNvPr>
          <p:cNvSpPr>
            <a:spLocks noGrp="1"/>
          </p:cNvSpPr>
          <p:nvPr>
            <p:ph type="title"/>
          </p:nvPr>
        </p:nvSpPr>
        <p:spPr/>
        <p:txBody>
          <a:bodyPr/>
          <a:lstStyle/>
          <a:p>
            <a:r>
              <a:rPr lang="en-IE" dirty="0"/>
              <a:t>Final song</a:t>
            </a:r>
          </a:p>
        </p:txBody>
      </p:sp>
      <p:pic>
        <p:nvPicPr>
          <p:cNvPr id="5" name="Online Media 4" title="Bruno Mars - Count on me lyrics">
            <a:hlinkClick r:id="" action="ppaction://media"/>
            <a:extLst>
              <a:ext uri="{FF2B5EF4-FFF2-40B4-BE49-F238E27FC236}">
                <a16:creationId xmlns:a16="http://schemas.microsoft.com/office/drawing/2014/main" id="{D5AE077F-8590-4B25-A6BF-7C73EDA08943}"/>
              </a:ext>
            </a:extLst>
          </p:cNvPr>
          <p:cNvPicPr>
            <a:picLocks noGrp="1" noRot="1" noChangeAspect="1"/>
          </p:cNvPicPr>
          <p:nvPr>
            <p:ph idx="1"/>
            <a:videoFile r:link="rId1"/>
          </p:nvPr>
        </p:nvPicPr>
        <p:blipFill>
          <a:blip r:embed="rId4"/>
          <a:stretch>
            <a:fillRect/>
          </a:stretch>
        </p:blipFill>
        <p:spPr>
          <a:xfrm>
            <a:off x="3290888" y="2603500"/>
            <a:ext cx="4554537" cy="3416300"/>
          </a:xfrm>
          <a:prstGeom prst="rect">
            <a:avLst/>
          </a:prstGeom>
        </p:spPr>
      </p:pic>
      <p:sp>
        <p:nvSpPr>
          <p:cNvPr id="4" name="Footer Placeholder 3">
            <a:extLst>
              <a:ext uri="{FF2B5EF4-FFF2-40B4-BE49-F238E27FC236}">
                <a16:creationId xmlns:a16="http://schemas.microsoft.com/office/drawing/2014/main" id="{E7C76BA2-BEDB-4CE8-A484-21B8600B8A74}"/>
              </a:ext>
            </a:extLst>
          </p:cNvPr>
          <p:cNvSpPr>
            <a:spLocks noGrp="1"/>
          </p:cNvSpPr>
          <p:nvPr>
            <p:ph type="ftr" sz="quarter" idx="11"/>
          </p:nvPr>
        </p:nvSpPr>
        <p:spPr>
          <a:xfrm>
            <a:off x="469670" y="6279260"/>
            <a:ext cx="3859795" cy="304801"/>
          </a:xfrm>
        </p:spPr>
        <p:txBody>
          <a:bodyPr/>
          <a:lstStyle/>
          <a:p>
            <a:r>
              <a:rPr lang="en-US"/>
              <a:t>CEIST Resources 2021</a:t>
            </a:r>
            <a:endParaRPr lang="en-US" dirty="0"/>
          </a:p>
        </p:txBody>
      </p:sp>
      <p:pic>
        <p:nvPicPr>
          <p:cNvPr id="6" name="Picture 5" descr="Graphical user interface, text&#10;&#10;Description automatically generated">
            <a:extLst>
              <a:ext uri="{FF2B5EF4-FFF2-40B4-BE49-F238E27FC236}">
                <a16:creationId xmlns:a16="http://schemas.microsoft.com/office/drawing/2014/main" id="{F298EBBF-984B-4A56-AB6D-D835D41F1EC8}"/>
              </a:ext>
            </a:extLst>
          </p:cNvPr>
          <p:cNvPicPr>
            <a:picLocks noChangeAspect="1"/>
          </p:cNvPicPr>
          <p:nvPr/>
        </p:nvPicPr>
        <p:blipFill>
          <a:blip r:embed="rId5"/>
          <a:stretch>
            <a:fillRect/>
          </a:stretch>
        </p:blipFill>
        <p:spPr>
          <a:xfrm>
            <a:off x="7502770" y="6128753"/>
            <a:ext cx="4598004" cy="605816"/>
          </a:xfrm>
          <a:prstGeom prst="rect">
            <a:avLst/>
          </a:prstGeom>
        </p:spPr>
      </p:pic>
    </p:spTree>
    <p:extLst>
      <p:ext uri="{BB962C8B-B14F-4D97-AF65-F5344CB8AC3E}">
        <p14:creationId xmlns:p14="http://schemas.microsoft.com/office/powerpoint/2010/main" val="224663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971A0DA-4DE1-49EA-9471-19FDEE515720}"/>
              </a:ext>
            </a:extLst>
          </p:cNvPr>
          <p:cNvSpPr txBox="1">
            <a:spLocks/>
          </p:cNvSpPr>
          <p:nvPr/>
        </p:nvSpPr>
        <p:spPr>
          <a:xfrm>
            <a:off x="271375" y="357159"/>
            <a:ext cx="11564915" cy="5549977"/>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nSpc>
                <a:spcPct val="110000"/>
              </a:lnSpc>
              <a:buFont typeface="Wingdings 3" charset="2"/>
              <a:buNone/>
            </a:pPr>
            <a:r>
              <a:rPr lang="en-IE" sz="1200" b="1" u="sng" dirty="0">
                <a:latin typeface="Abadi" panose="020B0604020104020204" pitchFamily="34" charset="0"/>
              </a:rPr>
              <a:t>Note for Principal:  Links to Curricular areas and other aspects of your school’s life</a:t>
            </a:r>
          </a:p>
          <a:p>
            <a:pPr marL="0" indent="0">
              <a:lnSpc>
                <a:spcPct val="110000"/>
              </a:lnSpc>
              <a:buFont typeface="Wingdings 3" charset="2"/>
              <a:buNone/>
            </a:pPr>
            <a:r>
              <a:rPr lang="en-IE" sz="1200" b="1" dirty="0">
                <a:latin typeface="Abadi" panose="020B0604020104020204" pitchFamily="34" charset="0"/>
              </a:rPr>
              <a:t>Current senior cycle (Established LC, LCVP and LCA):  </a:t>
            </a:r>
            <a:r>
              <a:rPr lang="en-IE" sz="1200" dirty="0">
                <a:latin typeface="Abadi" panose="020B0604020104020204" pitchFamily="34" charset="0"/>
              </a:rPr>
              <a:t>the learner is at the centre and the focus is on embedding a number of key skills.  Included in these are being personally effective, communicating, critical and creative thinking and working with others.  It is these key skills that will are attended to again in this third input for Lent.  In terms of working with others; the importance of kindness in our engagement with one another is stressed. </a:t>
            </a:r>
          </a:p>
          <a:p>
            <a:pPr marL="0" indent="0">
              <a:lnSpc>
                <a:spcPct val="110000"/>
              </a:lnSpc>
              <a:buFont typeface="Wingdings 3" charset="2"/>
              <a:buNone/>
            </a:pPr>
            <a:r>
              <a:rPr lang="en-IE" sz="1200" b="1" dirty="0">
                <a:latin typeface="Abadi" panose="020B0604020104020204" pitchFamily="34" charset="0"/>
              </a:rPr>
              <a:t>Senior Cycle review;  </a:t>
            </a:r>
            <a:r>
              <a:rPr lang="en-IE" sz="1200" dirty="0">
                <a:latin typeface="Abadi" panose="020B0604020104020204" pitchFamily="34" charset="0"/>
              </a:rPr>
              <a:t>some anticipated directions:  (i)  Arts education and creativity:  this area was identified as a current gap in terms of exploring the purpose of senior cycle.    (ii)  Wellbeing:  unsurprisingly, it is anticipated that any future LC programme in schools will attend more overtly to student Wellbeing.  This material for week 3 of Lent attends or has the potential to attend to all of these areas.   Wellbeing in particular is a core theme in this week’s resource particularly in terms of society wellbeing.</a:t>
            </a:r>
          </a:p>
          <a:p>
            <a:pPr marL="0" indent="0">
              <a:lnSpc>
                <a:spcPct val="110000"/>
              </a:lnSpc>
              <a:buFont typeface="Wingdings 3" charset="2"/>
              <a:buNone/>
            </a:pPr>
            <a:r>
              <a:rPr lang="en-IE" sz="1200" b="1" dirty="0">
                <a:latin typeface="Abadi" panose="020B0604020104020204" pitchFamily="34" charset="0"/>
              </a:rPr>
              <a:t>Religious Education:  </a:t>
            </a:r>
            <a:r>
              <a:rPr lang="en-IE" sz="1200" dirty="0">
                <a:latin typeface="Abadi" panose="020B0604020104020204" pitchFamily="34" charset="0"/>
              </a:rPr>
              <a:t>Examination RE:  As with last week, at least three of the Sections of the curriculum can be linked through this first set of materials.  They are Section D – Moral Decision Making, Section F – Issues of Justice and Peace and Section H – the Bible:  Literature and Sacred Text.  There are also links to Section J:  Religion and Science,  By way of example,  in Section H, the Bible, the material here demonstrates how </a:t>
            </a:r>
            <a:r>
              <a:rPr lang="en-GB" sz="1200" dirty="0">
                <a:latin typeface="Abadi" panose="020B0604020104020204" pitchFamily="34" charset="0"/>
              </a:rPr>
              <a:t>the Bible has been, and continues to be, a classic text for Western civilisation</a:t>
            </a:r>
            <a:r>
              <a:rPr lang="en-GB" sz="1200" dirty="0"/>
              <a:t>.</a:t>
            </a:r>
            <a:r>
              <a:rPr lang="en-IE" sz="1200" dirty="0">
                <a:latin typeface="Abadi" panose="020B0604020104020204" pitchFamily="34" charset="0"/>
              </a:rPr>
              <a:t>  </a:t>
            </a:r>
            <a:r>
              <a:rPr lang="en-GB" sz="1200" dirty="0">
                <a:latin typeface="Abadi" panose="020B0604020104020204" pitchFamily="34" charset="0"/>
              </a:rPr>
              <a:t>Non-Examination RE:  individual modules teachers currently explored can be linked to this resource e.g. spirituality and prayer, engagement with sacred texts, ritual, wellbeing and so on.  (Note:  The NCCA non-examination Framework provides for the same sections as the Examination curriculum for RE and therefore themes as described above are also relevant).</a:t>
            </a:r>
          </a:p>
          <a:p>
            <a:pPr marL="0" indent="0">
              <a:lnSpc>
                <a:spcPct val="110000"/>
              </a:lnSpc>
              <a:buFont typeface="Wingdings 3" charset="2"/>
              <a:buNone/>
            </a:pPr>
            <a:r>
              <a:rPr lang="en-GB" sz="1200" dirty="0">
                <a:latin typeface="Abadi" panose="020B0604020104020204" pitchFamily="34" charset="0"/>
              </a:rPr>
              <a:t>Your school’s </a:t>
            </a:r>
            <a:r>
              <a:rPr lang="en-GB" sz="1200" b="1" dirty="0">
                <a:latin typeface="Abadi" panose="020B0604020104020204" pitchFamily="34" charset="0"/>
              </a:rPr>
              <a:t>Faith Formation policy: </a:t>
            </a:r>
            <a:r>
              <a:rPr lang="en-GB" sz="1200" dirty="0">
                <a:latin typeface="Abadi" panose="020B0604020104020204" pitchFamily="34" charset="0"/>
              </a:rPr>
              <a:t>This material supports the faith development of students attending your school.   Given the online nature of learning, great care needs to be taken to ensure that all participation is understood as invitational.  Attention can be given to ensuring everyone is included while respecting that for some students and their parents, prayer is difficult.  At the same time, the school’s ethos as a </a:t>
            </a:r>
            <a:r>
              <a:rPr lang="en-GB" sz="1200" dirty="0">
                <a:latin typeface="Gaelic" pitchFamily="2" charset="0"/>
              </a:rPr>
              <a:t>CEIST</a:t>
            </a:r>
            <a:r>
              <a:rPr lang="en-GB" sz="1200" dirty="0">
                <a:latin typeface="Abadi" panose="020B0604020104020204" pitchFamily="34" charset="0"/>
              </a:rPr>
              <a:t> school promotes spiritual and human development, creates community and acknowledges Jesus Christ at the heart of it’s life.  In a Catholic school, resilience doesn’t come only from our own strength and character, it comes ultimately from knowing that we are loved by God.  Further information and advice is available from JMB/AMCSS in terms of </a:t>
            </a:r>
            <a:r>
              <a:rPr lang="en-GB" sz="1200" dirty="0">
                <a:solidFill>
                  <a:srgbClr val="333333"/>
                </a:solidFill>
                <a:latin typeface="Abadi" panose="020B0604020104020204" pitchFamily="34" charset="0"/>
              </a:rPr>
              <a:t>Guidelines on the Inclusion of Students of Different Beliefs in Catholic Secondary Schools. Second Edition</a:t>
            </a:r>
            <a:r>
              <a:rPr lang="en-GB" sz="1200" b="1" dirty="0">
                <a:solidFill>
                  <a:srgbClr val="333333"/>
                </a:solidFill>
                <a:latin typeface="Abadi" panose="020B0604020104020204" pitchFamily="34" charset="0"/>
              </a:rPr>
              <a:t>.  See </a:t>
            </a:r>
            <a:r>
              <a:rPr lang="en-GB" sz="1200" b="1" dirty="0">
                <a:solidFill>
                  <a:srgbClr val="7030A0"/>
                </a:solidFill>
                <a:latin typeface="Abadi" panose="020B0604020104020204" pitchFamily="34" charset="0"/>
                <a:hlinkClick r:id="rId3">
                  <a:extLst>
                    <a:ext uri="{A12FA001-AC4F-418D-AE19-62706E023703}">
                      <ahyp:hlinkClr xmlns:ahyp="http://schemas.microsoft.com/office/drawing/2018/hyperlinkcolor" val="tx"/>
                    </a:ext>
                  </a:extLst>
                </a:hlinkClick>
              </a:rPr>
              <a:t>https://www.jmb.ie/Site-Search/resource/2008</a:t>
            </a:r>
            <a:r>
              <a:rPr lang="en-GB" sz="1200" b="1" dirty="0">
                <a:solidFill>
                  <a:srgbClr val="7030A0"/>
                </a:solidFill>
                <a:latin typeface="Abadi" panose="020B0604020104020204" pitchFamily="34" charset="0"/>
              </a:rPr>
              <a:t>.</a:t>
            </a:r>
            <a:r>
              <a:rPr lang="en-GB" sz="1200" b="1" dirty="0">
                <a:solidFill>
                  <a:srgbClr val="333333"/>
                </a:solidFill>
                <a:latin typeface="Abadi" panose="020B0604020104020204" pitchFamily="34" charset="0"/>
              </a:rPr>
              <a:t>  </a:t>
            </a:r>
            <a:r>
              <a:rPr lang="en-GB" sz="1200" dirty="0">
                <a:solidFill>
                  <a:srgbClr val="333333"/>
                </a:solidFill>
                <a:latin typeface="Abadi" panose="020B0604020104020204" pitchFamily="34" charset="0"/>
              </a:rPr>
              <a:t>As a first step, the material can be presented as a reflection space, in line with Wellbeing provision within your school.  In addition, those very specific dimensions of the reflection that are prayer can and should be presented as invitational. </a:t>
            </a:r>
          </a:p>
          <a:p>
            <a:pPr marL="0" indent="0">
              <a:lnSpc>
                <a:spcPct val="110000"/>
              </a:lnSpc>
              <a:buFont typeface="Wingdings 3" charset="2"/>
              <a:buNone/>
            </a:pPr>
            <a:r>
              <a:rPr lang="en-GB" sz="1200" b="1" dirty="0">
                <a:solidFill>
                  <a:srgbClr val="333333"/>
                </a:solidFill>
                <a:latin typeface="Abadi" panose="020B0604020104020204" pitchFamily="34" charset="0"/>
              </a:rPr>
              <a:t>Other curricular links: Music:  </a:t>
            </a:r>
            <a:r>
              <a:rPr lang="en-GB" sz="1200" dirty="0">
                <a:solidFill>
                  <a:srgbClr val="333333"/>
                </a:solidFill>
                <a:latin typeface="Abadi" panose="020B0604020104020204" pitchFamily="34" charset="0"/>
              </a:rPr>
              <a:t>This week’s material attends in a particular way to subjects like Home Economics (6.6 Poverty, especially 6.6.2), Politics (Strand 3:  Human Rights and Responsibilities, Strand 4:  Globalisation and Localisation.</a:t>
            </a:r>
            <a:r>
              <a:rPr lang="en-IE" sz="1200" dirty="0">
                <a:latin typeface="Abadi" panose="020B0604020104020204" pitchFamily="34" charset="0"/>
              </a:rPr>
              <a:t>   More tangentially, the following connections can be made:  Physical Education:  the role of competition in sport is explored.  Biology: response to stimuli, hormones etc.  History:  the Irish Famine.</a:t>
            </a:r>
            <a:endParaRPr lang="en-GB" sz="1200" dirty="0">
              <a:latin typeface="Abadi" panose="020B0604020104020204" pitchFamily="34" charset="0"/>
            </a:endParaRPr>
          </a:p>
        </p:txBody>
      </p:sp>
      <p:pic>
        <p:nvPicPr>
          <p:cNvPr id="3" name="Picture 2" descr="Graphical user interface, text&#10;&#10;Description automatically generated">
            <a:extLst>
              <a:ext uri="{FF2B5EF4-FFF2-40B4-BE49-F238E27FC236}">
                <a16:creationId xmlns:a16="http://schemas.microsoft.com/office/drawing/2014/main" id="{03AE8034-3BA1-4BA6-8430-8EA36EA0295A}"/>
              </a:ext>
            </a:extLst>
          </p:cNvPr>
          <p:cNvPicPr>
            <a:picLocks noChangeAspect="1"/>
          </p:cNvPicPr>
          <p:nvPr/>
        </p:nvPicPr>
        <p:blipFill>
          <a:blip r:embed="rId4"/>
          <a:stretch>
            <a:fillRect/>
          </a:stretch>
        </p:blipFill>
        <p:spPr>
          <a:xfrm>
            <a:off x="5923369" y="6060935"/>
            <a:ext cx="6147249" cy="734210"/>
          </a:xfrm>
          <a:prstGeom prst="rect">
            <a:avLst/>
          </a:prstGeom>
        </p:spPr>
      </p:pic>
      <p:sp>
        <p:nvSpPr>
          <p:cNvPr id="4" name="Footer Placeholder 3">
            <a:extLst>
              <a:ext uri="{FF2B5EF4-FFF2-40B4-BE49-F238E27FC236}">
                <a16:creationId xmlns:a16="http://schemas.microsoft.com/office/drawing/2014/main" id="{D643650A-982A-4EA7-B27D-D259EA3EB0AE}"/>
              </a:ext>
            </a:extLst>
          </p:cNvPr>
          <p:cNvSpPr>
            <a:spLocks noGrp="1"/>
          </p:cNvSpPr>
          <p:nvPr>
            <p:ph type="ftr" sz="quarter" idx="11"/>
          </p:nvPr>
        </p:nvSpPr>
        <p:spPr/>
        <p:txBody>
          <a:bodyPr/>
          <a:lstStyle/>
          <a:p>
            <a:r>
              <a:rPr lang="en-US" dirty="0"/>
              <a:t>CEIST Resources 2021</a:t>
            </a:r>
          </a:p>
        </p:txBody>
      </p:sp>
    </p:spTree>
    <p:extLst>
      <p:ext uri="{BB962C8B-B14F-4D97-AF65-F5344CB8AC3E}">
        <p14:creationId xmlns:p14="http://schemas.microsoft.com/office/powerpoint/2010/main" val="993317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C2E86-D879-484E-BAA8-9033F4197F6E}"/>
              </a:ext>
            </a:extLst>
          </p:cNvPr>
          <p:cNvSpPr>
            <a:spLocks noGrp="1"/>
          </p:cNvSpPr>
          <p:nvPr>
            <p:ph type="ctrTitle"/>
          </p:nvPr>
        </p:nvSpPr>
        <p:spPr/>
        <p:txBody>
          <a:bodyPr/>
          <a:lstStyle/>
          <a:p>
            <a:r>
              <a:rPr lang="en-IE" dirty="0"/>
              <a:t>Lent	</a:t>
            </a:r>
          </a:p>
        </p:txBody>
      </p:sp>
      <p:sp>
        <p:nvSpPr>
          <p:cNvPr id="3" name="Subtitle 2">
            <a:extLst>
              <a:ext uri="{FF2B5EF4-FFF2-40B4-BE49-F238E27FC236}">
                <a16:creationId xmlns:a16="http://schemas.microsoft.com/office/drawing/2014/main" id="{BC8416A8-08CC-42F6-AB59-0EAC3E7FD102}"/>
              </a:ext>
            </a:extLst>
          </p:cNvPr>
          <p:cNvSpPr>
            <a:spLocks noGrp="1"/>
          </p:cNvSpPr>
          <p:nvPr>
            <p:ph type="subTitle" idx="1"/>
          </p:nvPr>
        </p:nvSpPr>
        <p:spPr>
          <a:xfrm>
            <a:off x="1200962" y="4616353"/>
            <a:ext cx="8825658" cy="861420"/>
          </a:xfrm>
        </p:spPr>
        <p:txBody>
          <a:bodyPr/>
          <a:lstStyle/>
          <a:p>
            <a:r>
              <a:rPr lang="en-IE" dirty="0"/>
              <a:t>Week 3 (Senior)</a:t>
            </a:r>
          </a:p>
          <a:p>
            <a:r>
              <a:rPr lang="en-IE" dirty="0"/>
              <a:t>Week beginning 22</a:t>
            </a:r>
            <a:r>
              <a:rPr lang="en-IE" baseline="30000" dirty="0"/>
              <a:t>nd</a:t>
            </a:r>
            <a:r>
              <a:rPr lang="en-IE" dirty="0"/>
              <a:t> February</a:t>
            </a:r>
          </a:p>
        </p:txBody>
      </p:sp>
      <p:pic>
        <p:nvPicPr>
          <p:cNvPr id="5" name="Picture 4">
            <a:extLst>
              <a:ext uri="{FF2B5EF4-FFF2-40B4-BE49-F238E27FC236}">
                <a16:creationId xmlns:a16="http://schemas.microsoft.com/office/drawing/2014/main" id="{8B12AE06-3FDD-4743-A4A5-309B4C7EB6A8}"/>
              </a:ext>
            </a:extLst>
          </p:cNvPr>
          <p:cNvPicPr>
            <a:picLocks noChangeAspect="1"/>
          </p:cNvPicPr>
          <p:nvPr/>
        </p:nvPicPr>
        <p:blipFill>
          <a:blip r:embed="rId3"/>
          <a:stretch>
            <a:fillRect/>
          </a:stretch>
        </p:blipFill>
        <p:spPr>
          <a:xfrm>
            <a:off x="4751350" y="950799"/>
            <a:ext cx="5229263" cy="3171848"/>
          </a:xfrm>
          <a:prstGeom prst="rect">
            <a:avLst/>
          </a:prstGeom>
        </p:spPr>
      </p:pic>
      <p:sp>
        <p:nvSpPr>
          <p:cNvPr id="4" name="Footer Placeholder 3">
            <a:extLst>
              <a:ext uri="{FF2B5EF4-FFF2-40B4-BE49-F238E27FC236}">
                <a16:creationId xmlns:a16="http://schemas.microsoft.com/office/drawing/2014/main" id="{E681EC54-92C8-45A8-BDCE-94F7F28A47DD}"/>
              </a:ext>
            </a:extLst>
          </p:cNvPr>
          <p:cNvSpPr>
            <a:spLocks noGrp="1"/>
          </p:cNvSpPr>
          <p:nvPr>
            <p:ph type="ftr" sz="quarter" idx="11"/>
          </p:nvPr>
        </p:nvSpPr>
        <p:spPr/>
        <p:txBody>
          <a:bodyPr/>
          <a:lstStyle/>
          <a:p>
            <a:r>
              <a:rPr lang="en-US" dirty="0"/>
              <a:t>CEIST Resources 2021</a:t>
            </a:r>
          </a:p>
        </p:txBody>
      </p:sp>
    </p:spTree>
    <p:extLst>
      <p:ext uri="{BB962C8B-B14F-4D97-AF65-F5344CB8AC3E}">
        <p14:creationId xmlns:p14="http://schemas.microsoft.com/office/powerpoint/2010/main" val="4112273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02241-677A-40DE-A755-8ABB31062855}"/>
              </a:ext>
            </a:extLst>
          </p:cNvPr>
          <p:cNvSpPr>
            <a:spLocks noGrp="1"/>
          </p:cNvSpPr>
          <p:nvPr>
            <p:ph type="title"/>
          </p:nvPr>
        </p:nvSpPr>
        <p:spPr/>
        <p:txBody>
          <a:bodyPr/>
          <a:lstStyle/>
          <a:p>
            <a:r>
              <a:rPr lang="en-GB" dirty="0"/>
              <a:t>Checking in together</a:t>
            </a:r>
            <a:endParaRPr lang="en-IE" dirty="0"/>
          </a:p>
        </p:txBody>
      </p:sp>
      <p:pic>
        <p:nvPicPr>
          <p:cNvPr id="5" name="Picture 4">
            <a:extLst>
              <a:ext uri="{FF2B5EF4-FFF2-40B4-BE49-F238E27FC236}">
                <a16:creationId xmlns:a16="http://schemas.microsoft.com/office/drawing/2014/main" id="{3FAA33C0-E972-4EDD-A45F-ACBD7EEAD53A}"/>
              </a:ext>
            </a:extLst>
          </p:cNvPr>
          <p:cNvPicPr>
            <a:picLocks noChangeAspect="1"/>
          </p:cNvPicPr>
          <p:nvPr/>
        </p:nvPicPr>
        <p:blipFill>
          <a:blip r:embed="rId3"/>
          <a:stretch>
            <a:fillRect/>
          </a:stretch>
        </p:blipFill>
        <p:spPr>
          <a:xfrm>
            <a:off x="4042606" y="3107266"/>
            <a:ext cx="4221928" cy="2308755"/>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id="{A20C38B2-20EB-4255-AE43-94FEBC120856}"/>
              </a:ext>
            </a:extLst>
          </p:cNvPr>
          <p:cNvPicPr>
            <a:picLocks noChangeAspect="1"/>
          </p:cNvPicPr>
          <p:nvPr/>
        </p:nvPicPr>
        <p:blipFill>
          <a:blip r:embed="rId4"/>
          <a:stretch>
            <a:fillRect/>
          </a:stretch>
        </p:blipFill>
        <p:spPr>
          <a:xfrm>
            <a:off x="7120991" y="6271327"/>
            <a:ext cx="4917260" cy="499010"/>
          </a:xfrm>
          <a:prstGeom prst="rect">
            <a:avLst/>
          </a:prstGeom>
        </p:spPr>
      </p:pic>
      <p:sp>
        <p:nvSpPr>
          <p:cNvPr id="3" name="Footer Placeholder 2">
            <a:extLst>
              <a:ext uri="{FF2B5EF4-FFF2-40B4-BE49-F238E27FC236}">
                <a16:creationId xmlns:a16="http://schemas.microsoft.com/office/drawing/2014/main" id="{D3CE1E62-7FB5-44AB-B49C-DBDB67769D65}"/>
              </a:ext>
            </a:extLst>
          </p:cNvPr>
          <p:cNvSpPr>
            <a:spLocks noGrp="1"/>
          </p:cNvSpPr>
          <p:nvPr>
            <p:ph type="ftr" sz="quarter" idx="11"/>
          </p:nvPr>
        </p:nvSpPr>
        <p:spPr/>
        <p:txBody>
          <a:bodyPr/>
          <a:lstStyle/>
          <a:p>
            <a:r>
              <a:rPr lang="en-US" dirty="0"/>
              <a:t>CEIST Resources 2021</a:t>
            </a:r>
          </a:p>
        </p:txBody>
      </p:sp>
    </p:spTree>
    <p:extLst>
      <p:ext uri="{BB962C8B-B14F-4D97-AF65-F5344CB8AC3E}">
        <p14:creationId xmlns:p14="http://schemas.microsoft.com/office/powerpoint/2010/main" val="3534828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1D6F8-F296-458B-B49E-6F1B2EF5056E}"/>
              </a:ext>
            </a:extLst>
          </p:cNvPr>
          <p:cNvSpPr>
            <a:spLocks noGrp="1"/>
          </p:cNvSpPr>
          <p:nvPr>
            <p:ph type="title"/>
          </p:nvPr>
        </p:nvSpPr>
        <p:spPr/>
        <p:txBody>
          <a:bodyPr/>
          <a:lstStyle/>
          <a:p>
            <a:r>
              <a:rPr lang="en-IE" dirty="0"/>
              <a:t>Let’s reflect together</a:t>
            </a:r>
          </a:p>
        </p:txBody>
      </p:sp>
      <p:sp>
        <p:nvSpPr>
          <p:cNvPr id="4" name="Footer Placeholder 3">
            <a:extLst>
              <a:ext uri="{FF2B5EF4-FFF2-40B4-BE49-F238E27FC236}">
                <a16:creationId xmlns:a16="http://schemas.microsoft.com/office/drawing/2014/main" id="{BC4DE085-A300-4BAD-9154-6B1493D93BD8}"/>
              </a:ext>
            </a:extLst>
          </p:cNvPr>
          <p:cNvSpPr>
            <a:spLocks noGrp="1"/>
          </p:cNvSpPr>
          <p:nvPr>
            <p:ph type="ftr" sz="quarter" idx="11"/>
          </p:nvPr>
        </p:nvSpPr>
        <p:spPr/>
        <p:txBody>
          <a:bodyPr/>
          <a:lstStyle/>
          <a:p>
            <a:r>
              <a:rPr lang="en-US"/>
              <a:t>CEIST Resources 2021</a:t>
            </a:r>
            <a:endParaRPr lang="en-US" dirty="0"/>
          </a:p>
        </p:txBody>
      </p:sp>
      <p:pic>
        <p:nvPicPr>
          <p:cNvPr id="6" name="Picture 5">
            <a:extLst>
              <a:ext uri="{FF2B5EF4-FFF2-40B4-BE49-F238E27FC236}">
                <a16:creationId xmlns:a16="http://schemas.microsoft.com/office/drawing/2014/main" id="{CB1CE8BF-405D-48D2-9539-95E04506A103}"/>
              </a:ext>
            </a:extLst>
          </p:cNvPr>
          <p:cNvPicPr>
            <a:picLocks noChangeAspect="1"/>
          </p:cNvPicPr>
          <p:nvPr/>
        </p:nvPicPr>
        <p:blipFill>
          <a:blip r:embed="rId3"/>
          <a:stretch>
            <a:fillRect/>
          </a:stretch>
        </p:blipFill>
        <p:spPr>
          <a:xfrm>
            <a:off x="2533414" y="2555631"/>
            <a:ext cx="6587219" cy="3605039"/>
          </a:xfrm>
          <a:prstGeom prst="rect">
            <a:avLst/>
          </a:prstGeom>
        </p:spPr>
      </p:pic>
      <p:pic>
        <p:nvPicPr>
          <p:cNvPr id="7" name="Picture 6" descr="Graphical user interface, text&#10;&#10;Description automatically generated">
            <a:extLst>
              <a:ext uri="{FF2B5EF4-FFF2-40B4-BE49-F238E27FC236}">
                <a16:creationId xmlns:a16="http://schemas.microsoft.com/office/drawing/2014/main" id="{72CD54F1-7494-4858-A223-5FC8E060AF93}"/>
              </a:ext>
            </a:extLst>
          </p:cNvPr>
          <p:cNvPicPr>
            <a:picLocks noChangeAspect="1"/>
          </p:cNvPicPr>
          <p:nvPr/>
        </p:nvPicPr>
        <p:blipFill>
          <a:blip r:embed="rId4"/>
          <a:stretch>
            <a:fillRect/>
          </a:stretch>
        </p:blipFill>
        <p:spPr>
          <a:xfrm>
            <a:off x="7120991" y="6271327"/>
            <a:ext cx="4917260" cy="499010"/>
          </a:xfrm>
          <a:prstGeom prst="rect">
            <a:avLst/>
          </a:prstGeom>
        </p:spPr>
      </p:pic>
    </p:spTree>
    <p:extLst>
      <p:ext uri="{BB962C8B-B14F-4D97-AF65-F5344CB8AC3E}">
        <p14:creationId xmlns:p14="http://schemas.microsoft.com/office/powerpoint/2010/main" val="3969955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57ED0-4EF2-41A0-9E06-B820312B883B}"/>
              </a:ext>
            </a:extLst>
          </p:cNvPr>
          <p:cNvSpPr>
            <a:spLocks noGrp="1"/>
          </p:cNvSpPr>
          <p:nvPr>
            <p:ph type="title"/>
          </p:nvPr>
        </p:nvSpPr>
        <p:spPr/>
        <p:txBody>
          <a:bodyPr/>
          <a:lstStyle/>
          <a:p>
            <a:r>
              <a:rPr lang="en-IE" dirty="0"/>
              <a:t>Our Pale Blue Dot</a:t>
            </a:r>
          </a:p>
        </p:txBody>
      </p:sp>
      <p:sp>
        <p:nvSpPr>
          <p:cNvPr id="3" name="Content Placeholder 2">
            <a:extLst>
              <a:ext uri="{FF2B5EF4-FFF2-40B4-BE49-F238E27FC236}">
                <a16:creationId xmlns:a16="http://schemas.microsoft.com/office/drawing/2014/main" id="{74DA1B73-CEB2-4FC6-B88B-70A7F90D6D6A}"/>
              </a:ext>
            </a:extLst>
          </p:cNvPr>
          <p:cNvSpPr>
            <a:spLocks noGrp="1"/>
          </p:cNvSpPr>
          <p:nvPr>
            <p:ph idx="1"/>
          </p:nvPr>
        </p:nvSpPr>
        <p:spPr/>
        <p:txBody>
          <a:bodyPr/>
          <a:lstStyle/>
          <a:p>
            <a:endParaRPr lang="en-IE"/>
          </a:p>
        </p:txBody>
      </p:sp>
      <p:sp>
        <p:nvSpPr>
          <p:cNvPr id="4" name="Footer Placeholder 3">
            <a:extLst>
              <a:ext uri="{FF2B5EF4-FFF2-40B4-BE49-F238E27FC236}">
                <a16:creationId xmlns:a16="http://schemas.microsoft.com/office/drawing/2014/main" id="{ABAA353E-BA6B-4184-BE43-7D879EBF16D7}"/>
              </a:ext>
            </a:extLst>
          </p:cNvPr>
          <p:cNvSpPr>
            <a:spLocks noGrp="1"/>
          </p:cNvSpPr>
          <p:nvPr>
            <p:ph type="ftr" sz="quarter" idx="11"/>
          </p:nvPr>
        </p:nvSpPr>
        <p:spPr/>
        <p:txBody>
          <a:bodyPr/>
          <a:lstStyle/>
          <a:p>
            <a:r>
              <a:rPr lang="en-US"/>
              <a:t>CEIST Resources 2021</a:t>
            </a:r>
            <a:endParaRPr lang="en-US" dirty="0"/>
          </a:p>
        </p:txBody>
      </p:sp>
      <p:pic>
        <p:nvPicPr>
          <p:cNvPr id="6" name="Picture 5">
            <a:extLst>
              <a:ext uri="{FF2B5EF4-FFF2-40B4-BE49-F238E27FC236}">
                <a16:creationId xmlns:a16="http://schemas.microsoft.com/office/drawing/2014/main" id="{1288155F-0506-49EF-9034-43E44094B31F}"/>
              </a:ext>
            </a:extLst>
          </p:cNvPr>
          <p:cNvPicPr>
            <a:picLocks noChangeAspect="1"/>
          </p:cNvPicPr>
          <p:nvPr/>
        </p:nvPicPr>
        <p:blipFill>
          <a:blip r:embed="rId3"/>
          <a:stretch>
            <a:fillRect/>
          </a:stretch>
        </p:blipFill>
        <p:spPr>
          <a:xfrm>
            <a:off x="6096000" y="3429000"/>
            <a:ext cx="5477764" cy="2270698"/>
          </a:xfrm>
          <a:prstGeom prst="rect">
            <a:avLst/>
          </a:prstGeom>
        </p:spPr>
      </p:pic>
      <p:pic>
        <p:nvPicPr>
          <p:cNvPr id="8" name="Picture 7">
            <a:extLst>
              <a:ext uri="{FF2B5EF4-FFF2-40B4-BE49-F238E27FC236}">
                <a16:creationId xmlns:a16="http://schemas.microsoft.com/office/drawing/2014/main" id="{4BA9859A-E8B9-492C-B308-1861E0C0173B}"/>
              </a:ext>
            </a:extLst>
          </p:cNvPr>
          <p:cNvPicPr>
            <a:picLocks noChangeAspect="1"/>
          </p:cNvPicPr>
          <p:nvPr/>
        </p:nvPicPr>
        <p:blipFill>
          <a:blip r:embed="rId4"/>
          <a:stretch>
            <a:fillRect/>
          </a:stretch>
        </p:blipFill>
        <p:spPr>
          <a:xfrm>
            <a:off x="497128" y="2612447"/>
            <a:ext cx="5416817" cy="2847576"/>
          </a:xfrm>
          <a:prstGeom prst="rect">
            <a:avLst/>
          </a:prstGeom>
        </p:spPr>
      </p:pic>
      <p:pic>
        <p:nvPicPr>
          <p:cNvPr id="9" name="Picture 8" descr="Graphical user interface, text&#10;&#10;Description automatically generated">
            <a:extLst>
              <a:ext uri="{FF2B5EF4-FFF2-40B4-BE49-F238E27FC236}">
                <a16:creationId xmlns:a16="http://schemas.microsoft.com/office/drawing/2014/main" id="{4280A7BB-49A1-4E39-B420-337DF3723C17}"/>
              </a:ext>
            </a:extLst>
          </p:cNvPr>
          <p:cNvPicPr>
            <a:picLocks noChangeAspect="1"/>
          </p:cNvPicPr>
          <p:nvPr/>
        </p:nvPicPr>
        <p:blipFill>
          <a:blip r:embed="rId5"/>
          <a:stretch>
            <a:fillRect/>
          </a:stretch>
        </p:blipFill>
        <p:spPr>
          <a:xfrm>
            <a:off x="7120991" y="6271327"/>
            <a:ext cx="4917260" cy="499010"/>
          </a:xfrm>
          <a:prstGeom prst="rect">
            <a:avLst/>
          </a:prstGeom>
        </p:spPr>
      </p:pic>
    </p:spTree>
    <p:extLst>
      <p:ext uri="{BB962C8B-B14F-4D97-AF65-F5344CB8AC3E}">
        <p14:creationId xmlns:p14="http://schemas.microsoft.com/office/powerpoint/2010/main" val="4014637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029E8-21BC-42F4-8B4C-8814FEE4D4B5}"/>
              </a:ext>
            </a:extLst>
          </p:cNvPr>
          <p:cNvSpPr>
            <a:spLocks noGrp="1"/>
          </p:cNvSpPr>
          <p:nvPr>
            <p:ph type="title"/>
          </p:nvPr>
        </p:nvSpPr>
        <p:spPr/>
        <p:txBody>
          <a:bodyPr/>
          <a:lstStyle/>
          <a:p>
            <a:r>
              <a:rPr lang="en-IE" dirty="0"/>
              <a:t>Who is faster?</a:t>
            </a:r>
          </a:p>
        </p:txBody>
      </p:sp>
      <p:pic>
        <p:nvPicPr>
          <p:cNvPr id="5" name="Picture 4" descr="Graphical user interface, text&#10;&#10;Description automatically generated">
            <a:extLst>
              <a:ext uri="{FF2B5EF4-FFF2-40B4-BE49-F238E27FC236}">
                <a16:creationId xmlns:a16="http://schemas.microsoft.com/office/drawing/2014/main" id="{4847AC1D-0E4B-45B9-B39C-626EC7E109C5}"/>
              </a:ext>
            </a:extLst>
          </p:cNvPr>
          <p:cNvPicPr>
            <a:picLocks noChangeAspect="1"/>
          </p:cNvPicPr>
          <p:nvPr/>
        </p:nvPicPr>
        <p:blipFill>
          <a:blip r:embed="rId4"/>
          <a:stretch>
            <a:fillRect/>
          </a:stretch>
        </p:blipFill>
        <p:spPr>
          <a:xfrm>
            <a:off x="6765044" y="6167687"/>
            <a:ext cx="5348375" cy="690313"/>
          </a:xfrm>
          <a:prstGeom prst="rect">
            <a:avLst/>
          </a:prstGeom>
        </p:spPr>
      </p:pic>
      <p:pic>
        <p:nvPicPr>
          <p:cNvPr id="7" name="Online Media 6" title="Regular People Try To Beat The Fastest Man In The World">
            <a:hlinkClick r:id="" action="ppaction://media"/>
            <a:extLst>
              <a:ext uri="{FF2B5EF4-FFF2-40B4-BE49-F238E27FC236}">
                <a16:creationId xmlns:a16="http://schemas.microsoft.com/office/drawing/2014/main" id="{B4CDACB7-C667-49DE-9D32-152CC16433AE}"/>
              </a:ext>
            </a:extLst>
          </p:cNvPr>
          <p:cNvPicPr>
            <a:picLocks noGrp="1" noRot="1" noChangeAspect="1"/>
          </p:cNvPicPr>
          <p:nvPr>
            <p:ph idx="1"/>
            <a:videoFile r:link="rId1"/>
          </p:nvPr>
        </p:nvPicPr>
        <p:blipFill>
          <a:blip r:embed="rId5"/>
          <a:stretch>
            <a:fillRect/>
          </a:stretch>
        </p:blipFill>
        <p:spPr>
          <a:xfrm>
            <a:off x="2607286" y="2556608"/>
            <a:ext cx="6046787" cy="3416300"/>
          </a:xfrm>
          <a:prstGeom prst="rect">
            <a:avLst/>
          </a:prstGeom>
        </p:spPr>
      </p:pic>
    </p:spTree>
    <p:extLst>
      <p:ext uri="{BB962C8B-B14F-4D97-AF65-F5344CB8AC3E}">
        <p14:creationId xmlns:p14="http://schemas.microsoft.com/office/powerpoint/2010/main" val="314295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45DD0-C235-447B-B738-11BA2E750FA7}"/>
              </a:ext>
            </a:extLst>
          </p:cNvPr>
          <p:cNvSpPr>
            <a:spLocks noGrp="1"/>
          </p:cNvSpPr>
          <p:nvPr>
            <p:ph type="title"/>
          </p:nvPr>
        </p:nvSpPr>
        <p:spPr/>
        <p:txBody>
          <a:bodyPr/>
          <a:lstStyle/>
          <a:p>
            <a:r>
              <a:rPr lang="en-IE" dirty="0"/>
              <a:t>What is fair?</a:t>
            </a:r>
          </a:p>
        </p:txBody>
      </p:sp>
      <p:pic>
        <p:nvPicPr>
          <p:cNvPr id="5" name="Picture 4">
            <a:extLst>
              <a:ext uri="{FF2B5EF4-FFF2-40B4-BE49-F238E27FC236}">
                <a16:creationId xmlns:a16="http://schemas.microsoft.com/office/drawing/2014/main" id="{52244627-43DF-4A4F-BC2B-921650AFC8D3}"/>
              </a:ext>
            </a:extLst>
          </p:cNvPr>
          <p:cNvPicPr>
            <a:picLocks noChangeAspect="1"/>
          </p:cNvPicPr>
          <p:nvPr/>
        </p:nvPicPr>
        <p:blipFill>
          <a:blip r:embed="rId3"/>
          <a:stretch>
            <a:fillRect/>
          </a:stretch>
        </p:blipFill>
        <p:spPr>
          <a:xfrm>
            <a:off x="2376952" y="1674447"/>
            <a:ext cx="6342531" cy="4596880"/>
          </a:xfrm>
          <a:prstGeom prst="rect">
            <a:avLst/>
          </a:prstGeom>
        </p:spPr>
      </p:pic>
      <p:pic>
        <p:nvPicPr>
          <p:cNvPr id="6" name="Picture 5" descr="Graphical user interface, text&#10;&#10;Description automatically generated">
            <a:extLst>
              <a:ext uri="{FF2B5EF4-FFF2-40B4-BE49-F238E27FC236}">
                <a16:creationId xmlns:a16="http://schemas.microsoft.com/office/drawing/2014/main" id="{33C514D7-9730-48A2-B955-B99EA23049B2}"/>
              </a:ext>
            </a:extLst>
          </p:cNvPr>
          <p:cNvPicPr>
            <a:picLocks noChangeAspect="1"/>
          </p:cNvPicPr>
          <p:nvPr/>
        </p:nvPicPr>
        <p:blipFill>
          <a:blip r:embed="rId4"/>
          <a:stretch>
            <a:fillRect/>
          </a:stretch>
        </p:blipFill>
        <p:spPr>
          <a:xfrm>
            <a:off x="7120991" y="6271327"/>
            <a:ext cx="4917260" cy="499010"/>
          </a:xfrm>
          <a:prstGeom prst="rect">
            <a:avLst/>
          </a:prstGeom>
        </p:spPr>
      </p:pic>
    </p:spTree>
    <p:extLst>
      <p:ext uri="{BB962C8B-B14F-4D97-AF65-F5344CB8AC3E}">
        <p14:creationId xmlns:p14="http://schemas.microsoft.com/office/powerpoint/2010/main" val="41917918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0156E006FA094C9D57A13442AF0104" ma:contentTypeVersion="12" ma:contentTypeDescription="Create a new document." ma:contentTypeScope="" ma:versionID="412613cbf495dbef8d38633b63b4bf88">
  <xsd:schema xmlns:xsd="http://www.w3.org/2001/XMLSchema" xmlns:xs="http://www.w3.org/2001/XMLSchema" xmlns:p="http://schemas.microsoft.com/office/2006/metadata/properties" xmlns:ns2="61be3005-3fc6-43ef-a9b9-c786d021b133" xmlns:ns3="bb94c851-43f3-45cf-b37a-9816b2d32aea" targetNamespace="http://schemas.microsoft.com/office/2006/metadata/properties" ma:root="true" ma:fieldsID="08325264def4c7a2b6971a2b014175ac" ns2:_="" ns3:_="">
    <xsd:import namespace="61be3005-3fc6-43ef-a9b9-c786d021b133"/>
    <xsd:import namespace="bb94c851-43f3-45cf-b37a-9816b2d32ae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be3005-3fc6-43ef-a9b9-c786d021b1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94c851-43f3-45cf-b37a-9816b2d32ae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72A3AC-DAFC-4FC0-A9C4-7BFB16831D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be3005-3fc6-43ef-a9b9-c786d021b133"/>
    <ds:schemaRef ds:uri="bb94c851-43f3-45cf-b37a-9816b2d32a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F51104-27EB-44D0-A387-25457A84AA05}">
  <ds:schemaRefs>
    <ds:schemaRef ds:uri="http://schemas.microsoft.com/sharepoint/v3/contenttype/forms"/>
  </ds:schemaRefs>
</ds:datastoreItem>
</file>

<file path=customXml/itemProps3.xml><?xml version="1.0" encoding="utf-8"?>
<ds:datastoreItem xmlns:ds="http://schemas.openxmlformats.org/officeDocument/2006/customXml" ds:itemID="{91983C0B-C10F-41A1-B57A-6BF9A26BE815}">
  <ds:schemaRefs>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http://www.w3.org/XML/1998/namespace"/>
    <ds:schemaRef ds:uri="d571d983-a8d5-4dae-b1c5-1c5ecc23c140"/>
    <ds:schemaRef ds:uri="http://purl.org/dc/elements/1.1/"/>
    <ds:schemaRef ds:uri="e09e318b-1295-42d4-a741-c883b27b926b"/>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TM02900722[[fn=Ion Boardroom]]</Template>
  <TotalTime>14370</TotalTime>
  <Words>2898</Words>
  <Application>Microsoft Office PowerPoint</Application>
  <PresentationFormat>Widescreen</PresentationFormat>
  <Paragraphs>200</Paragraphs>
  <Slides>20</Slides>
  <Notes>17</Notes>
  <HiddenSlides>0</HiddenSlides>
  <MMClips>8</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Abadi</vt:lpstr>
      <vt:lpstr>Arial</vt:lpstr>
      <vt:lpstr>Calibri</vt:lpstr>
      <vt:lpstr>Century Gothic</vt:lpstr>
      <vt:lpstr>Gaelic</vt:lpstr>
      <vt:lpstr>poynter-oldstyle-text</vt:lpstr>
      <vt:lpstr>Roboto</vt:lpstr>
      <vt:lpstr>Wingdings</vt:lpstr>
      <vt:lpstr>Wingdings 3</vt:lpstr>
      <vt:lpstr>Ion Boardroom</vt:lpstr>
      <vt:lpstr>PowerPoint Presentation</vt:lpstr>
      <vt:lpstr>PowerPoint Presentation</vt:lpstr>
      <vt:lpstr>PowerPoint Presentation</vt:lpstr>
      <vt:lpstr>Lent </vt:lpstr>
      <vt:lpstr>Checking in together</vt:lpstr>
      <vt:lpstr>Let’s reflect together</vt:lpstr>
      <vt:lpstr>Our Pale Blue Dot</vt:lpstr>
      <vt:lpstr>Who is faster?</vt:lpstr>
      <vt:lpstr>What is fair?</vt:lpstr>
      <vt:lpstr>A global scale</vt:lpstr>
      <vt:lpstr>Is there another way?</vt:lpstr>
      <vt:lpstr>A reading from the Book of Exodus</vt:lpstr>
      <vt:lpstr>PowerPoint Presentation</vt:lpstr>
      <vt:lpstr>The science of kindness</vt:lpstr>
      <vt:lpstr>PowerPoint Presentation</vt:lpstr>
      <vt:lpstr>Five Commandments</vt:lpstr>
      <vt:lpstr>What has this to do with us now?</vt:lpstr>
      <vt:lpstr>Over to you</vt:lpstr>
      <vt:lpstr>Let’s pray together</vt:lpstr>
      <vt:lpstr>Final song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Lent</dc:title>
  <dc:creator>Kate Liffey</dc:creator>
  <cp:lastModifiedBy>Helena McKenna</cp:lastModifiedBy>
  <cp:revision>93</cp:revision>
  <dcterms:created xsi:type="dcterms:W3CDTF">2021-02-15T10:34:34Z</dcterms:created>
  <dcterms:modified xsi:type="dcterms:W3CDTF">2021-03-07T11:42:37Z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0x0101000F0156E006FA094C9D57A13442AF0104</vt:lpwstr>
  </property>
</Properties>
</file>