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4"/>
  </p:notesMasterIdLst>
  <p:sldIdLst>
    <p:sldId id="289" r:id="rId5"/>
    <p:sldId id="290" r:id="rId6"/>
    <p:sldId id="272" r:id="rId7"/>
    <p:sldId id="256" r:id="rId8"/>
    <p:sldId id="260" r:id="rId9"/>
    <p:sldId id="370" r:id="rId10"/>
    <p:sldId id="368" r:id="rId11"/>
    <p:sldId id="325" r:id="rId12"/>
    <p:sldId id="364" r:id="rId13"/>
    <p:sldId id="365" r:id="rId14"/>
    <p:sldId id="366" r:id="rId15"/>
    <p:sldId id="331" r:id="rId16"/>
    <p:sldId id="334" r:id="rId17"/>
    <p:sldId id="367" r:id="rId18"/>
    <p:sldId id="293" r:id="rId19"/>
    <p:sldId id="332" r:id="rId20"/>
    <p:sldId id="363" r:id="rId21"/>
    <p:sldId id="369" r:id="rId22"/>
    <p:sldId id="33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Liffey" initials="KL" lastIdx="1" clrIdx="0">
    <p:extLst>
      <p:ext uri="{19B8F6BF-5375-455C-9EA6-DF929625EA0E}">
        <p15:presenceInfo xmlns:p15="http://schemas.microsoft.com/office/powerpoint/2012/main" userId="S::kliffey@ceist.ie::6e2fb13d-40e4-41d4-9c2b-b3491fdc73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9" autoAdjust="0"/>
    <p:restoredTop sz="66181" autoAdjust="0"/>
  </p:normalViewPr>
  <p:slideViewPr>
    <p:cSldViewPr snapToGrid="0">
      <p:cViewPr>
        <p:scale>
          <a:sx n="62" d="100"/>
          <a:sy n="62" d="100"/>
        </p:scale>
        <p:origin x="939" y="21"/>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7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066E9-018F-4EEE-98B5-3B9E813C3D7F}" type="datetimeFigureOut">
              <a:rPr lang="en-IE" smtClean="0"/>
              <a:t>14/03/2021</a:t>
            </a:fld>
            <a:endParaRPr lang="en-I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6CE745-342A-4403-8982-A740AE85BDD5}" type="slidenum">
              <a:rPr lang="en-IE" smtClean="0"/>
              <a:t>‹#›</a:t>
            </a:fld>
            <a:endParaRPr lang="en-IE" dirty="0"/>
          </a:p>
        </p:txBody>
      </p:sp>
    </p:spTree>
    <p:extLst>
      <p:ext uri="{BB962C8B-B14F-4D97-AF65-F5344CB8AC3E}">
        <p14:creationId xmlns:p14="http://schemas.microsoft.com/office/powerpoint/2010/main" val="3720192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youtu.be/wMmmbJlWhtk"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f5CLnmN2QcQ"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JSpQ2yFdXn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IETlvTNWhP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B6CE745-342A-4403-8982-A740AE85BDD5}" type="slidenum">
              <a:rPr lang="en-IE" smtClean="0"/>
              <a:t>2</a:t>
            </a:fld>
            <a:endParaRPr lang="en-IE" dirty="0"/>
          </a:p>
        </p:txBody>
      </p:sp>
    </p:spTree>
    <p:extLst>
      <p:ext uri="{BB962C8B-B14F-4D97-AF65-F5344CB8AC3E}">
        <p14:creationId xmlns:p14="http://schemas.microsoft.com/office/powerpoint/2010/main" val="192704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A quick description/check in on the ways in which this year has been challenging for people in terms of each of these needs.</a:t>
            </a:r>
          </a:p>
          <a:p>
            <a:r>
              <a:rPr lang="en-IE" dirty="0"/>
              <a:t>(Obviously in a small group, this can be done through engagement and interaction).</a:t>
            </a:r>
          </a:p>
        </p:txBody>
      </p:sp>
      <p:sp>
        <p:nvSpPr>
          <p:cNvPr id="4" name="Slide Number Placeholder 3"/>
          <p:cNvSpPr>
            <a:spLocks noGrp="1"/>
          </p:cNvSpPr>
          <p:nvPr>
            <p:ph type="sldNum" sz="quarter" idx="5"/>
          </p:nvPr>
        </p:nvSpPr>
        <p:spPr/>
        <p:txBody>
          <a:bodyPr/>
          <a:lstStyle/>
          <a:p>
            <a:fld id="{2B6CE745-342A-4403-8982-A740AE85BDD5}" type="slidenum">
              <a:rPr lang="en-IE" smtClean="0"/>
              <a:t>11</a:t>
            </a:fld>
            <a:endParaRPr lang="en-IE" dirty="0"/>
          </a:p>
        </p:txBody>
      </p:sp>
    </p:spTree>
    <p:extLst>
      <p:ext uri="{BB962C8B-B14F-4D97-AF65-F5344CB8AC3E}">
        <p14:creationId xmlns:p14="http://schemas.microsoft.com/office/powerpoint/2010/main" val="3272705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Take a moment to pause with these questions.  Depending on the size of the group you can engage with the material differently.</a:t>
            </a:r>
          </a:p>
        </p:txBody>
      </p:sp>
      <p:sp>
        <p:nvSpPr>
          <p:cNvPr id="4" name="Slide Number Placeholder 3"/>
          <p:cNvSpPr>
            <a:spLocks noGrp="1"/>
          </p:cNvSpPr>
          <p:nvPr>
            <p:ph type="sldNum" sz="quarter" idx="5"/>
          </p:nvPr>
        </p:nvSpPr>
        <p:spPr/>
        <p:txBody>
          <a:bodyPr/>
          <a:lstStyle/>
          <a:p>
            <a:fld id="{2B6CE745-342A-4403-8982-A740AE85BDD5}" type="slidenum">
              <a:rPr lang="en-IE" smtClean="0"/>
              <a:t>12</a:t>
            </a:fld>
            <a:endParaRPr lang="en-IE" dirty="0"/>
          </a:p>
        </p:txBody>
      </p:sp>
    </p:spTree>
    <p:extLst>
      <p:ext uri="{BB962C8B-B14F-4D97-AF65-F5344CB8AC3E}">
        <p14:creationId xmlns:p14="http://schemas.microsoft.com/office/powerpoint/2010/main" val="1020190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endParaRPr lang="en-IE" dirty="0"/>
          </a:p>
          <a:p>
            <a:r>
              <a:rPr lang="en-IE" dirty="0"/>
              <a:t>Living out your unique human potential is not something that happens just when you’re an adult or some wise guru.  This is something we can and often do achieve all through our lives.  Think of a small child engaging in creative activity – and in deep peace and contentment doing so – that’s self-actualisation.  </a:t>
            </a:r>
          </a:p>
          <a:p>
            <a:r>
              <a:rPr lang="en-IE" dirty="0"/>
              <a:t>You can achieve self-actualisation in the ‘now’.</a:t>
            </a:r>
          </a:p>
        </p:txBody>
      </p:sp>
      <p:sp>
        <p:nvSpPr>
          <p:cNvPr id="4" name="Slide Number Placeholder 3"/>
          <p:cNvSpPr>
            <a:spLocks noGrp="1"/>
          </p:cNvSpPr>
          <p:nvPr>
            <p:ph type="sldNum" sz="quarter" idx="5"/>
          </p:nvPr>
        </p:nvSpPr>
        <p:spPr/>
        <p:txBody>
          <a:bodyPr/>
          <a:lstStyle/>
          <a:p>
            <a:fld id="{2B6CE745-342A-4403-8982-A740AE85BDD5}" type="slidenum">
              <a:rPr lang="en-IE" smtClean="0"/>
              <a:t>13</a:t>
            </a:fld>
            <a:endParaRPr lang="en-IE" dirty="0"/>
          </a:p>
        </p:txBody>
      </p:sp>
    </p:spTree>
    <p:extLst>
      <p:ext uri="{BB962C8B-B14F-4D97-AF65-F5344CB8AC3E}">
        <p14:creationId xmlns:p14="http://schemas.microsoft.com/office/powerpoint/2010/main" val="3108480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endParaRPr lang="en-IE" dirty="0"/>
          </a:p>
          <a:p>
            <a:r>
              <a:rPr lang="en-IE" dirty="0"/>
              <a:t>Pause with his and note some of the important ‘I am’ statements here:</a:t>
            </a:r>
          </a:p>
          <a:p>
            <a:endParaRPr lang="en-IE" dirty="0"/>
          </a:p>
          <a:p>
            <a:pPr marL="171450" indent="-171450">
              <a:buFontTx/>
              <a:buChar char="-"/>
            </a:pPr>
            <a:r>
              <a:rPr lang="en-IE" dirty="0"/>
              <a:t>Completely enough</a:t>
            </a:r>
          </a:p>
          <a:p>
            <a:pPr marL="171450" indent="-171450">
              <a:buFontTx/>
              <a:buChar char="-"/>
            </a:pPr>
            <a:r>
              <a:rPr lang="en-IE" dirty="0"/>
              <a:t>More than my feelings</a:t>
            </a:r>
          </a:p>
          <a:p>
            <a:pPr marL="171450" indent="-171450">
              <a:buFontTx/>
              <a:buChar char="-"/>
            </a:pPr>
            <a:r>
              <a:rPr lang="en-IE" dirty="0"/>
              <a:t>Connected to all</a:t>
            </a:r>
          </a:p>
          <a:p>
            <a:pPr marL="171450" indent="-171450">
              <a:buFontTx/>
              <a:buChar char="-"/>
            </a:pPr>
            <a:r>
              <a:rPr lang="en-IE" dirty="0"/>
              <a:t>Inherently valuable.</a:t>
            </a:r>
          </a:p>
        </p:txBody>
      </p:sp>
      <p:sp>
        <p:nvSpPr>
          <p:cNvPr id="4" name="Slide Number Placeholder 3"/>
          <p:cNvSpPr>
            <a:spLocks noGrp="1"/>
          </p:cNvSpPr>
          <p:nvPr>
            <p:ph type="sldNum" sz="quarter" idx="5"/>
          </p:nvPr>
        </p:nvSpPr>
        <p:spPr/>
        <p:txBody>
          <a:bodyPr/>
          <a:lstStyle/>
          <a:p>
            <a:fld id="{2B6CE745-342A-4403-8982-A740AE85BDD5}" type="slidenum">
              <a:rPr lang="en-IE" smtClean="0"/>
              <a:t>14</a:t>
            </a:fld>
            <a:endParaRPr lang="en-IE" dirty="0"/>
          </a:p>
        </p:txBody>
      </p:sp>
    </p:spTree>
    <p:extLst>
      <p:ext uri="{BB962C8B-B14F-4D97-AF65-F5344CB8AC3E}">
        <p14:creationId xmlns:p14="http://schemas.microsoft.com/office/powerpoint/2010/main" val="1622994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In all of the great monotheistic faiths, identity is important.  We learn answers not only about who God is, but who we are in God’s eyes.</a:t>
            </a:r>
          </a:p>
          <a:p>
            <a:endParaRPr lang="en-IE" dirty="0"/>
          </a:p>
          <a:p>
            <a:r>
              <a:rPr lang="en-IE" dirty="0"/>
              <a:t>Here we see an answer to those questions from Islam, Judaism and Christianity.</a:t>
            </a:r>
          </a:p>
          <a:p>
            <a:endParaRPr lang="en-IE" dirty="0"/>
          </a:p>
          <a:p>
            <a:r>
              <a:rPr lang="en-IE" dirty="0"/>
              <a:t>On the left, is from the Song of Song, from the Jewish scriptures, next over is from the New Testament, the first letter of John and next is a part of the </a:t>
            </a:r>
            <a:r>
              <a:rPr lang="en-IE" dirty="0" err="1"/>
              <a:t>Quaran</a:t>
            </a:r>
            <a:r>
              <a:rPr lang="en-IE" dirty="0"/>
              <a:t>.  In all three we see something important; that we come from come and we belong with God.</a:t>
            </a:r>
          </a:p>
          <a:p>
            <a:endParaRPr lang="en-IE" dirty="0"/>
          </a:p>
          <a:p>
            <a:r>
              <a:rPr lang="en-IE" dirty="0"/>
              <a:t>In Christianity, our identity comes from God; from being sons and daughters of God.  For Christians, nothing about their looks, their gender, their sexual orientation, their actions, what they own, changes that.  We are God’s works of art.  </a:t>
            </a:r>
          </a:p>
          <a:p>
            <a:endParaRPr lang="en-IE" dirty="0"/>
          </a:p>
          <a:p>
            <a:r>
              <a:rPr lang="en-IE" dirty="0"/>
              <a:t>We pause with these quotations as we pray together today. </a:t>
            </a:r>
          </a:p>
          <a:p>
            <a:endParaRPr lang="en-IE" dirty="0"/>
          </a:p>
          <a:p>
            <a:r>
              <a:rPr lang="en-IE" dirty="0"/>
              <a:t>(Give a few moments for that.)</a:t>
            </a:r>
          </a:p>
        </p:txBody>
      </p:sp>
      <p:sp>
        <p:nvSpPr>
          <p:cNvPr id="4" name="Slide Number Placeholder 3"/>
          <p:cNvSpPr>
            <a:spLocks noGrp="1"/>
          </p:cNvSpPr>
          <p:nvPr>
            <p:ph type="sldNum" sz="quarter" idx="5"/>
          </p:nvPr>
        </p:nvSpPr>
        <p:spPr/>
        <p:txBody>
          <a:bodyPr/>
          <a:lstStyle/>
          <a:p>
            <a:fld id="{2B6CE745-342A-4403-8982-A740AE85BDD5}" type="slidenum">
              <a:rPr lang="en-IE" smtClean="0"/>
              <a:t>15</a:t>
            </a:fld>
            <a:endParaRPr lang="en-IE" dirty="0"/>
          </a:p>
        </p:txBody>
      </p:sp>
    </p:spTree>
    <p:extLst>
      <p:ext uri="{BB962C8B-B14F-4D97-AF65-F5344CB8AC3E}">
        <p14:creationId xmlns:p14="http://schemas.microsoft.com/office/powerpoint/2010/main" val="3198930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This is the second reading for the Fourth Week of Lent. </a:t>
            </a:r>
            <a:r>
              <a:rPr lang="en-GB" b="0" i="0" dirty="0">
                <a:solidFill>
                  <a:srgbClr val="000000"/>
                </a:solidFill>
                <a:effectLst/>
                <a:latin typeface="Tahoma" panose="020B0604030504040204" pitchFamily="34" charset="0"/>
              </a:rPr>
              <a:t>A reading from the letter of St Paul to the Ephesians</a:t>
            </a:r>
            <a:r>
              <a:rPr lang="en-GB" b="0" i="1" dirty="0">
                <a:solidFill>
                  <a:srgbClr val="000000"/>
                </a:solidFill>
                <a:effectLst/>
                <a:latin typeface="Tahoma" panose="020B0604030504040204" pitchFamily="34" charset="0"/>
              </a:rPr>
              <a:t>.</a:t>
            </a:r>
          </a:p>
          <a:p>
            <a:endParaRPr lang="en-GB" b="0" i="1" dirty="0">
              <a:solidFill>
                <a:srgbClr val="000000"/>
              </a:solidFill>
              <a:effectLst/>
              <a:latin typeface="Tahoma" panose="020B0604030504040204" pitchFamily="34" charset="0"/>
            </a:endParaRPr>
          </a:p>
          <a:p>
            <a:r>
              <a:rPr lang="en-GB" b="0" i="0" dirty="0">
                <a:solidFill>
                  <a:srgbClr val="000000"/>
                </a:solidFill>
                <a:effectLst/>
                <a:latin typeface="Tahoma" panose="020B0604030504040204" pitchFamily="34" charset="0"/>
              </a:rPr>
              <a:t>A student might read this.</a:t>
            </a:r>
            <a:endParaRPr lang="en-IE" i="0" dirty="0"/>
          </a:p>
        </p:txBody>
      </p:sp>
      <p:sp>
        <p:nvSpPr>
          <p:cNvPr id="4" name="Slide Number Placeholder 3"/>
          <p:cNvSpPr>
            <a:spLocks noGrp="1"/>
          </p:cNvSpPr>
          <p:nvPr>
            <p:ph type="sldNum" sz="quarter" idx="5"/>
          </p:nvPr>
        </p:nvSpPr>
        <p:spPr/>
        <p:txBody>
          <a:bodyPr/>
          <a:lstStyle/>
          <a:p>
            <a:fld id="{2B6CE745-342A-4403-8982-A740AE85BDD5}" type="slidenum">
              <a:rPr lang="en-IE" smtClean="0"/>
              <a:t>16</a:t>
            </a:fld>
            <a:endParaRPr lang="en-IE" dirty="0"/>
          </a:p>
        </p:txBody>
      </p:sp>
    </p:spTree>
    <p:extLst>
      <p:ext uri="{BB962C8B-B14F-4D97-AF65-F5344CB8AC3E}">
        <p14:creationId xmlns:p14="http://schemas.microsoft.com/office/powerpoint/2010/main" val="3599449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A thought…..</a:t>
            </a:r>
          </a:p>
          <a:p>
            <a:endParaRPr lang="en-IE" dirty="0"/>
          </a:p>
          <a:p>
            <a:r>
              <a:rPr lang="en-IE" dirty="0"/>
              <a:t>What if our identity – our sense of belonging to God, being God’s work of art – helped us fulfil our others needs; helped us with our sense of esteem, our sense of being loved, our feelings of belonging?</a:t>
            </a:r>
          </a:p>
          <a:p>
            <a:endParaRPr lang="en-IE" dirty="0"/>
          </a:p>
          <a:p>
            <a:r>
              <a:rPr lang="en-IE" dirty="0"/>
              <a:t>(Obviously, our safety and physiological needs remain but maybe even then, in terms of a Christian community that cares for us, they can be influenced as well).</a:t>
            </a:r>
          </a:p>
        </p:txBody>
      </p:sp>
      <p:sp>
        <p:nvSpPr>
          <p:cNvPr id="4" name="Slide Number Placeholder 3"/>
          <p:cNvSpPr>
            <a:spLocks noGrp="1"/>
          </p:cNvSpPr>
          <p:nvPr>
            <p:ph type="sldNum" sz="quarter" idx="5"/>
          </p:nvPr>
        </p:nvSpPr>
        <p:spPr/>
        <p:txBody>
          <a:bodyPr/>
          <a:lstStyle/>
          <a:p>
            <a:fld id="{2B6CE745-342A-4403-8982-A740AE85BDD5}" type="slidenum">
              <a:rPr lang="en-IE" smtClean="0"/>
              <a:t>17</a:t>
            </a:fld>
            <a:endParaRPr lang="en-IE" dirty="0"/>
          </a:p>
        </p:txBody>
      </p:sp>
    </p:spTree>
    <p:extLst>
      <p:ext uri="{BB962C8B-B14F-4D97-AF65-F5344CB8AC3E}">
        <p14:creationId xmlns:p14="http://schemas.microsoft.com/office/powerpoint/2010/main" val="1331304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For Christians because of who we are in God’s eyes, we have nothing to fear.</a:t>
            </a:r>
          </a:p>
          <a:p>
            <a:endParaRPr lang="en-IE" dirty="0"/>
          </a:p>
          <a:p>
            <a:r>
              <a:rPr lang="en-IE" dirty="0">
                <a:solidFill>
                  <a:srgbClr val="FFFFFF"/>
                </a:solidFill>
                <a:effectLst/>
                <a:latin typeface="Roboto"/>
                <a:hlinkClick r:id="rId3"/>
              </a:rPr>
              <a:t>https://youtu.be/wMmmbJlWhtk</a:t>
            </a:r>
            <a:endParaRPr lang="en-IE" dirty="0"/>
          </a:p>
        </p:txBody>
      </p:sp>
      <p:sp>
        <p:nvSpPr>
          <p:cNvPr id="4" name="Slide Number Placeholder 3"/>
          <p:cNvSpPr>
            <a:spLocks noGrp="1"/>
          </p:cNvSpPr>
          <p:nvPr>
            <p:ph type="sldNum" sz="quarter" idx="5"/>
          </p:nvPr>
        </p:nvSpPr>
        <p:spPr/>
        <p:txBody>
          <a:bodyPr/>
          <a:lstStyle/>
          <a:p>
            <a:fld id="{2B6CE745-342A-4403-8982-A740AE85BDD5}" type="slidenum">
              <a:rPr lang="en-IE" smtClean="0"/>
              <a:t>19</a:t>
            </a:fld>
            <a:endParaRPr lang="en-IE" dirty="0"/>
          </a:p>
        </p:txBody>
      </p:sp>
    </p:spTree>
    <p:extLst>
      <p:ext uri="{BB962C8B-B14F-4D97-AF65-F5344CB8AC3E}">
        <p14:creationId xmlns:p14="http://schemas.microsoft.com/office/powerpoint/2010/main" val="1465816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B6CE745-342A-4403-8982-A740AE85BDD5}" type="slidenum">
              <a:rPr lang="en-IE" smtClean="0"/>
              <a:t>3</a:t>
            </a:fld>
            <a:endParaRPr lang="en-IE" dirty="0"/>
          </a:p>
        </p:txBody>
      </p:sp>
    </p:spTree>
    <p:extLst>
      <p:ext uri="{BB962C8B-B14F-4D97-AF65-F5344CB8AC3E}">
        <p14:creationId xmlns:p14="http://schemas.microsoft.com/office/powerpoint/2010/main" val="1567882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Begin by showing the logo for Lent 2021 and explain what it means.  Week Three of Lent focuses on the Word ‘Everybody’ of our theme ‘Let’s Everyone eNdure Together’.</a:t>
            </a:r>
          </a:p>
          <a:p>
            <a:endParaRPr lang="en-GB" dirty="0"/>
          </a:p>
          <a:p>
            <a:endParaRPr lang="en-GB" dirty="0"/>
          </a:p>
        </p:txBody>
      </p:sp>
      <p:sp>
        <p:nvSpPr>
          <p:cNvPr id="4" name="Slide Number Placeholder 3"/>
          <p:cNvSpPr>
            <a:spLocks noGrp="1"/>
          </p:cNvSpPr>
          <p:nvPr>
            <p:ph type="sldNum" sz="quarter" idx="5"/>
          </p:nvPr>
        </p:nvSpPr>
        <p:spPr/>
        <p:txBody>
          <a:bodyPr/>
          <a:lstStyle/>
          <a:p>
            <a:fld id="{2B6CE745-342A-4403-8982-A740AE85BDD5}" type="slidenum">
              <a:rPr lang="en-IE" smtClean="0"/>
              <a:t>4</a:t>
            </a:fld>
            <a:endParaRPr lang="en-IE" dirty="0"/>
          </a:p>
        </p:txBody>
      </p:sp>
    </p:spTree>
    <p:extLst>
      <p:ext uri="{BB962C8B-B14F-4D97-AF65-F5344CB8AC3E}">
        <p14:creationId xmlns:p14="http://schemas.microsoft.com/office/powerpoint/2010/main" val="163729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simple check in is all that is required here.  Depending on the group size of course.  If it’s a large group, just give a moment for some a centring moment.  Alternatively, if it’s a small group, allow your students say how they’re doing.  </a:t>
            </a:r>
          </a:p>
          <a:p>
            <a:endParaRPr lang="en-GB" dirty="0"/>
          </a:p>
          <a:p>
            <a:r>
              <a:rPr lang="en-GB" dirty="0"/>
              <a:t>(For fifth years now into their first week of returning to the school, a more significant moment of checking in might be provided)</a:t>
            </a:r>
          </a:p>
          <a:p>
            <a:endParaRPr lang="en-GB" dirty="0"/>
          </a:p>
          <a:p>
            <a:r>
              <a:rPr lang="en-GB" dirty="0"/>
              <a:t>Ask them to become silent so that they can really listen to what they’re going to hear next.</a:t>
            </a:r>
          </a:p>
          <a:p>
            <a:endParaRPr lang="en-GB" dirty="0"/>
          </a:p>
          <a:p>
            <a:r>
              <a:rPr lang="en-IE" dirty="0"/>
              <a:t>Today we’re going to look at kindness; why kindness matters, and why minding everybody matters.</a:t>
            </a:r>
          </a:p>
          <a:p>
            <a:endParaRPr lang="en-IE" dirty="0"/>
          </a:p>
          <a:p>
            <a:endParaRPr lang="en-IE" dirty="0"/>
          </a:p>
          <a:p>
            <a:endParaRPr lang="en-IE" dirty="0"/>
          </a:p>
        </p:txBody>
      </p:sp>
      <p:sp>
        <p:nvSpPr>
          <p:cNvPr id="4" name="Slide Number Placeholder 3"/>
          <p:cNvSpPr>
            <a:spLocks noGrp="1"/>
          </p:cNvSpPr>
          <p:nvPr>
            <p:ph type="sldNum" sz="quarter" idx="5"/>
          </p:nvPr>
        </p:nvSpPr>
        <p:spPr/>
        <p:txBody>
          <a:bodyPr/>
          <a:lstStyle/>
          <a:p>
            <a:fld id="{2B6CE745-342A-4403-8982-A740AE85BDD5}" type="slidenum">
              <a:rPr lang="en-IE" smtClean="0"/>
              <a:t>5</a:t>
            </a:fld>
            <a:endParaRPr lang="en-IE" dirty="0"/>
          </a:p>
        </p:txBody>
      </p:sp>
    </p:spTree>
    <p:extLst>
      <p:ext uri="{BB962C8B-B14F-4D97-AF65-F5344CB8AC3E}">
        <p14:creationId xmlns:p14="http://schemas.microsoft.com/office/powerpoint/2010/main" val="3270754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Pause with this for a moment.  (Obviously care needs to be taken with a statement like this – different students will react to it in different ways, depending on their circumstances.  Some consideration might be given to reminding students that they can come to you or to another member of the teaching staff with any worries or concerns they might have that could arise out of this reflection).</a:t>
            </a:r>
          </a:p>
          <a:p>
            <a:endParaRPr lang="en-IE" dirty="0"/>
          </a:p>
          <a:p>
            <a:r>
              <a:rPr lang="en-IE" dirty="0"/>
              <a:t>A statement like this is also not meant to minimise the difficulties we’re all facing, but for some people it helps because it brings perspective and context.</a:t>
            </a:r>
          </a:p>
          <a:p>
            <a:endParaRPr lang="en-IE" dirty="0"/>
          </a:p>
          <a:p>
            <a:r>
              <a:rPr lang="en-IE" dirty="0"/>
              <a:t>It’s attributed to Brian Keenan the Irish man held hostage Beirut in the 1980s.</a:t>
            </a:r>
          </a:p>
          <a:p>
            <a:endParaRPr lang="en-IE" dirty="0"/>
          </a:p>
          <a:p>
            <a:r>
              <a:rPr lang="en-IE" dirty="0"/>
              <a:t>(If you’ve time, there’s a very interesting interview with Terry Waite on his advice for surviving lockdown https://www.youtube.com/watch?v=lM9ciXrjP-4, if you’d time – from 4 minutes on is useful.)</a:t>
            </a:r>
          </a:p>
        </p:txBody>
      </p:sp>
      <p:sp>
        <p:nvSpPr>
          <p:cNvPr id="4" name="Slide Number Placeholder 3"/>
          <p:cNvSpPr>
            <a:spLocks noGrp="1"/>
          </p:cNvSpPr>
          <p:nvPr>
            <p:ph type="sldNum" sz="quarter" idx="5"/>
          </p:nvPr>
        </p:nvSpPr>
        <p:spPr/>
        <p:txBody>
          <a:bodyPr/>
          <a:lstStyle/>
          <a:p>
            <a:fld id="{2B6CE745-342A-4403-8982-A740AE85BDD5}" type="slidenum">
              <a:rPr lang="en-IE" smtClean="0"/>
              <a:t>6</a:t>
            </a:fld>
            <a:endParaRPr lang="en-IE" dirty="0"/>
          </a:p>
        </p:txBody>
      </p:sp>
    </p:spTree>
    <p:extLst>
      <p:ext uri="{BB962C8B-B14F-4D97-AF65-F5344CB8AC3E}">
        <p14:creationId xmlns:p14="http://schemas.microsoft.com/office/powerpoint/2010/main" val="4270057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The whole of Lent is really about one question that we’re called to reflect on again and again, through prayer through discipling ourselves e.g. giving up something, starting a new good habit – that question is ‘Who am I?’  For Christians there are two parts to the question, “Who am I in God’s eyes?  And who are others in God’s eyes’.  Answering that question during a pandemic is even more challenging.</a:t>
            </a:r>
          </a:p>
          <a:p>
            <a:endParaRPr lang="en-IE" dirty="0"/>
          </a:p>
          <a:p>
            <a:r>
              <a:rPr lang="en-IE" dirty="0"/>
              <a:t>This poem by </a:t>
            </a:r>
          </a:p>
          <a:p>
            <a:endParaRPr lang="en-IE" dirty="0"/>
          </a:p>
          <a:p>
            <a:r>
              <a:rPr lang="en-IE" dirty="0"/>
              <a:t>But let’s listen to one young woman’s treatment of the question through a poem about her identity.  By </a:t>
            </a:r>
            <a:br>
              <a:rPr lang="en-IE" dirty="0"/>
            </a:br>
            <a:r>
              <a:rPr lang="en-IE" b="0" i="0" dirty="0">
                <a:solidFill>
                  <a:srgbClr val="030303"/>
                </a:solidFill>
                <a:effectLst/>
                <a:latin typeface="Roboto"/>
              </a:rPr>
              <a:t>Lina </a:t>
            </a:r>
            <a:r>
              <a:rPr lang="en-IE" b="0" i="0" dirty="0" err="1">
                <a:solidFill>
                  <a:srgbClr val="030303"/>
                </a:solidFill>
                <a:effectLst/>
                <a:latin typeface="Roboto"/>
              </a:rPr>
              <a:t>Abojaradeh</a:t>
            </a:r>
            <a:endParaRPr lang="en-IE" dirty="0"/>
          </a:p>
          <a:p>
            <a:endParaRPr lang="en-IE" dirty="0"/>
          </a:p>
          <a:p>
            <a:r>
              <a:rPr lang="en-IE" dirty="0"/>
              <a:t>And as we listen, we pray about our own identity too.  How do we get to that sense of who we are that Lina has?</a:t>
            </a:r>
          </a:p>
          <a:p>
            <a:endParaRPr lang="en-IE" dirty="0"/>
          </a:p>
          <a:p>
            <a:r>
              <a:rPr lang="en-IE" dirty="0"/>
              <a:t>(URL:  </a:t>
            </a:r>
            <a:r>
              <a:rPr lang="en-IE" dirty="0">
                <a:solidFill>
                  <a:srgbClr val="FFFFFF"/>
                </a:solidFill>
                <a:effectLst/>
                <a:latin typeface="Roboto"/>
                <a:hlinkClick r:id="rId3"/>
              </a:rPr>
              <a:t>https://youtu.be/f5CLnmN2QcQ</a:t>
            </a:r>
            <a:r>
              <a:rPr lang="en-IE" dirty="0">
                <a:solidFill>
                  <a:srgbClr val="FFFFFF"/>
                </a:solidFill>
                <a:effectLst/>
                <a:latin typeface="Roboto"/>
              </a:rPr>
              <a:t>)</a:t>
            </a:r>
            <a:endParaRPr lang="en-IE" dirty="0"/>
          </a:p>
        </p:txBody>
      </p:sp>
      <p:sp>
        <p:nvSpPr>
          <p:cNvPr id="4" name="Slide Number Placeholder 3"/>
          <p:cNvSpPr>
            <a:spLocks noGrp="1"/>
          </p:cNvSpPr>
          <p:nvPr>
            <p:ph type="sldNum" sz="quarter" idx="5"/>
          </p:nvPr>
        </p:nvSpPr>
        <p:spPr/>
        <p:txBody>
          <a:bodyPr/>
          <a:lstStyle/>
          <a:p>
            <a:fld id="{2B6CE745-342A-4403-8982-A740AE85BDD5}" type="slidenum">
              <a:rPr lang="en-IE" smtClean="0"/>
              <a:t>7</a:t>
            </a:fld>
            <a:endParaRPr lang="en-IE" dirty="0"/>
          </a:p>
        </p:txBody>
      </p:sp>
    </p:spTree>
    <p:extLst>
      <p:ext uri="{BB962C8B-B14F-4D97-AF65-F5344CB8AC3E}">
        <p14:creationId xmlns:p14="http://schemas.microsoft.com/office/powerpoint/2010/main" val="1266896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Introduce the video</a:t>
            </a:r>
          </a:p>
          <a:p>
            <a:endParaRPr lang="en-IE" dirty="0"/>
          </a:p>
          <a:p>
            <a:r>
              <a:rPr lang="en-IE" dirty="0"/>
              <a:t>But what happens when life takes a sudden turn, an unexpected turn that we weren’t expecting.  How do we get to where we want to go in those circumstances?</a:t>
            </a:r>
          </a:p>
          <a:p>
            <a:endParaRPr lang="en-IE" dirty="0"/>
          </a:p>
          <a:p>
            <a:r>
              <a:rPr lang="en-GB" b="0" i="0" dirty="0">
                <a:solidFill>
                  <a:srgbClr val="030303"/>
                </a:solidFill>
                <a:effectLst/>
                <a:latin typeface="Roboto"/>
              </a:rPr>
              <a:t>Blake Leeper, an 8-time Paralympic Track and Field international </a:t>
            </a:r>
            <a:r>
              <a:rPr lang="en-GB" b="0" i="0" dirty="0" err="1">
                <a:solidFill>
                  <a:srgbClr val="030303"/>
                </a:solidFill>
                <a:effectLst/>
                <a:latin typeface="Roboto"/>
              </a:rPr>
              <a:t>medalist</a:t>
            </a:r>
            <a:r>
              <a:rPr lang="en-GB" b="0" i="0" dirty="0">
                <a:solidFill>
                  <a:srgbClr val="030303"/>
                </a:solidFill>
                <a:effectLst/>
                <a:latin typeface="Roboto"/>
              </a:rPr>
              <a:t>, encourages 2-year-old KJ to walk on his new prosthetic leg for the first time.</a:t>
            </a:r>
          </a:p>
          <a:p>
            <a:endParaRPr lang="en-GB" b="0" i="0" dirty="0">
              <a:solidFill>
                <a:srgbClr val="030303"/>
              </a:solidFill>
              <a:effectLst/>
              <a:latin typeface="Roboto"/>
            </a:endParaRPr>
          </a:p>
          <a:p>
            <a:r>
              <a:rPr lang="en-GB" b="0" i="0" dirty="0">
                <a:solidFill>
                  <a:srgbClr val="030303"/>
                </a:solidFill>
                <a:effectLst/>
                <a:latin typeface="Roboto"/>
              </a:rPr>
              <a:t>Every journey to a new way of living or a new way of being is one step at a time and we rarely make those journeys on our own; we need encouragers, helpers, supporters.  </a:t>
            </a:r>
          </a:p>
          <a:p>
            <a:endParaRPr lang="en-GB" b="0" i="0" dirty="0">
              <a:solidFill>
                <a:srgbClr val="030303"/>
              </a:solidFill>
              <a:effectLst/>
              <a:latin typeface="Roboto"/>
            </a:endParaRPr>
          </a:p>
          <a:p>
            <a:r>
              <a:rPr lang="en-GB" b="0" i="0" dirty="0">
                <a:solidFill>
                  <a:srgbClr val="030303"/>
                </a:solidFill>
                <a:effectLst/>
                <a:latin typeface="Roboto"/>
              </a:rPr>
              <a:t>Our reflection today will look at our journey over the last year and into the next few weeks and months. </a:t>
            </a:r>
          </a:p>
          <a:p>
            <a:r>
              <a:rPr lang="en-GB" b="0" i="0" dirty="0">
                <a:solidFill>
                  <a:srgbClr val="030303"/>
                </a:solidFill>
                <a:effectLst/>
                <a:latin typeface="Roboto"/>
              </a:rPr>
              <a:t>What are the things you can do for yourself?  What are the things you’re going to need help with from others?</a:t>
            </a:r>
          </a:p>
          <a:p>
            <a:endParaRPr lang="en-GB" b="0" i="0" dirty="0">
              <a:solidFill>
                <a:srgbClr val="030303"/>
              </a:solidFill>
              <a:effectLst/>
              <a:latin typeface="Roboto"/>
            </a:endParaRPr>
          </a:p>
          <a:p>
            <a:endParaRPr lang="en-GB" b="0" i="0" dirty="0">
              <a:solidFill>
                <a:srgbClr val="030303"/>
              </a:solidFill>
              <a:effectLst/>
              <a:latin typeface="Roboto"/>
            </a:endParaRPr>
          </a:p>
          <a:p>
            <a:r>
              <a:rPr lang="en-GB" b="0" i="0" dirty="0">
                <a:solidFill>
                  <a:srgbClr val="030303"/>
                </a:solidFill>
                <a:effectLst/>
                <a:latin typeface="Roboto"/>
              </a:rPr>
              <a:t>URL: </a:t>
            </a:r>
            <a:r>
              <a:rPr lang="en-IE" dirty="0">
                <a:solidFill>
                  <a:srgbClr val="FFFFFF"/>
                </a:solidFill>
                <a:effectLst/>
                <a:latin typeface="Roboto"/>
                <a:hlinkClick r:id="rId3"/>
              </a:rPr>
              <a:t>https://youtu.be/JSpQ2yFdXnA</a:t>
            </a:r>
            <a:endParaRPr lang="en-GB" b="0" i="0" dirty="0">
              <a:solidFill>
                <a:srgbClr val="030303"/>
              </a:solidFill>
              <a:effectLst/>
              <a:latin typeface="Roboto"/>
            </a:endParaRPr>
          </a:p>
        </p:txBody>
      </p:sp>
      <p:sp>
        <p:nvSpPr>
          <p:cNvPr id="4" name="Slide Number Placeholder 3"/>
          <p:cNvSpPr>
            <a:spLocks noGrp="1"/>
          </p:cNvSpPr>
          <p:nvPr>
            <p:ph type="sldNum" sz="quarter" idx="5"/>
          </p:nvPr>
        </p:nvSpPr>
        <p:spPr/>
        <p:txBody>
          <a:bodyPr/>
          <a:lstStyle/>
          <a:p>
            <a:fld id="{2B6CE745-342A-4403-8982-A740AE85BDD5}" type="slidenum">
              <a:rPr lang="en-IE" smtClean="0"/>
              <a:t>8</a:t>
            </a:fld>
            <a:endParaRPr lang="en-IE" dirty="0"/>
          </a:p>
        </p:txBody>
      </p:sp>
    </p:spTree>
    <p:extLst>
      <p:ext uri="{BB962C8B-B14F-4D97-AF65-F5344CB8AC3E}">
        <p14:creationId xmlns:p14="http://schemas.microsoft.com/office/powerpoint/2010/main" val="2521010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endParaRPr lang="en-IE" dirty="0"/>
          </a:p>
          <a:p>
            <a:r>
              <a:rPr lang="en-IE" dirty="0"/>
              <a:t>One way of looking at the quest for identity is Maslow’s Hierarchy of Needs.  (The video on the next slide explains it further).  </a:t>
            </a:r>
          </a:p>
          <a:p>
            <a:endParaRPr lang="en-IE" dirty="0"/>
          </a:p>
          <a:p>
            <a:r>
              <a:rPr lang="en-GB" dirty="0"/>
              <a:t>Explain that the famous psychologist, Abraham </a:t>
            </a:r>
            <a:r>
              <a:rPr lang="en-GB" dirty="0" err="1"/>
              <a:t>Mazlow</a:t>
            </a:r>
            <a:r>
              <a:rPr lang="en-GB" dirty="0"/>
              <a:t> put forward the idea that everyone has the same human needs and they are like a ladder or hierarchy. In other words, we need our basic needs to be met to allow us to fully realise our other higher needs and ultimately to find out who we are and what we’re here for.</a:t>
            </a:r>
          </a:p>
          <a:p>
            <a:endParaRPr lang="en-GB" dirty="0"/>
          </a:p>
          <a:p>
            <a:r>
              <a:rPr lang="en-GB" dirty="0"/>
              <a:t>Because we’ve these needs, we’re vulnerable.  We’re ALL vulnerable.  Covid 19 has exposed are vulnerabilities in a new and stark way.</a:t>
            </a:r>
            <a:endParaRPr lang="en-IE" dirty="0"/>
          </a:p>
          <a:p>
            <a:endParaRPr lang="en-IE" dirty="0"/>
          </a:p>
          <a:p>
            <a:r>
              <a:rPr lang="en-IE" dirty="0"/>
              <a:t>Acknowledge that over the last year, so many of these needs haven’t always felt met, so if you’re feeling anxious, stressed or upset by that, that that’s perfectly natural and normal.    </a:t>
            </a:r>
          </a:p>
          <a:p>
            <a:endParaRPr lang="en-IE" dirty="0"/>
          </a:p>
          <a:p>
            <a:r>
              <a:rPr lang="en-IE" dirty="0"/>
              <a:t>Also acknowledge that for millions of people in our world, climbing up this ladder of needs is very, very difficult because the most basic of needs – physical and safety needs – are not met.</a:t>
            </a:r>
          </a:p>
        </p:txBody>
      </p:sp>
      <p:sp>
        <p:nvSpPr>
          <p:cNvPr id="4" name="Slide Number Placeholder 3"/>
          <p:cNvSpPr>
            <a:spLocks noGrp="1"/>
          </p:cNvSpPr>
          <p:nvPr>
            <p:ph type="sldNum" sz="quarter" idx="5"/>
          </p:nvPr>
        </p:nvSpPr>
        <p:spPr/>
        <p:txBody>
          <a:bodyPr/>
          <a:lstStyle/>
          <a:p>
            <a:fld id="{2B6CE745-342A-4403-8982-A740AE85BDD5}" type="slidenum">
              <a:rPr lang="en-IE" smtClean="0"/>
              <a:t>9</a:t>
            </a:fld>
            <a:endParaRPr lang="en-IE" dirty="0"/>
          </a:p>
        </p:txBody>
      </p:sp>
    </p:spTree>
    <p:extLst>
      <p:ext uri="{BB962C8B-B14F-4D97-AF65-F5344CB8AC3E}">
        <p14:creationId xmlns:p14="http://schemas.microsoft.com/office/powerpoint/2010/main" val="3504407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endParaRPr lang="en-IE" dirty="0"/>
          </a:p>
          <a:p>
            <a:r>
              <a:rPr lang="en-IE" dirty="0">
                <a:solidFill>
                  <a:srgbClr val="FFFFFF"/>
                </a:solidFill>
                <a:effectLst/>
                <a:latin typeface="Roboto"/>
                <a:hlinkClick r:id="rId3"/>
              </a:rPr>
              <a:t>https://youtu.be/IETlvTNWhPg</a:t>
            </a:r>
            <a:endParaRPr lang="en-IE" dirty="0"/>
          </a:p>
        </p:txBody>
      </p:sp>
      <p:sp>
        <p:nvSpPr>
          <p:cNvPr id="4" name="Slide Number Placeholder 3"/>
          <p:cNvSpPr>
            <a:spLocks noGrp="1"/>
          </p:cNvSpPr>
          <p:nvPr>
            <p:ph type="sldNum" sz="quarter" idx="5"/>
          </p:nvPr>
        </p:nvSpPr>
        <p:spPr/>
        <p:txBody>
          <a:bodyPr/>
          <a:lstStyle/>
          <a:p>
            <a:fld id="{2B6CE745-342A-4403-8982-A740AE85BDD5}" type="slidenum">
              <a:rPr lang="en-IE" smtClean="0"/>
              <a:t>10</a:t>
            </a:fld>
            <a:endParaRPr lang="en-IE" dirty="0"/>
          </a:p>
        </p:txBody>
      </p:sp>
    </p:spTree>
    <p:extLst>
      <p:ext uri="{BB962C8B-B14F-4D97-AF65-F5344CB8AC3E}">
        <p14:creationId xmlns:p14="http://schemas.microsoft.com/office/powerpoint/2010/main" val="3301134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A784AAE-8A0A-4001-870E-CAA1747A0FEB}" type="datetime1">
              <a:rPr lang="en-US" smtClean="0"/>
              <a:t>3/14/2021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CEIST Resources 2021</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19D75D-17F3-4046-897A-3D1EB87B4C34}" type="datetime1">
              <a:rPr lang="en-US" smtClean="0"/>
              <a:t>3/14/2021</a:t>
            </a:fld>
            <a:endParaRPr lang="en-US" dirty="0"/>
          </a:p>
        </p:txBody>
      </p:sp>
      <p:sp>
        <p:nvSpPr>
          <p:cNvPr id="6" name="Footer Placeholder 5"/>
          <p:cNvSpPr>
            <a:spLocks noGrp="1"/>
          </p:cNvSpPr>
          <p:nvPr>
            <p:ph type="ftr" sz="quarter" idx="11"/>
          </p:nvPr>
        </p:nvSpPr>
        <p:spPr/>
        <p:txBody>
          <a:bodyPr/>
          <a:lstStyle/>
          <a:p>
            <a:r>
              <a:rPr lang="en-US" dirty="0"/>
              <a:t>CEIST Resources 2021</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9A752EA-E3DA-4777-9393-23340219E65B}" type="datetime1">
              <a:rPr lang="en-US" smtClean="0"/>
              <a:t>3/14/2021</a:t>
            </a:fld>
            <a:endParaRPr lang="en-US" dirty="0"/>
          </a:p>
        </p:txBody>
      </p:sp>
      <p:sp>
        <p:nvSpPr>
          <p:cNvPr id="5" name="Footer Placeholder 4"/>
          <p:cNvSpPr>
            <a:spLocks noGrp="1"/>
          </p:cNvSpPr>
          <p:nvPr>
            <p:ph type="ftr" sz="quarter" idx="11"/>
          </p:nvPr>
        </p:nvSpPr>
        <p:spPr/>
        <p:txBody>
          <a:bodyPr/>
          <a:lstStyle/>
          <a:p>
            <a:r>
              <a:rPr lang="en-US" dirty="0"/>
              <a:t>CEIST Resources 2021</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9733F79-548B-467A-81E3-A3714F3E388F}" type="datetime1">
              <a:rPr lang="en-US" smtClean="0"/>
              <a:t>3/14/2021</a:t>
            </a:fld>
            <a:endParaRPr lang="en-US" dirty="0"/>
          </a:p>
        </p:txBody>
      </p:sp>
      <p:sp>
        <p:nvSpPr>
          <p:cNvPr id="5" name="Footer Placeholder 4"/>
          <p:cNvSpPr>
            <a:spLocks noGrp="1"/>
          </p:cNvSpPr>
          <p:nvPr>
            <p:ph type="ftr" sz="quarter" idx="11"/>
          </p:nvPr>
        </p:nvSpPr>
        <p:spPr/>
        <p:txBody>
          <a:bodyPr/>
          <a:lstStyle/>
          <a:p>
            <a:r>
              <a:rPr lang="en-US" dirty="0"/>
              <a:t>CEIST Resources 2021</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15EED-6D7B-450E-A65E-6D6462F16CC3}" type="datetime1">
              <a:rPr lang="en-US" smtClean="0"/>
              <a:t>3/14/2021</a:t>
            </a:fld>
            <a:endParaRPr lang="en-US" dirty="0"/>
          </a:p>
        </p:txBody>
      </p:sp>
      <p:sp>
        <p:nvSpPr>
          <p:cNvPr id="5" name="Footer Placeholder 4"/>
          <p:cNvSpPr>
            <a:spLocks noGrp="1"/>
          </p:cNvSpPr>
          <p:nvPr>
            <p:ph type="ftr" sz="quarter" idx="11"/>
          </p:nvPr>
        </p:nvSpPr>
        <p:spPr/>
        <p:txBody>
          <a:bodyPr/>
          <a:lstStyle/>
          <a:p>
            <a:r>
              <a:rPr lang="en-US" dirty="0"/>
              <a:t>CEIST Resources 2021</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91138A3-D7AC-44D6-8027-8097C03848F0}" type="datetime1">
              <a:rPr lang="en-US" smtClean="0"/>
              <a:t>3/14/2021</a:t>
            </a:fld>
            <a:endParaRPr lang="en-US" dirty="0"/>
          </a:p>
        </p:txBody>
      </p:sp>
      <p:sp>
        <p:nvSpPr>
          <p:cNvPr id="8" name="Footer Placeholder 7"/>
          <p:cNvSpPr>
            <a:spLocks noGrp="1"/>
          </p:cNvSpPr>
          <p:nvPr>
            <p:ph type="ftr" sz="quarter" idx="11"/>
          </p:nvPr>
        </p:nvSpPr>
        <p:spPr/>
        <p:txBody>
          <a:bodyPr/>
          <a:lstStyle/>
          <a:p>
            <a:r>
              <a:rPr lang="en-US" dirty="0"/>
              <a:t>CEIST Resources 2021</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1867391-D73C-4249-9050-827CCF96D7AE}" type="datetime1">
              <a:rPr lang="en-US" smtClean="0"/>
              <a:t>3/14/2021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CEIST Resources 2021</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7FC1E263-374B-474E-987A-BEBFBDFEBC5E}" type="datetime1">
              <a:rPr lang="en-US" smtClean="0"/>
              <a:t>3/14/2021</a:t>
            </a:fld>
            <a:endParaRPr lang="en-US" dirty="0"/>
          </a:p>
        </p:txBody>
      </p:sp>
      <p:sp>
        <p:nvSpPr>
          <p:cNvPr id="5" name="Footer Placeholder 4"/>
          <p:cNvSpPr>
            <a:spLocks noGrp="1"/>
          </p:cNvSpPr>
          <p:nvPr>
            <p:ph type="ftr" sz="quarter" idx="11"/>
          </p:nvPr>
        </p:nvSpPr>
        <p:spPr/>
        <p:txBody>
          <a:bodyPr/>
          <a:lstStyle/>
          <a:p>
            <a:r>
              <a:rPr lang="en-US" dirty="0"/>
              <a:t>CEIST Resources 2021</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8AA3B1B-DC88-48A0-8F52-CBC0E796C228}" type="datetime1">
              <a:rPr lang="en-US" smtClean="0"/>
              <a:t>3/14/2021</a:t>
            </a:fld>
            <a:endParaRPr lang="en-US" dirty="0"/>
          </a:p>
        </p:txBody>
      </p:sp>
      <p:sp>
        <p:nvSpPr>
          <p:cNvPr id="5" name="Footer Placeholder 4"/>
          <p:cNvSpPr>
            <a:spLocks noGrp="1"/>
          </p:cNvSpPr>
          <p:nvPr>
            <p:ph type="ftr" sz="quarter" idx="11"/>
          </p:nvPr>
        </p:nvSpPr>
        <p:spPr/>
        <p:txBody>
          <a:bodyPr/>
          <a:lstStyle/>
          <a:p>
            <a:r>
              <a:rPr lang="en-US" dirty="0"/>
              <a:t>CEIST Resources 2021</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accent6">
                    <a:lumMod val="50000"/>
                  </a:schemeClr>
                </a:solidFill>
              </a:defRPr>
            </a:lvl1pPr>
          </a:lstStyle>
          <a:p>
            <a:fld id="{B373469B-C453-4320-9477-15518F9DBD3F}" type="datetime1">
              <a:rPr lang="en-US" smtClean="0"/>
              <a:pPr/>
              <a:t>3/14/2021</a:t>
            </a:fld>
            <a:endParaRPr lang="en-US" dirty="0"/>
          </a:p>
        </p:txBody>
      </p:sp>
      <p:sp>
        <p:nvSpPr>
          <p:cNvPr id="5" name="Footer Placeholder 4"/>
          <p:cNvSpPr>
            <a:spLocks noGrp="1"/>
          </p:cNvSpPr>
          <p:nvPr>
            <p:ph type="ftr" sz="quarter" idx="11"/>
          </p:nvPr>
        </p:nvSpPr>
        <p:spPr/>
        <p:txBody>
          <a:bodyPr/>
          <a:lstStyle>
            <a:lvl1pPr>
              <a:defRPr>
                <a:solidFill>
                  <a:schemeClr val="accent6">
                    <a:lumMod val="50000"/>
                  </a:schemeClr>
                </a:solidFill>
              </a:defRPr>
            </a:lvl1pPr>
          </a:lstStyle>
          <a:p>
            <a:r>
              <a:rPr lang="en-US" dirty="0"/>
              <a:t>CEIST Resources 2021</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a:extLst>
              <a:ext uri="{FF2B5EF4-FFF2-40B4-BE49-F238E27FC236}">
                <a16:creationId xmlns:a16="http://schemas.microsoft.com/office/drawing/2014/main" id="{7F34D881-91D7-43E0-AF08-8FA4ACD03677}"/>
              </a:ext>
            </a:extLst>
          </p:cNvPr>
          <p:cNvSpPr/>
          <p:nvPr userDrawn="1"/>
        </p:nvSpPr>
        <p:spPr>
          <a:xfrm>
            <a:off x="137565" y="97104"/>
            <a:ext cx="11960028" cy="6692114"/>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B8D42-6440-44C3-87F3-C8462BFC8FED}" type="datetime1">
              <a:rPr lang="en-US" smtClean="0"/>
              <a:t>3/14/2021</a:t>
            </a:fld>
            <a:endParaRPr lang="en-US" dirty="0"/>
          </a:p>
        </p:txBody>
      </p:sp>
      <p:sp>
        <p:nvSpPr>
          <p:cNvPr id="5" name="Footer Placeholder 4"/>
          <p:cNvSpPr>
            <a:spLocks noGrp="1"/>
          </p:cNvSpPr>
          <p:nvPr>
            <p:ph type="ftr" sz="quarter" idx="11"/>
          </p:nvPr>
        </p:nvSpPr>
        <p:spPr/>
        <p:txBody>
          <a:bodyPr/>
          <a:lstStyle/>
          <a:p>
            <a:r>
              <a:rPr lang="en-US" dirty="0"/>
              <a:t>CEIST Resources 2021</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a:extLst>
              <a:ext uri="{FF2B5EF4-FFF2-40B4-BE49-F238E27FC236}">
                <a16:creationId xmlns:a16="http://schemas.microsoft.com/office/drawing/2014/main" id="{04F358B6-0630-4EA1-983C-9B6DBBFB809B}"/>
              </a:ext>
            </a:extLst>
          </p:cNvPr>
          <p:cNvSpPr/>
          <p:nvPr userDrawn="1"/>
        </p:nvSpPr>
        <p:spPr>
          <a:xfrm>
            <a:off x="113288" y="113288"/>
            <a:ext cx="11911477" cy="6675930"/>
          </a:xfrm>
          <a:prstGeom prst="rect">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5A10A4-E9A3-4FFB-99FB-BA6C82CFF3BA}" type="datetime1">
              <a:rPr lang="en-US" smtClean="0"/>
              <a:t>3/14/2021</a:t>
            </a:fld>
            <a:endParaRPr lang="en-US" dirty="0"/>
          </a:p>
        </p:txBody>
      </p:sp>
      <p:sp>
        <p:nvSpPr>
          <p:cNvPr id="6" name="Footer Placeholder 5"/>
          <p:cNvSpPr>
            <a:spLocks noGrp="1"/>
          </p:cNvSpPr>
          <p:nvPr>
            <p:ph type="ftr" sz="quarter" idx="11"/>
          </p:nvPr>
        </p:nvSpPr>
        <p:spPr/>
        <p:txBody>
          <a:bodyPr/>
          <a:lstStyle/>
          <a:p>
            <a:r>
              <a:rPr lang="en-US" dirty="0"/>
              <a:t>CEIST Resources 2021</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62CB29-BD3A-4154-B163-76AAA5C9F650}" type="datetime1">
              <a:rPr lang="en-US" smtClean="0"/>
              <a:t>3/14/2021</a:t>
            </a:fld>
            <a:endParaRPr lang="en-US" dirty="0"/>
          </a:p>
        </p:txBody>
      </p:sp>
      <p:sp>
        <p:nvSpPr>
          <p:cNvPr id="8" name="Footer Placeholder 7"/>
          <p:cNvSpPr>
            <a:spLocks noGrp="1"/>
          </p:cNvSpPr>
          <p:nvPr>
            <p:ph type="ftr" sz="quarter" idx="11"/>
          </p:nvPr>
        </p:nvSpPr>
        <p:spPr/>
        <p:txBody>
          <a:bodyPr/>
          <a:lstStyle/>
          <a:p>
            <a:r>
              <a:rPr lang="en-US" dirty="0"/>
              <a:t>CEIST Resources 2021</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F33409-78BB-4C2F-BE29-9AB06B6C2B64}" type="datetime1">
              <a:rPr lang="en-US" smtClean="0"/>
              <a:t>3/14/2021</a:t>
            </a:fld>
            <a:endParaRPr lang="en-US" dirty="0"/>
          </a:p>
        </p:txBody>
      </p:sp>
      <p:sp>
        <p:nvSpPr>
          <p:cNvPr id="4" name="Footer Placeholder 3"/>
          <p:cNvSpPr>
            <a:spLocks noGrp="1"/>
          </p:cNvSpPr>
          <p:nvPr>
            <p:ph type="ftr" sz="quarter" idx="11"/>
          </p:nvPr>
        </p:nvSpPr>
        <p:spPr/>
        <p:txBody>
          <a:bodyPr/>
          <a:lstStyle/>
          <a:p>
            <a:r>
              <a:rPr lang="en-US" dirty="0"/>
              <a:t>CEIST Resources 2021</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050">
                <a:solidFill>
                  <a:schemeClr val="accent6">
                    <a:lumMod val="50000"/>
                  </a:schemeClr>
                </a:solidFill>
              </a:defRPr>
            </a:lvl1pPr>
          </a:lstStyle>
          <a:p>
            <a:fld id="{4D20B1F6-2451-43E3-9811-346B40943D59}" type="datetime1">
              <a:rPr lang="en-US" smtClean="0"/>
              <a:pPr/>
              <a:t>3/14/2021</a:t>
            </a:fld>
            <a:endParaRPr lang="en-US" dirty="0"/>
          </a:p>
        </p:txBody>
      </p:sp>
      <p:sp>
        <p:nvSpPr>
          <p:cNvPr id="3" name="Footer Placeholder 2"/>
          <p:cNvSpPr>
            <a:spLocks noGrp="1"/>
          </p:cNvSpPr>
          <p:nvPr>
            <p:ph type="ftr" sz="quarter" idx="11"/>
          </p:nvPr>
        </p:nvSpPr>
        <p:spPr/>
        <p:txBody>
          <a:bodyPr/>
          <a:lstStyle>
            <a:lvl1pPr>
              <a:defRPr sz="1050">
                <a:solidFill>
                  <a:schemeClr val="accent6">
                    <a:lumMod val="50000"/>
                  </a:schemeClr>
                </a:solidFill>
              </a:defRPr>
            </a:lvl1pPr>
          </a:lstStyle>
          <a:p>
            <a:r>
              <a:rPr lang="en-US" dirty="0"/>
              <a:t>CEIST Resources 2021</a:t>
            </a:r>
          </a:p>
        </p:txBody>
      </p:sp>
      <p:sp>
        <p:nvSpPr>
          <p:cNvPr id="4" name="Rectangle 3">
            <a:extLst>
              <a:ext uri="{FF2B5EF4-FFF2-40B4-BE49-F238E27FC236}">
                <a16:creationId xmlns:a16="http://schemas.microsoft.com/office/drawing/2014/main" id="{EF20A163-8E32-4945-AE2F-069AE687FDFA}"/>
              </a:ext>
            </a:extLst>
          </p:cNvPr>
          <p:cNvSpPr/>
          <p:nvPr userDrawn="1"/>
        </p:nvSpPr>
        <p:spPr>
          <a:xfrm>
            <a:off x="105196" y="161360"/>
            <a:ext cx="12000489" cy="6696639"/>
          </a:xfrm>
          <a:prstGeom prst="rect">
            <a:avLst/>
          </a:prstGeom>
          <a:noFill/>
          <a:ln w="635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DC6AB4-57F1-4489-9743-99AD560DD741}" type="datetime1">
              <a:rPr lang="en-US" smtClean="0"/>
              <a:t>3/14/2021</a:t>
            </a:fld>
            <a:endParaRPr lang="en-US" dirty="0"/>
          </a:p>
        </p:txBody>
      </p:sp>
      <p:sp>
        <p:nvSpPr>
          <p:cNvPr id="6" name="Footer Placeholder 5"/>
          <p:cNvSpPr>
            <a:spLocks noGrp="1"/>
          </p:cNvSpPr>
          <p:nvPr>
            <p:ph type="ftr" sz="quarter" idx="11"/>
          </p:nvPr>
        </p:nvSpPr>
        <p:spPr/>
        <p:txBody>
          <a:bodyPr/>
          <a:lstStyle/>
          <a:p>
            <a:r>
              <a:rPr lang="en-US" dirty="0"/>
              <a:t>CEIST Resources 2021</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58358F-114C-48DD-8FD0-DF8D09ADB35F}" type="datetime1">
              <a:rPr lang="en-US" smtClean="0"/>
              <a:t>3/14/2021</a:t>
            </a:fld>
            <a:endParaRPr lang="en-US" dirty="0"/>
          </a:p>
        </p:txBody>
      </p:sp>
      <p:sp>
        <p:nvSpPr>
          <p:cNvPr id="6" name="Footer Placeholder 5"/>
          <p:cNvSpPr>
            <a:spLocks noGrp="1"/>
          </p:cNvSpPr>
          <p:nvPr>
            <p:ph type="ftr" sz="quarter" idx="11"/>
          </p:nvPr>
        </p:nvSpPr>
        <p:spPr/>
        <p:txBody>
          <a:bodyPr/>
          <a:lstStyle/>
          <a:p>
            <a:r>
              <a:rPr lang="en-US" dirty="0"/>
              <a:t>CEIST Resources 2021</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075A836-5151-4951-B30B-439EA937364F}" type="datetime1">
              <a:rPr lang="en-US" smtClean="0"/>
              <a:t>3/14/2021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CEIST Resources 2021</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IETlvTNWhPg?feature=oembed" TargetMode="External"/><Relationship Id="rId5" Type="http://schemas.openxmlformats.org/officeDocument/2006/relationships/image" Target="../media/image2.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www.youtube.com/embed/wMmmbJlWhtk?feature=oembed" TargetMode="External"/><Relationship Id="rId5" Type="http://schemas.openxmlformats.org/officeDocument/2006/relationships/image" Target="../media/image2.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jmb.ie/Site-Search/resource/2008"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f5CLnmN2QcQ?feature=oembed" TargetMode="External"/><Relationship Id="rId5" Type="http://schemas.openxmlformats.org/officeDocument/2006/relationships/image" Target="../media/image2.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JSpQ2yFdXnA?feature=oembed" TargetMode="External"/><Relationship Id="rId5" Type="http://schemas.openxmlformats.org/officeDocument/2006/relationships/image" Target="../media/image7.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AEDEC5-BC37-40A6-B973-0548DFDC7598}"/>
              </a:ext>
            </a:extLst>
          </p:cNvPr>
          <p:cNvSpPr txBox="1"/>
          <p:nvPr/>
        </p:nvSpPr>
        <p:spPr>
          <a:xfrm>
            <a:off x="352687" y="1095514"/>
            <a:ext cx="10744199" cy="4539704"/>
          </a:xfrm>
          <a:prstGeom prst="rect">
            <a:avLst/>
          </a:prstGeom>
          <a:noFill/>
        </p:spPr>
        <p:txBody>
          <a:bodyPr wrap="square">
            <a:spAutoFit/>
          </a:bodyPr>
          <a:lstStyle/>
          <a:p>
            <a:r>
              <a:rPr lang="en-IE" sz="1400" b="1" u="sng" dirty="0">
                <a:latin typeface="Abadi" panose="020B0604020104020204" pitchFamily="34" charset="0"/>
              </a:rPr>
              <a:t>Note for Principal:   </a:t>
            </a:r>
            <a:r>
              <a:rPr lang="en-IE" sz="1400" dirty="0">
                <a:latin typeface="Abadi" panose="020B0604020104020204" pitchFamily="34" charset="0"/>
              </a:rPr>
              <a:t>Week 4:  Lent (Let’s Everybody </a:t>
            </a:r>
            <a:r>
              <a:rPr lang="en-IE" sz="1400" dirty="0" err="1">
                <a:latin typeface="Abadi" panose="020B0604020104020204" pitchFamily="34" charset="0"/>
              </a:rPr>
              <a:t>eNdure</a:t>
            </a:r>
            <a:r>
              <a:rPr lang="en-IE" sz="1400" dirty="0">
                <a:latin typeface="Abadi" panose="020B0604020104020204" pitchFamily="34" charset="0"/>
              </a:rPr>
              <a:t> Together) - Senior</a:t>
            </a:r>
          </a:p>
          <a:p>
            <a:endParaRPr lang="en-IE" sz="1400" dirty="0">
              <a:latin typeface="Abadi" panose="020B0604020104020204" pitchFamily="34" charset="0"/>
            </a:endParaRPr>
          </a:p>
          <a:p>
            <a:r>
              <a:rPr lang="en-IE" sz="1300" b="1" dirty="0"/>
              <a:t>(Note: the presentation proper begins on Slide 4.  Slide 1 – 3 are background notes for you).</a:t>
            </a:r>
          </a:p>
          <a:p>
            <a:endParaRPr lang="en-IE" sz="1300" dirty="0"/>
          </a:p>
          <a:p>
            <a:r>
              <a:rPr lang="en-IE" sz="1300" dirty="0"/>
              <a:t>Welcome to the fourth week of Lent; the week that tells us Easter isn’t that far away!</a:t>
            </a:r>
          </a:p>
          <a:p>
            <a:endParaRPr lang="en-IE" sz="1300" dirty="0"/>
          </a:p>
          <a:p>
            <a:r>
              <a:rPr lang="en-IE" sz="1300" dirty="0"/>
              <a:t>We’re focusing on the ‘</a:t>
            </a:r>
            <a:r>
              <a:rPr lang="en-IE" sz="1300" dirty="0" err="1"/>
              <a:t>eNdure</a:t>
            </a:r>
            <a:r>
              <a:rPr lang="en-IE" sz="1300" b="1" i="1" dirty="0"/>
              <a:t>’ </a:t>
            </a:r>
            <a:r>
              <a:rPr lang="en-IE" sz="1300" dirty="0"/>
              <a:t>of our theme, ‘Let’s everybody </a:t>
            </a:r>
            <a:r>
              <a:rPr lang="en-IE" sz="1300" dirty="0" err="1"/>
              <a:t>eNdure</a:t>
            </a:r>
            <a:r>
              <a:rPr lang="en-IE" sz="1300" dirty="0"/>
              <a:t> Together’.  This presentation is for use with fifth and sixth year students but can also be adapted for use with Transition Year students.  (You may prefer the Junior Cycle material for your TY’s).  It can  be used online/face to face.  </a:t>
            </a:r>
          </a:p>
          <a:p>
            <a:endParaRPr lang="en-IE" sz="1300" dirty="0"/>
          </a:p>
          <a:p>
            <a:r>
              <a:rPr lang="en-IE" sz="1300" dirty="0"/>
              <a:t>This fourth week of Lent  focuses on student wellbeing and on the question; how do we do get through all of what’s happening together?  Self-care, self-awareness, compassion for self and empathy are the kinds of qualities explored here.  </a:t>
            </a:r>
          </a:p>
          <a:p>
            <a:endParaRPr lang="en-IE" sz="1300" dirty="0"/>
          </a:p>
          <a:p>
            <a:r>
              <a:rPr lang="en-IE" sz="1300" dirty="0"/>
              <a:t>In this material, focused on the Second reading for the Fourth Sunday of Lent students are provided with an opportunity to reflect on their own wellbeing and capacity to endure. But more than ‘endure’ Christians are called to joy.  The fourth week of Lent is Laetare Sunday or Sunday of Joy/Rejoicing.   </a:t>
            </a:r>
          </a:p>
          <a:p>
            <a:endParaRPr lang="en-IE" sz="1300" dirty="0"/>
          </a:p>
          <a:p>
            <a:r>
              <a:rPr lang="en-IE" sz="1300" dirty="0"/>
              <a:t>As in previous weeks, students are also encouraged to direct their attention to others in our world in need of care.  </a:t>
            </a:r>
          </a:p>
          <a:p>
            <a:endParaRPr lang="en-IE" sz="1300" dirty="0"/>
          </a:p>
          <a:p>
            <a:r>
              <a:rPr lang="en-IE" sz="1300" dirty="0"/>
              <a:t>There is a core sense of reflection to it, but through reflection also, hopefully, real teaching and learning.</a:t>
            </a:r>
          </a:p>
          <a:p>
            <a:endParaRPr lang="en-IE" sz="1300" dirty="0"/>
          </a:p>
          <a:p>
            <a:endParaRPr lang="en-IE" sz="1400" dirty="0">
              <a:latin typeface="Abadi" panose="020B0604020104020204" pitchFamily="34" charset="0"/>
            </a:endParaRPr>
          </a:p>
        </p:txBody>
      </p:sp>
      <p:pic>
        <p:nvPicPr>
          <p:cNvPr id="4" name="Picture 3" descr="Graphical user interface, text&#10;&#10;Description automatically generated">
            <a:extLst>
              <a:ext uri="{FF2B5EF4-FFF2-40B4-BE49-F238E27FC236}">
                <a16:creationId xmlns:a16="http://schemas.microsoft.com/office/drawing/2014/main" id="{563F923D-A5F1-4E88-8BD1-EDCCCAA0556D}"/>
              </a:ext>
            </a:extLst>
          </p:cNvPr>
          <p:cNvPicPr>
            <a:picLocks noChangeAspect="1"/>
          </p:cNvPicPr>
          <p:nvPr/>
        </p:nvPicPr>
        <p:blipFill>
          <a:blip r:embed="rId2"/>
          <a:stretch>
            <a:fillRect/>
          </a:stretch>
        </p:blipFill>
        <p:spPr>
          <a:xfrm>
            <a:off x="6249308" y="6085980"/>
            <a:ext cx="5621267" cy="725535"/>
          </a:xfrm>
          <a:prstGeom prst="rect">
            <a:avLst/>
          </a:prstGeom>
        </p:spPr>
      </p:pic>
      <p:sp>
        <p:nvSpPr>
          <p:cNvPr id="2" name="Footer Placeholder 1">
            <a:extLst>
              <a:ext uri="{FF2B5EF4-FFF2-40B4-BE49-F238E27FC236}">
                <a16:creationId xmlns:a16="http://schemas.microsoft.com/office/drawing/2014/main" id="{BAEA6ADB-318D-44FA-9621-C6056C020B6F}"/>
              </a:ext>
            </a:extLst>
          </p:cNvPr>
          <p:cNvSpPr>
            <a:spLocks noGrp="1"/>
          </p:cNvSpPr>
          <p:nvPr>
            <p:ph type="ftr" sz="quarter" idx="11"/>
          </p:nvPr>
        </p:nvSpPr>
        <p:spPr/>
        <p:txBody>
          <a:bodyPr/>
          <a:lstStyle/>
          <a:p>
            <a:r>
              <a:rPr lang="en-US" sz="1100" dirty="0">
                <a:solidFill>
                  <a:schemeClr val="accent6">
                    <a:lumMod val="50000"/>
                  </a:schemeClr>
                </a:solidFill>
                <a:latin typeface="Gaelic" pitchFamily="2" charset="0"/>
              </a:rPr>
              <a:t>CEIST</a:t>
            </a:r>
            <a:r>
              <a:rPr lang="en-US" sz="1100" dirty="0">
                <a:solidFill>
                  <a:schemeClr val="accent6">
                    <a:lumMod val="50000"/>
                  </a:schemeClr>
                </a:solidFill>
              </a:rPr>
              <a:t> Resources 2021</a:t>
            </a:r>
          </a:p>
        </p:txBody>
      </p:sp>
    </p:spTree>
    <p:extLst>
      <p:ext uri="{BB962C8B-B14F-4D97-AF65-F5344CB8AC3E}">
        <p14:creationId xmlns:p14="http://schemas.microsoft.com/office/powerpoint/2010/main" val="1516314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Maslow's Hierarchy of Needs - What motivates us?">
            <a:hlinkClick r:id="" action="ppaction://media"/>
            <a:extLst>
              <a:ext uri="{FF2B5EF4-FFF2-40B4-BE49-F238E27FC236}">
                <a16:creationId xmlns:a16="http://schemas.microsoft.com/office/drawing/2014/main" id="{364C28BC-7FDC-4F80-8622-376061EF78A9}"/>
              </a:ext>
            </a:extLst>
          </p:cNvPr>
          <p:cNvPicPr>
            <a:picLocks noGrp="1" noRot="1" noChangeAspect="1"/>
          </p:cNvPicPr>
          <p:nvPr>
            <p:ph idx="1"/>
            <a:videoFile r:link="rId1"/>
          </p:nvPr>
        </p:nvPicPr>
        <p:blipFill>
          <a:blip r:embed="rId4"/>
          <a:stretch>
            <a:fillRect/>
          </a:stretch>
        </p:blipFill>
        <p:spPr>
          <a:xfrm>
            <a:off x="2544763" y="2451207"/>
            <a:ext cx="6316343" cy="3568593"/>
          </a:xfrm>
          <a:prstGeom prst="rect">
            <a:avLst/>
          </a:prstGeom>
        </p:spPr>
      </p:pic>
      <p:pic>
        <p:nvPicPr>
          <p:cNvPr id="6" name="Picture 5" descr="Graphical user interface, text&#10;&#10;Description automatically generated">
            <a:extLst>
              <a:ext uri="{FF2B5EF4-FFF2-40B4-BE49-F238E27FC236}">
                <a16:creationId xmlns:a16="http://schemas.microsoft.com/office/drawing/2014/main" id="{77184E1C-3B24-4CCA-AC53-2A73A2725EA5}"/>
              </a:ext>
            </a:extLst>
          </p:cNvPr>
          <p:cNvPicPr>
            <a:picLocks noChangeAspect="1"/>
          </p:cNvPicPr>
          <p:nvPr/>
        </p:nvPicPr>
        <p:blipFill>
          <a:blip r:embed="rId5"/>
          <a:stretch>
            <a:fillRect/>
          </a:stretch>
        </p:blipFill>
        <p:spPr>
          <a:xfrm>
            <a:off x="7275895" y="6231751"/>
            <a:ext cx="4762355" cy="483290"/>
          </a:xfrm>
          <a:prstGeom prst="rect">
            <a:avLst/>
          </a:prstGeom>
        </p:spPr>
      </p:pic>
      <p:sp>
        <p:nvSpPr>
          <p:cNvPr id="7" name="Footer Placeholder 1">
            <a:extLst>
              <a:ext uri="{FF2B5EF4-FFF2-40B4-BE49-F238E27FC236}">
                <a16:creationId xmlns:a16="http://schemas.microsoft.com/office/drawing/2014/main" id="{C48352E1-16DF-40A6-9508-0222388ADB55}"/>
              </a:ext>
            </a:extLst>
          </p:cNvPr>
          <p:cNvSpPr>
            <a:spLocks noGrp="1"/>
          </p:cNvSpPr>
          <p:nvPr>
            <p:ph type="ftr" sz="quarter" idx="11"/>
          </p:nvPr>
        </p:nvSpPr>
        <p:spPr>
          <a:xfrm>
            <a:off x="560388" y="6391275"/>
            <a:ext cx="3860800" cy="304800"/>
          </a:xfrm>
        </p:spPr>
        <p:txBody>
          <a:bodyPr/>
          <a:lstStyle/>
          <a:p>
            <a:r>
              <a:rPr lang="en-US" sz="1100" dirty="0">
                <a:solidFill>
                  <a:schemeClr val="accent6">
                    <a:lumMod val="50000"/>
                  </a:schemeClr>
                </a:solidFill>
                <a:latin typeface="Gaelic" pitchFamily="2" charset="0"/>
              </a:rPr>
              <a:t>CEIST</a:t>
            </a:r>
            <a:r>
              <a:rPr lang="en-US" sz="1100" dirty="0">
                <a:solidFill>
                  <a:schemeClr val="accent6">
                    <a:lumMod val="50000"/>
                  </a:schemeClr>
                </a:solidFill>
              </a:rPr>
              <a:t> Resources 2021</a:t>
            </a:r>
          </a:p>
        </p:txBody>
      </p:sp>
    </p:spTree>
    <p:extLst>
      <p:ext uri="{BB962C8B-B14F-4D97-AF65-F5344CB8AC3E}">
        <p14:creationId xmlns:p14="http://schemas.microsoft.com/office/powerpoint/2010/main" val="59702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EEA22-1DAF-43E7-AD11-BD3B004AED05}"/>
              </a:ext>
            </a:extLst>
          </p:cNvPr>
          <p:cNvSpPr>
            <a:spLocks noGrp="1"/>
          </p:cNvSpPr>
          <p:nvPr>
            <p:ph type="title"/>
          </p:nvPr>
        </p:nvSpPr>
        <p:spPr/>
        <p:txBody>
          <a:bodyPr/>
          <a:lstStyle/>
          <a:p>
            <a:r>
              <a:rPr lang="en-IE" dirty="0"/>
              <a:t>Maslow’s Hierarchy of Needs</a:t>
            </a:r>
          </a:p>
        </p:txBody>
      </p:sp>
      <p:pic>
        <p:nvPicPr>
          <p:cNvPr id="6" name="Content Placeholder 5">
            <a:extLst>
              <a:ext uri="{FF2B5EF4-FFF2-40B4-BE49-F238E27FC236}">
                <a16:creationId xmlns:a16="http://schemas.microsoft.com/office/drawing/2014/main" id="{2073FAD8-F459-4C64-906F-B81B7A1366B6}"/>
              </a:ext>
            </a:extLst>
          </p:cNvPr>
          <p:cNvPicPr>
            <a:picLocks noGrp="1" noChangeAspect="1"/>
          </p:cNvPicPr>
          <p:nvPr>
            <p:ph idx="1"/>
          </p:nvPr>
        </p:nvPicPr>
        <p:blipFill>
          <a:blip r:embed="rId3"/>
          <a:stretch>
            <a:fillRect/>
          </a:stretch>
        </p:blipFill>
        <p:spPr>
          <a:xfrm>
            <a:off x="2235113" y="2370451"/>
            <a:ext cx="4869025" cy="3893966"/>
          </a:xfrm>
        </p:spPr>
      </p:pic>
      <p:pic>
        <p:nvPicPr>
          <p:cNvPr id="7" name="Picture 6" descr="Graphical user interface, text&#10;&#10;Description automatically generated">
            <a:extLst>
              <a:ext uri="{FF2B5EF4-FFF2-40B4-BE49-F238E27FC236}">
                <a16:creationId xmlns:a16="http://schemas.microsoft.com/office/drawing/2014/main" id="{A555D0AE-28FD-453F-A3CB-ED9077ADBF7E}"/>
              </a:ext>
            </a:extLst>
          </p:cNvPr>
          <p:cNvPicPr>
            <a:picLocks noChangeAspect="1"/>
          </p:cNvPicPr>
          <p:nvPr/>
        </p:nvPicPr>
        <p:blipFill>
          <a:blip r:embed="rId4"/>
          <a:stretch>
            <a:fillRect/>
          </a:stretch>
        </p:blipFill>
        <p:spPr>
          <a:xfrm>
            <a:off x="7120991" y="6271327"/>
            <a:ext cx="4917260" cy="499010"/>
          </a:xfrm>
          <a:prstGeom prst="rect">
            <a:avLst/>
          </a:prstGeom>
        </p:spPr>
      </p:pic>
      <p:sp>
        <p:nvSpPr>
          <p:cNvPr id="8" name="Footer Placeholder 1">
            <a:extLst>
              <a:ext uri="{FF2B5EF4-FFF2-40B4-BE49-F238E27FC236}">
                <a16:creationId xmlns:a16="http://schemas.microsoft.com/office/drawing/2014/main" id="{391E3ED1-E173-44C6-B236-9CCA524F9D14}"/>
              </a:ext>
            </a:extLst>
          </p:cNvPr>
          <p:cNvSpPr txBox="1">
            <a:spLocks/>
          </p:cNvSpPr>
          <p:nvPr/>
        </p:nvSpPr>
        <p:spPr>
          <a:xfrm>
            <a:off x="390780" y="6368431"/>
            <a:ext cx="3859795" cy="304801"/>
          </a:xfrm>
          <a:prstGeom prst="rect">
            <a:avLst/>
          </a:prstGeom>
        </p:spPr>
        <p:txBody>
          <a:bodyPr vert="horz" lIns="91440" tIns="45720" rIns="91440" bIns="45720" rtlCol="0" anchor="ctr"/>
          <a:lstStyle>
            <a:defPPr>
              <a:defRPr lang="en-US"/>
            </a:defPPr>
            <a:lvl1pPr marL="0" algn="l" defTabSz="457200" rtl="0" eaLnBrk="1" latinLnBrk="0" hangingPunct="1">
              <a:defRPr sz="1000" b="1" i="0" kern="1200">
                <a:solidFill>
                  <a:schemeClr val="accent6">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a:latin typeface="Gaelic" pitchFamily="2" charset="0"/>
              </a:rPr>
              <a:t>CEIST</a:t>
            </a:r>
            <a:r>
              <a:rPr lang="en-US" sz="1100" dirty="0"/>
              <a:t> Resources 2021</a:t>
            </a:r>
          </a:p>
        </p:txBody>
      </p:sp>
    </p:spTree>
    <p:extLst>
      <p:ext uri="{BB962C8B-B14F-4D97-AF65-F5344CB8AC3E}">
        <p14:creationId xmlns:p14="http://schemas.microsoft.com/office/powerpoint/2010/main" val="4230609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9BC38-5E30-4762-8ACD-6567D871A335}"/>
              </a:ext>
            </a:extLst>
          </p:cNvPr>
          <p:cNvSpPr>
            <a:spLocks noGrp="1"/>
          </p:cNvSpPr>
          <p:nvPr>
            <p:ph type="title"/>
          </p:nvPr>
        </p:nvSpPr>
        <p:spPr/>
        <p:txBody>
          <a:bodyPr/>
          <a:lstStyle/>
          <a:p>
            <a:r>
              <a:rPr lang="en-IE" dirty="0"/>
              <a:t>Over to you….</a:t>
            </a:r>
          </a:p>
        </p:txBody>
      </p:sp>
      <p:pic>
        <p:nvPicPr>
          <p:cNvPr id="5" name="Picture 4" descr="Graphical user interface, text&#10;&#10;Description automatically generated">
            <a:extLst>
              <a:ext uri="{FF2B5EF4-FFF2-40B4-BE49-F238E27FC236}">
                <a16:creationId xmlns:a16="http://schemas.microsoft.com/office/drawing/2014/main" id="{932A9A3E-BF9F-493F-801F-E28D0C6B9A81}"/>
              </a:ext>
            </a:extLst>
          </p:cNvPr>
          <p:cNvPicPr>
            <a:picLocks noChangeAspect="1"/>
          </p:cNvPicPr>
          <p:nvPr/>
        </p:nvPicPr>
        <p:blipFill>
          <a:blip r:embed="rId3"/>
          <a:stretch>
            <a:fillRect/>
          </a:stretch>
        </p:blipFill>
        <p:spPr>
          <a:xfrm>
            <a:off x="7120991" y="6271327"/>
            <a:ext cx="4917260" cy="499010"/>
          </a:xfrm>
          <a:prstGeom prst="rect">
            <a:avLst/>
          </a:prstGeom>
        </p:spPr>
      </p:pic>
      <p:pic>
        <p:nvPicPr>
          <p:cNvPr id="11" name="Content Placeholder 5">
            <a:extLst>
              <a:ext uri="{FF2B5EF4-FFF2-40B4-BE49-F238E27FC236}">
                <a16:creationId xmlns:a16="http://schemas.microsoft.com/office/drawing/2014/main" id="{A0F2D2A3-D396-42F5-A842-FBF5465267D5}"/>
              </a:ext>
            </a:extLst>
          </p:cNvPr>
          <p:cNvPicPr>
            <a:picLocks noGrp="1" noChangeAspect="1"/>
          </p:cNvPicPr>
          <p:nvPr>
            <p:ph idx="1"/>
          </p:nvPr>
        </p:nvPicPr>
        <p:blipFill>
          <a:blip r:embed="rId4"/>
          <a:stretch>
            <a:fillRect/>
          </a:stretch>
        </p:blipFill>
        <p:spPr>
          <a:xfrm>
            <a:off x="1368688" y="2334839"/>
            <a:ext cx="5072881" cy="4056999"/>
          </a:xfrm>
        </p:spPr>
      </p:pic>
      <p:sp>
        <p:nvSpPr>
          <p:cNvPr id="12" name="TextBox 11">
            <a:extLst>
              <a:ext uri="{FF2B5EF4-FFF2-40B4-BE49-F238E27FC236}">
                <a16:creationId xmlns:a16="http://schemas.microsoft.com/office/drawing/2014/main" id="{B97990EB-DCA2-4132-9E12-2A43F26CC406}"/>
              </a:ext>
            </a:extLst>
          </p:cNvPr>
          <p:cNvSpPr txBox="1"/>
          <p:nvPr/>
        </p:nvSpPr>
        <p:spPr>
          <a:xfrm>
            <a:off x="6713366" y="2696606"/>
            <a:ext cx="5208780" cy="2862322"/>
          </a:xfrm>
          <a:prstGeom prst="rect">
            <a:avLst/>
          </a:prstGeom>
          <a:noFill/>
        </p:spPr>
        <p:txBody>
          <a:bodyPr wrap="square" rtlCol="0">
            <a:spAutoFit/>
          </a:bodyPr>
          <a:lstStyle/>
          <a:p>
            <a:r>
              <a:rPr lang="en-IE" dirty="0"/>
              <a:t>In terms of these various needs, during these tricky times, what steps can you continue to take to look after the various parts of these needs?</a:t>
            </a:r>
          </a:p>
          <a:p>
            <a:endParaRPr lang="en-IE" dirty="0"/>
          </a:p>
          <a:p>
            <a:r>
              <a:rPr lang="en-IE" dirty="0"/>
              <a:t>What’s steps can you take to help others?</a:t>
            </a:r>
          </a:p>
          <a:p>
            <a:endParaRPr lang="en-IE" dirty="0"/>
          </a:p>
          <a:p>
            <a:r>
              <a:rPr lang="en-IE" dirty="0"/>
              <a:t>Who are the people in your life you can turn to get help in terms of meeting these needs?</a:t>
            </a:r>
          </a:p>
          <a:p>
            <a:endParaRPr lang="en-IE" dirty="0"/>
          </a:p>
        </p:txBody>
      </p:sp>
      <p:sp>
        <p:nvSpPr>
          <p:cNvPr id="7" name="Footer Placeholder 1">
            <a:extLst>
              <a:ext uri="{FF2B5EF4-FFF2-40B4-BE49-F238E27FC236}">
                <a16:creationId xmlns:a16="http://schemas.microsoft.com/office/drawing/2014/main" id="{475ADD50-C142-4297-AC56-03EFF0F40DA6}"/>
              </a:ext>
            </a:extLst>
          </p:cNvPr>
          <p:cNvSpPr>
            <a:spLocks noGrp="1"/>
          </p:cNvSpPr>
          <p:nvPr>
            <p:ph type="ftr" sz="quarter" idx="11"/>
          </p:nvPr>
        </p:nvSpPr>
        <p:spPr>
          <a:xfrm>
            <a:off x="560388" y="6391275"/>
            <a:ext cx="3860800" cy="304800"/>
          </a:xfrm>
        </p:spPr>
        <p:txBody>
          <a:bodyPr/>
          <a:lstStyle/>
          <a:p>
            <a:r>
              <a:rPr lang="en-US" sz="1100" dirty="0">
                <a:solidFill>
                  <a:schemeClr val="accent6">
                    <a:lumMod val="50000"/>
                  </a:schemeClr>
                </a:solidFill>
                <a:latin typeface="Gaelic" pitchFamily="2" charset="0"/>
              </a:rPr>
              <a:t>CEIST</a:t>
            </a:r>
            <a:r>
              <a:rPr lang="en-US" sz="1100" dirty="0">
                <a:solidFill>
                  <a:schemeClr val="accent6">
                    <a:lumMod val="50000"/>
                  </a:schemeClr>
                </a:solidFill>
              </a:rPr>
              <a:t> Resources 2021</a:t>
            </a:r>
          </a:p>
        </p:txBody>
      </p:sp>
    </p:spTree>
    <p:extLst>
      <p:ext uri="{BB962C8B-B14F-4D97-AF65-F5344CB8AC3E}">
        <p14:creationId xmlns:p14="http://schemas.microsoft.com/office/powerpoint/2010/main" val="272817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6DFD-9DFF-434C-8B9E-F92DB4DA9C95}"/>
              </a:ext>
            </a:extLst>
          </p:cNvPr>
          <p:cNvSpPr>
            <a:spLocks noGrp="1"/>
          </p:cNvSpPr>
          <p:nvPr>
            <p:ph type="title"/>
          </p:nvPr>
        </p:nvSpPr>
        <p:spPr/>
        <p:txBody>
          <a:bodyPr/>
          <a:lstStyle/>
          <a:p>
            <a:r>
              <a:rPr lang="en-IE" dirty="0"/>
              <a:t>Self-actualisation</a:t>
            </a:r>
          </a:p>
        </p:txBody>
      </p:sp>
      <p:sp>
        <p:nvSpPr>
          <p:cNvPr id="3" name="Content Placeholder 2">
            <a:extLst>
              <a:ext uri="{FF2B5EF4-FFF2-40B4-BE49-F238E27FC236}">
                <a16:creationId xmlns:a16="http://schemas.microsoft.com/office/drawing/2014/main" id="{ED498E6D-E931-4A38-8817-4FE6CB166EFF}"/>
              </a:ext>
            </a:extLst>
          </p:cNvPr>
          <p:cNvSpPr>
            <a:spLocks noGrp="1"/>
          </p:cNvSpPr>
          <p:nvPr>
            <p:ph idx="1"/>
          </p:nvPr>
        </p:nvSpPr>
        <p:spPr>
          <a:xfrm>
            <a:off x="6999637" y="2474259"/>
            <a:ext cx="4803037" cy="3572165"/>
          </a:xfrm>
        </p:spPr>
        <p:txBody>
          <a:bodyPr>
            <a:normAutofit/>
          </a:bodyPr>
          <a:lstStyle/>
          <a:p>
            <a:r>
              <a:rPr lang="en-GB" i="1" dirty="0">
                <a:solidFill>
                  <a:srgbClr val="333333"/>
                </a:solidFill>
              </a:rPr>
              <a:t>Self actualisation is about </a:t>
            </a:r>
            <a:r>
              <a:rPr lang="en-GB" b="0" i="1" dirty="0">
                <a:solidFill>
                  <a:srgbClr val="333333"/>
                </a:solidFill>
                <a:effectLst/>
              </a:rPr>
              <a:t>realising and living out your unique human potential. </a:t>
            </a:r>
          </a:p>
          <a:p>
            <a:r>
              <a:rPr lang="en-GB" i="1" dirty="0">
                <a:solidFill>
                  <a:srgbClr val="333333"/>
                </a:solidFill>
              </a:rPr>
              <a:t>In the Christian tradition, self actualisation recognises:</a:t>
            </a:r>
          </a:p>
          <a:p>
            <a:pPr lvl="1"/>
            <a:r>
              <a:rPr lang="en-GB" i="1" dirty="0">
                <a:solidFill>
                  <a:srgbClr val="333333"/>
                </a:solidFill>
              </a:rPr>
              <a:t>That life is a gift</a:t>
            </a:r>
          </a:p>
          <a:p>
            <a:pPr lvl="1"/>
            <a:r>
              <a:rPr lang="en-GB" i="1" dirty="0">
                <a:solidFill>
                  <a:srgbClr val="333333"/>
                </a:solidFill>
              </a:rPr>
              <a:t>That each life is different and each person has their own unique gifts</a:t>
            </a:r>
          </a:p>
          <a:p>
            <a:pPr lvl="1"/>
            <a:r>
              <a:rPr lang="en-GB" i="1" dirty="0">
                <a:solidFill>
                  <a:srgbClr val="333333"/>
                </a:solidFill>
              </a:rPr>
              <a:t>That our identity ultimately comes from knowing who we are in God’s eyes</a:t>
            </a:r>
            <a:r>
              <a:rPr lang="en-GB" i="1" dirty="0">
                <a:solidFill>
                  <a:srgbClr val="333333"/>
                </a:solidFill>
                <a:latin typeface="museo-sans"/>
              </a:rPr>
              <a:t>.</a:t>
            </a:r>
            <a:endParaRPr lang="en-IE" dirty="0"/>
          </a:p>
        </p:txBody>
      </p:sp>
      <p:pic>
        <p:nvPicPr>
          <p:cNvPr id="6" name="Picture 5">
            <a:extLst>
              <a:ext uri="{FF2B5EF4-FFF2-40B4-BE49-F238E27FC236}">
                <a16:creationId xmlns:a16="http://schemas.microsoft.com/office/drawing/2014/main" id="{049D7536-99DF-4E24-810B-88948CEEDD59}"/>
              </a:ext>
            </a:extLst>
          </p:cNvPr>
          <p:cNvPicPr>
            <a:picLocks noChangeAspect="1"/>
          </p:cNvPicPr>
          <p:nvPr/>
        </p:nvPicPr>
        <p:blipFill>
          <a:blip r:embed="rId3"/>
          <a:stretch>
            <a:fillRect/>
          </a:stretch>
        </p:blipFill>
        <p:spPr>
          <a:xfrm>
            <a:off x="1159220" y="2277264"/>
            <a:ext cx="4156087" cy="3769160"/>
          </a:xfrm>
          <a:prstGeom prst="rect">
            <a:avLst/>
          </a:prstGeom>
        </p:spPr>
      </p:pic>
      <p:pic>
        <p:nvPicPr>
          <p:cNvPr id="7" name="Picture 6" descr="Graphical user interface, text&#10;&#10;Description automatically generated">
            <a:extLst>
              <a:ext uri="{FF2B5EF4-FFF2-40B4-BE49-F238E27FC236}">
                <a16:creationId xmlns:a16="http://schemas.microsoft.com/office/drawing/2014/main" id="{F65D4F06-E589-4FA3-88F2-EEDFA5EE618C}"/>
              </a:ext>
            </a:extLst>
          </p:cNvPr>
          <p:cNvPicPr>
            <a:picLocks noChangeAspect="1"/>
          </p:cNvPicPr>
          <p:nvPr/>
        </p:nvPicPr>
        <p:blipFill>
          <a:blip r:embed="rId4"/>
          <a:stretch>
            <a:fillRect/>
          </a:stretch>
        </p:blipFill>
        <p:spPr>
          <a:xfrm>
            <a:off x="7120991" y="6271327"/>
            <a:ext cx="4917260" cy="499010"/>
          </a:xfrm>
          <a:prstGeom prst="rect">
            <a:avLst/>
          </a:prstGeom>
        </p:spPr>
      </p:pic>
      <p:sp>
        <p:nvSpPr>
          <p:cNvPr id="8" name="Footer Placeholder 1">
            <a:extLst>
              <a:ext uri="{FF2B5EF4-FFF2-40B4-BE49-F238E27FC236}">
                <a16:creationId xmlns:a16="http://schemas.microsoft.com/office/drawing/2014/main" id="{CC492CB5-8570-4254-AB9B-131BDF29FAB3}"/>
              </a:ext>
            </a:extLst>
          </p:cNvPr>
          <p:cNvSpPr>
            <a:spLocks noGrp="1"/>
          </p:cNvSpPr>
          <p:nvPr>
            <p:ph type="ftr" sz="quarter" idx="11"/>
          </p:nvPr>
        </p:nvSpPr>
        <p:spPr>
          <a:xfrm>
            <a:off x="560388" y="6391275"/>
            <a:ext cx="3860800" cy="304800"/>
          </a:xfrm>
        </p:spPr>
        <p:txBody>
          <a:bodyPr/>
          <a:lstStyle/>
          <a:p>
            <a:r>
              <a:rPr lang="en-US" sz="1100" dirty="0">
                <a:solidFill>
                  <a:schemeClr val="accent6">
                    <a:lumMod val="50000"/>
                  </a:schemeClr>
                </a:solidFill>
                <a:latin typeface="Gaelic" pitchFamily="2" charset="0"/>
              </a:rPr>
              <a:t>CEIST</a:t>
            </a:r>
            <a:r>
              <a:rPr lang="en-US" sz="1100" dirty="0">
                <a:solidFill>
                  <a:schemeClr val="accent6">
                    <a:lumMod val="50000"/>
                  </a:schemeClr>
                </a:solidFill>
              </a:rPr>
              <a:t> Resources 2021</a:t>
            </a:r>
          </a:p>
        </p:txBody>
      </p:sp>
    </p:spTree>
    <p:extLst>
      <p:ext uri="{BB962C8B-B14F-4D97-AF65-F5344CB8AC3E}">
        <p14:creationId xmlns:p14="http://schemas.microsoft.com/office/powerpoint/2010/main" val="697512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58A47-4629-46C2-98EC-A65DDCB7A60F}"/>
              </a:ext>
            </a:extLst>
          </p:cNvPr>
          <p:cNvSpPr>
            <a:spLocks noGrp="1"/>
          </p:cNvSpPr>
          <p:nvPr>
            <p:ph type="title"/>
          </p:nvPr>
        </p:nvSpPr>
        <p:spPr/>
        <p:txBody>
          <a:bodyPr/>
          <a:lstStyle/>
          <a:p>
            <a:r>
              <a:rPr lang="en-IE" dirty="0"/>
              <a:t>Who am I?</a:t>
            </a:r>
          </a:p>
        </p:txBody>
      </p:sp>
      <p:pic>
        <p:nvPicPr>
          <p:cNvPr id="6" name="Picture 5">
            <a:extLst>
              <a:ext uri="{FF2B5EF4-FFF2-40B4-BE49-F238E27FC236}">
                <a16:creationId xmlns:a16="http://schemas.microsoft.com/office/drawing/2014/main" id="{94FFE09B-DCF9-451A-B09E-DF580DB04610}"/>
              </a:ext>
            </a:extLst>
          </p:cNvPr>
          <p:cNvPicPr>
            <a:picLocks noChangeAspect="1"/>
          </p:cNvPicPr>
          <p:nvPr/>
        </p:nvPicPr>
        <p:blipFill>
          <a:blip r:embed="rId3"/>
          <a:stretch>
            <a:fillRect/>
          </a:stretch>
        </p:blipFill>
        <p:spPr>
          <a:xfrm>
            <a:off x="888981" y="760571"/>
            <a:ext cx="9938213" cy="5336857"/>
          </a:xfrm>
          <a:prstGeom prst="rect">
            <a:avLst/>
          </a:prstGeom>
        </p:spPr>
      </p:pic>
      <p:pic>
        <p:nvPicPr>
          <p:cNvPr id="7" name="Picture 6" descr="Graphical user interface, text&#10;&#10;Description automatically generated">
            <a:extLst>
              <a:ext uri="{FF2B5EF4-FFF2-40B4-BE49-F238E27FC236}">
                <a16:creationId xmlns:a16="http://schemas.microsoft.com/office/drawing/2014/main" id="{C0788280-1D75-47DE-AD47-6DA7A918B4F6}"/>
              </a:ext>
            </a:extLst>
          </p:cNvPr>
          <p:cNvPicPr>
            <a:picLocks noChangeAspect="1"/>
          </p:cNvPicPr>
          <p:nvPr/>
        </p:nvPicPr>
        <p:blipFill>
          <a:blip r:embed="rId4"/>
          <a:stretch>
            <a:fillRect/>
          </a:stretch>
        </p:blipFill>
        <p:spPr>
          <a:xfrm>
            <a:off x="7120991" y="6271327"/>
            <a:ext cx="4917260" cy="499010"/>
          </a:xfrm>
          <a:prstGeom prst="rect">
            <a:avLst/>
          </a:prstGeom>
        </p:spPr>
      </p:pic>
      <p:sp>
        <p:nvSpPr>
          <p:cNvPr id="8" name="Footer Placeholder 1">
            <a:extLst>
              <a:ext uri="{FF2B5EF4-FFF2-40B4-BE49-F238E27FC236}">
                <a16:creationId xmlns:a16="http://schemas.microsoft.com/office/drawing/2014/main" id="{9AE49DD9-1DCE-4AB1-A6FF-42F2404AD7DB}"/>
              </a:ext>
            </a:extLst>
          </p:cNvPr>
          <p:cNvSpPr>
            <a:spLocks noGrp="1"/>
          </p:cNvSpPr>
          <p:nvPr>
            <p:ph type="ftr" sz="quarter" idx="11"/>
          </p:nvPr>
        </p:nvSpPr>
        <p:spPr>
          <a:xfrm>
            <a:off x="560388" y="6391275"/>
            <a:ext cx="3860800" cy="304800"/>
          </a:xfrm>
        </p:spPr>
        <p:txBody>
          <a:bodyPr/>
          <a:lstStyle/>
          <a:p>
            <a:r>
              <a:rPr lang="en-US" sz="1100" dirty="0">
                <a:solidFill>
                  <a:schemeClr val="accent6">
                    <a:lumMod val="50000"/>
                  </a:schemeClr>
                </a:solidFill>
                <a:latin typeface="Gaelic" pitchFamily="2" charset="0"/>
              </a:rPr>
              <a:t>CEIST</a:t>
            </a:r>
            <a:r>
              <a:rPr lang="en-US" sz="1100" dirty="0">
                <a:solidFill>
                  <a:schemeClr val="accent6">
                    <a:lumMod val="50000"/>
                  </a:schemeClr>
                </a:solidFill>
              </a:rPr>
              <a:t> Resources 2021</a:t>
            </a:r>
          </a:p>
        </p:txBody>
      </p:sp>
    </p:spTree>
    <p:extLst>
      <p:ext uri="{BB962C8B-B14F-4D97-AF65-F5344CB8AC3E}">
        <p14:creationId xmlns:p14="http://schemas.microsoft.com/office/powerpoint/2010/main" val="3334003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0EF86-231F-487D-8FA4-4BF7A8CAB657}"/>
              </a:ext>
            </a:extLst>
          </p:cNvPr>
          <p:cNvSpPr>
            <a:spLocks noGrp="1"/>
          </p:cNvSpPr>
          <p:nvPr>
            <p:ph type="title"/>
          </p:nvPr>
        </p:nvSpPr>
        <p:spPr>
          <a:xfrm>
            <a:off x="1154954" y="1434492"/>
            <a:ext cx="8761413" cy="246140"/>
          </a:xfrm>
        </p:spPr>
        <p:txBody>
          <a:bodyPr/>
          <a:lstStyle/>
          <a:p>
            <a:r>
              <a:rPr lang="en-IE" dirty="0"/>
              <a:t>Who am I?</a:t>
            </a:r>
            <a:br>
              <a:rPr lang="en-IE" dirty="0"/>
            </a:br>
            <a:br>
              <a:rPr lang="en-IE" dirty="0"/>
            </a:br>
            <a:endParaRPr lang="en-IE" dirty="0"/>
          </a:p>
        </p:txBody>
      </p:sp>
      <p:pic>
        <p:nvPicPr>
          <p:cNvPr id="5" name="Content Placeholder 4">
            <a:extLst>
              <a:ext uri="{FF2B5EF4-FFF2-40B4-BE49-F238E27FC236}">
                <a16:creationId xmlns:a16="http://schemas.microsoft.com/office/drawing/2014/main" id="{6A951B31-C953-40E2-A8D4-535264BF192F}"/>
              </a:ext>
            </a:extLst>
          </p:cNvPr>
          <p:cNvPicPr>
            <a:picLocks noGrp="1" noChangeAspect="1"/>
          </p:cNvPicPr>
          <p:nvPr>
            <p:ph idx="1"/>
          </p:nvPr>
        </p:nvPicPr>
        <p:blipFill>
          <a:blip r:embed="rId3"/>
          <a:stretch>
            <a:fillRect/>
          </a:stretch>
        </p:blipFill>
        <p:spPr>
          <a:xfrm>
            <a:off x="7905628" y="2374354"/>
            <a:ext cx="3083168" cy="3416300"/>
          </a:xfrm>
        </p:spPr>
      </p:pic>
      <p:pic>
        <p:nvPicPr>
          <p:cNvPr id="7" name="Picture 6">
            <a:extLst>
              <a:ext uri="{FF2B5EF4-FFF2-40B4-BE49-F238E27FC236}">
                <a16:creationId xmlns:a16="http://schemas.microsoft.com/office/drawing/2014/main" id="{CC01F8BE-66F1-415C-98D0-1E64D8884C3D}"/>
              </a:ext>
            </a:extLst>
          </p:cNvPr>
          <p:cNvPicPr>
            <a:picLocks noChangeAspect="1"/>
          </p:cNvPicPr>
          <p:nvPr/>
        </p:nvPicPr>
        <p:blipFill>
          <a:blip r:embed="rId4"/>
          <a:stretch>
            <a:fillRect/>
          </a:stretch>
        </p:blipFill>
        <p:spPr>
          <a:xfrm>
            <a:off x="554817" y="2374354"/>
            <a:ext cx="3083168" cy="3416300"/>
          </a:xfrm>
          <a:prstGeom prst="rect">
            <a:avLst/>
          </a:prstGeom>
        </p:spPr>
      </p:pic>
      <p:pic>
        <p:nvPicPr>
          <p:cNvPr id="6" name="Picture 5" descr="Graphical user interface, text&#10;&#10;Description automatically generated">
            <a:extLst>
              <a:ext uri="{FF2B5EF4-FFF2-40B4-BE49-F238E27FC236}">
                <a16:creationId xmlns:a16="http://schemas.microsoft.com/office/drawing/2014/main" id="{1A548C83-57C1-4DB9-B242-0AC2AA5B0BD2}"/>
              </a:ext>
            </a:extLst>
          </p:cNvPr>
          <p:cNvPicPr>
            <a:picLocks noChangeAspect="1"/>
          </p:cNvPicPr>
          <p:nvPr/>
        </p:nvPicPr>
        <p:blipFill>
          <a:blip r:embed="rId5"/>
          <a:stretch>
            <a:fillRect/>
          </a:stretch>
        </p:blipFill>
        <p:spPr>
          <a:xfrm>
            <a:off x="6715493" y="6046681"/>
            <a:ext cx="5348375" cy="690313"/>
          </a:xfrm>
          <a:prstGeom prst="rect">
            <a:avLst/>
          </a:prstGeom>
        </p:spPr>
      </p:pic>
      <p:pic>
        <p:nvPicPr>
          <p:cNvPr id="8" name="Picture 7">
            <a:extLst>
              <a:ext uri="{FF2B5EF4-FFF2-40B4-BE49-F238E27FC236}">
                <a16:creationId xmlns:a16="http://schemas.microsoft.com/office/drawing/2014/main" id="{0181ACEA-1BB7-4B46-8800-680F71D88B81}"/>
              </a:ext>
            </a:extLst>
          </p:cNvPr>
          <p:cNvPicPr>
            <a:picLocks noChangeAspect="1"/>
          </p:cNvPicPr>
          <p:nvPr/>
        </p:nvPicPr>
        <p:blipFill>
          <a:blip r:embed="rId6"/>
          <a:stretch>
            <a:fillRect/>
          </a:stretch>
        </p:blipFill>
        <p:spPr>
          <a:xfrm>
            <a:off x="4146388" y="2923751"/>
            <a:ext cx="3491192" cy="1978828"/>
          </a:xfrm>
          <a:prstGeom prst="rect">
            <a:avLst/>
          </a:prstGeom>
        </p:spPr>
      </p:pic>
      <p:sp>
        <p:nvSpPr>
          <p:cNvPr id="10" name="Footer Placeholder 1">
            <a:extLst>
              <a:ext uri="{FF2B5EF4-FFF2-40B4-BE49-F238E27FC236}">
                <a16:creationId xmlns:a16="http://schemas.microsoft.com/office/drawing/2014/main" id="{D8A4CFE9-DAA7-4436-B973-AD1C10F1196B}"/>
              </a:ext>
            </a:extLst>
          </p:cNvPr>
          <p:cNvSpPr>
            <a:spLocks noGrp="1"/>
          </p:cNvSpPr>
          <p:nvPr>
            <p:ph type="ftr" sz="quarter" idx="11"/>
          </p:nvPr>
        </p:nvSpPr>
        <p:spPr>
          <a:xfrm>
            <a:off x="560388" y="6391275"/>
            <a:ext cx="3860800" cy="304800"/>
          </a:xfrm>
        </p:spPr>
        <p:txBody>
          <a:bodyPr/>
          <a:lstStyle/>
          <a:p>
            <a:r>
              <a:rPr lang="en-US" sz="1100" dirty="0">
                <a:solidFill>
                  <a:schemeClr val="accent6">
                    <a:lumMod val="50000"/>
                  </a:schemeClr>
                </a:solidFill>
                <a:latin typeface="Gaelic" pitchFamily="2" charset="0"/>
              </a:rPr>
              <a:t>CEIST</a:t>
            </a:r>
            <a:r>
              <a:rPr lang="en-US" sz="1100" dirty="0">
                <a:solidFill>
                  <a:schemeClr val="accent6">
                    <a:lumMod val="50000"/>
                  </a:schemeClr>
                </a:solidFill>
              </a:rPr>
              <a:t> Resources 2021</a:t>
            </a:r>
          </a:p>
        </p:txBody>
      </p:sp>
    </p:spTree>
    <p:extLst>
      <p:ext uri="{BB962C8B-B14F-4D97-AF65-F5344CB8AC3E}">
        <p14:creationId xmlns:p14="http://schemas.microsoft.com/office/powerpoint/2010/main" val="3415579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D44B7-EB15-496F-B6FD-DC25C79BE775}"/>
              </a:ext>
            </a:extLst>
          </p:cNvPr>
          <p:cNvSpPr>
            <a:spLocks noGrp="1"/>
          </p:cNvSpPr>
          <p:nvPr>
            <p:ph type="title"/>
          </p:nvPr>
        </p:nvSpPr>
        <p:spPr/>
        <p:txBody>
          <a:bodyPr/>
          <a:lstStyle/>
          <a:p>
            <a:r>
              <a:rPr lang="en-IE" sz="2800" dirty="0"/>
              <a:t>The Second Reading of the Fourth Sunday of Lent </a:t>
            </a:r>
          </a:p>
        </p:txBody>
      </p:sp>
      <p:pic>
        <p:nvPicPr>
          <p:cNvPr id="5" name="Picture 4" descr="Graphical user interface, text&#10;&#10;Description automatically generated">
            <a:extLst>
              <a:ext uri="{FF2B5EF4-FFF2-40B4-BE49-F238E27FC236}">
                <a16:creationId xmlns:a16="http://schemas.microsoft.com/office/drawing/2014/main" id="{8D49B216-5B5A-4854-BD6D-6B787CDE07D7}"/>
              </a:ext>
            </a:extLst>
          </p:cNvPr>
          <p:cNvPicPr>
            <a:picLocks noChangeAspect="1"/>
          </p:cNvPicPr>
          <p:nvPr/>
        </p:nvPicPr>
        <p:blipFill>
          <a:blip r:embed="rId3"/>
          <a:stretch>
            <a:fillRect/>
          </a:stretch>
        </p:blipFill>
        <p:spPr>
          <a:xfrm>
            <a:off x="7120991" y="6271327"/>
            <a:ext cx="4917260" cy="499010"/>
          </a:xfrm>
          <a:prstGeom prst="rect">
            <a:avLst/>
          </a:prstGeom>
        </p:spPr>
      </p:pic>
      <p:sp>
        <p:nvSpPr>
          <p:cNvPr id="14" name="TextBox 13">
            <a:extLst>
              <a:ext uri="{FF2B5EF4-FFF2-40B4-BE49-F238E27FC236}">
                <a16:creationId xmlns:a16="http://schemas.microsoft.com/office/drawing/2014/main" id="{48745C7D-BA6A-423D-A5C2-6E55630456E9}"/>
              </a:ext>
            </a:extLst>
          </p:cNvPr>
          <p:cNvSpPr txBox="1"/>
          <p:nvPr/>
        </p:nvSpPr>
        <p:spPr>
          <a:xfrm>
            <a:off x="797808" y="2360254"/>
            <a:ext cx="6323874" cy="3970318"/>
          </a:xfrm>
          <a:prstGeom prst="rect">
            <a:avLst/>
          </a:prstGeom>
          <a:noFill/>
        </p:spPr>
        <p:txBody>
          <a:bodyPr wrap="square">
            <a:spAutoFit/>
          </a:bodyPr>
          <a:lstStyle/>
          <a:p>
            <a:pPr algn="l" fontAlgn="base"/>
            <a:r>
              <a:rPr lang="en-GB" b="1" i="0" dirty="0">
                <a:solidFill>
                  <a:srgbClr val="800080"/>
                </a:solidFill>
                <a:effectLst/>
              </a:rPr>
              <a:t>G</a:t>
            </a:r>
            <a:r>
              <a:rPr lang="en-GB" b="0" i="0" dirty="0">
                <a:solidFill>
                  <a:srgbClr val="000000"/>
                </a:solidFill>
                <a:effectLst/>
              </a:rPr>
              <a:t>od loved us with so much love that he was generous with his mercy: when we were dead through our sins, he brought us to life with Christ – it is through grace that you have been saved – and raised us up with him and gave us a place with him in heaven, in Christ Jesus.</a:t>
            </a:r>
            <a:endParaRPr lang="en-GB" b="0" i="0" dirty="0">
              <a:solidFill>
                <a:srgbClr val="333333"/>
              </a:solidFill>
              <a:effectLst/>
            </a:endParaRPr>
          </a:p>
          <a:p>
            <a:pPr algn="l" fontAlgn="base"/>
            <a:r>
              <a:rPr lang="en-GB" b="0" i="0" dirty="0">
                <a:solidFill>
                  <a:srgbClr val="000000"/>
                </a:solidFill>
                <a:effectLst/>
              </a:rPr>
              <a:t>This was to show for all ages to come, through his goodness towards us in Christ Jesus, how infinitely rich he is in grace. Because it is by grace that you have been saved, through faith; not by anything of your own, but by a gift from God; not by anything that you have done, so that nobody can claim the credit. We are God’s work of art, created in Christ Jesus to live the good life as from the beginning he had meant us to live it.</a:t>
            </a:r>
            <a:endParaRPr lang="en-GB" b="0" i="0" dirty="0">
              <a:solidFill>
                <a:srgbClr val="333333"/>
              </a:solidFill>
              <a:effectLst/>
            </a:endParaRPr>
          </a:p>
        </p:txBody>
      </p:sp>
      <p:pic>
        <p:nvPicPr>
          <p:cNvPr id="12" name="Picture 11">
            <a:extLst>
              <a:ext uri="{FF2B5EF4-FFF2-40B4-BE49-F238E27FC236}">
                <a16:creationId xmlns:a16="http://schemas.microsoft.com/office/drawing/2014/main" id="{C40D3D57-DA1B-4F0B-9DA1-68E2454E0176}"/>
              </a:ext>
            </a:extLst>
          </p:cNvPr>
          <p:cNvPicPr>
            <a:picLocks noChangeAspect="1"/>
          </p:cNvPicPr>
          <p:nvPr/>
        </p:nvPicPr>
        <p:blipFill>
          <a:blip r:embed="rId4"/>
          <a:stretch>
            <a:fillRect/>
          </a:stretch>
        </p:blipFill>
        <p:spPr>
          <a:xfrm>
            <a:off x="7903000" y="3081004"/>
            <a:ext cx="3491192" cy="1978828"/>
          </a:xfrm>
          <a:prstGeom prst="rect">
            <a:avLst/>
          </a:prstGeom>
        </p:spPr>
      </p:pic>
      <p:sp>
        <p:nvSpPr>
          <p:cNvPr id="7" name="Footer Placeholder 1">
            <a:extLst>
              <a:ext uri="{FF2B5EF4-FFF2-40B4-BE49-F238E27FC236}">
                <a16:creationId xmlns:a16="http://schemas.microsoft.com/office/drawing/2014/main" id="{4FC26202-5E28-46EB-87EB-A84D445DB99C}"/>
              </a:ext>
            </a:extLst>
          </p:cNvPr>
          <p:cNvSpPr>
            <a:spLocks noGrp="1"/>
          </p:cNvSpPr>
          <p:nvPr>
            <p:ph type="ftr" sz="quarter" idx="11"/>
          </p:nvPr>
        </p:nvSpPr>
        <p:spPr>
          <a:xfrm>
            <a:off x="560388" y="6391275"/>
            <a:ext cx="3860800" cy="304800"/>
          </a:xfrm>
        </p:spPr>
        <p:txBody>
          <a:bodyPr/>
          <a:lstStyle/>
          <a:p>
            <a:r>
              <a:rPr lang="en-US" sz="1100" dirty="0">
                <a:solidFill>
                  <a:schemeClr val="accent6">
                    <a:lumMod val="50000"/>
                  </a:schemeClr>
                </a:solidFill>
                <a:latin typeface="Gaelic" pitchFamily="2" charset="0"/>
              </a:rPr>
              <a:t>CEIST</a:t>
            </a:r>
            <a:r>
              <a:rPr lang="en-US" sz="1100" dirty="0">
                <a:solidFill>
                  <a:schemeClr val="accent6">
                    <a:lumMod val="50000"/>
                  </a:schemeClr>
                </a:solidFill>
              </a:rPr>
              <a:t> Resources 2021</a:t>
            </a:r>
          </a:p>
        </p:txBody>
      </p:sp>
    </p:spTree>
    <p:extLst>
      <p:ext uri="{BB962C8B-B14F-4D97-AF65-F5344CB8AC3E}">
        <p14:creationId xmlns:p14="http://schemas.microsoft.com/office/powerpoint/2010/main" val="1853008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F6C54-0711-49B8-8322-39226405074B}"/>
              </a:ext>
            </a:extLst>
          </p:cNvPr>
          <p:cNvSpPr>
            <a:spLocks noGrp="1"/>
          </p:cNvSpPr>
          <p:nvPr>
            <p:ph type="title"/>
          </p:nvPr>
        </p:nvSpPr>
        <p:spPr/>
        <p:txBody>
          <a:bodyPr/>
          <a:lstStyle/>
          <a:p>
            <a:endParaRPr lang="en-IE"/>
          </a:p>
        </p:txBody>
      </p:sp>
      <p:pic>
        <p:nvPicPr>
          <p:cNvPr id="6" name="Picture 5" descr="Graphical user interface, text&#10;&#10;Description automatically generated">
            <a:extLst>
              <a:ext uri="{FF2B5EF4-FFF2-40B4-BE49-F238E27FC236}">
                <a16:creationId xmlns:a16="http://schemas.microsoft.com/office/drawing/2014/main" id="{1A8DAE12-827A-4C13-8E0F-A9EFFA203355}"/>
              </a:ext>
            </a:extLst>
          </p:cNvPr>
          <p:cNvPicPr>
            <a:picLocks noChangeAspect="1"/>
          </p:cNvPicPr>
          <p:nvPr/>
        </p:nvPicPr>
        <p:blipFill>
          <a:blip r:embed="rId3"/>
          <a:stretch>
            <a:fillRect/>
          </a:stretch>
        </p:blipFill>
        <p:spPr>
          <a:xfrm>
            <a:off x="7120991" y="6271327"/>
            <a:ext cx="4917260" cy="499010"/>
          </a:xfrm>
          <a:prstGeom prst="rect">
            <a:avLst/>
          </a:prstGeom>
        </p:spPr>
      </p:pic>
      <p:pic>
        <p:nvPicPr>
          <p:cNvPr id="7" name="Picture 2" descr="Time to over-turn Maslow's Hierarchy? — Fraser Communication &amp; Coaching">
            <a:extLst>
              <a:ext uri="{FF2B5EF4-FFF2-40B4-BE49-F238E27FC236}">
                <a16:creationId xmlns:a16="http://schemas.microsoft.com/office/drawing/2014/main" id="{A5FD2EBC-257E-443A-9D94-1A24D00D2E4E}"/>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891542" y="2295872"/>
            <a:ext cx="5141758" cy="3851355"/>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1">
            <a:extLst>
              <a:ext uri="{FF2B5EF4-FFF2-40B4-BE49-F238E27FC236}">
                <a16:creationId xmlns:a16="http://schemas.microsoft.com/office/drawing/2014/main" id="{D4AD1386-94BB-4363-BC90-BEC9B33AF888}"/>
              </a:ext>
            </a:extLst>
          </p:cNvPr>
          <p:cNvSpPr>
            <a:spLocks noGrp="1"/>
          </p:cNvSpPr>
          <p:nvPr>
            <p:ph type="ftr" sz="quarter" idx="11"/>
          </p:nvPr>
        </p:nvSpPr>
        <p:spPr>
          <a:xfrm>
            <a:off x="560388" y="6391275"/>
            <a:ext cx="3860800" cy="304800"/>
          </a:xfrm>
        </p:spPr>
        <p:txBody>
          <a:bodyPr/>
          <a:lstStyle/>
          <a:p>
            <a:r>
              <a:rPr lang="en-US" sz="1100" dirty="0">
                <a:solidFill>
                  <a:schemeClr val="accent6">
                    <a:lumMod val="50000"/>
                  </a:schemeClr>
                </a:solidFill>
                <a:latin typeface="Gaelic" pitchFamily="2" charset="0"/>
              </a:rPr>
              <a:t>CEIST</a:t>
            </a:r>
            <a:r>
              <a:rPr lang="en-US" sz="1100" dirty="0">
                <a:solidFill>
                  <a:schemeClr val="accent6">
                    <a:lumMod val="50000"/>
                  </a:schemeClr>
                </a:solidFill>
              </a:rPr>
              <a:t> Resources 2021</a:t>
            </a:r>
          </a:p>
        </p:txBody>
      </p:sp>
    </p:spTree>
    <p:extLst>
      <p:ext uri="{BB962C8B-B14F-4D97-AF65-F5344CB8AC3E}">
        <p14:creationId xmlns:p14="http://schemas.microsoft.com/office/powerpoint/2010/main" val="1819180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4AB26-F514-4D62-A89E-DC1589D431FA}"/>
              </a:ext>
            </a:extLst>
          </p:cNvPr>
          <p:cNvSpPr>
            <a:spLocks noGrp="1"/>
          </p:cNvSpPr>
          <p:nvPr>
            <p:ph type="title"/>
          </p:nvPr>
        </p:nvSpPr>
        <p:spPr/>
        <p:txBody>
          <a:bodyPr/>
          <a:lstStyle/>
          <a:p>
            <a:r>
              <a:rPr lang="en-IE" dirty="0"/>
              <a:t>And so we pray..</a:t>
            </a:r>
          </a:p>
        </p:txBody>
      </p:sp>
      <p:sp>
        <p:nvSpPr>
          <p:cNvPr id="3" name="Content Placeholder 2">
            <a:extLst>
              <a:ext uri="{FF2B5EF4-FFF2-40B4-BE49-F238E27FC236}">
                <a16:creationId xmlns:a16="http://schemas.microsoft.com/office/drawing/2014/main" id="{64775595-63CD-4D2B-8301-E14376BF72A8}"/>
              </a:ext>
            </a:extLst>
          </p:cNvPr>
          <p:cNvSpPr>
            <a:spLocks noGrp="1"/>
          </p:cNvSpPr>
          <p:nvPr>
            <p:ph idx="1"/>
          </p:nvPr>
        </p:nvSpPr>
        <p:spPr>
          <a:xfrm>
            <a:off x="676196" y="2474259"/>
            <a:ext cx="7222992" cy="3545541"/>
          </a:xfrm>
        </p:spPr>
        <p:txBody>
          <a:bodyPr>
            <a:noAutofit/>
          </a:bodyPr>
          <a:lstStyle/>
          <a:p>
            <a:r>
              <a:rPr lang="en-IE" sz="1400" dirty="0"/>
              <a:t>In our quest to find meaning in our lives, help us to turn to others for the help, companionship and consolation that we need.  Lord hear us.</a:t>
            </a:r>
          </a:p>
          <a:p>
            <a:endParaRPr lang="en-IE" sz="1400" dirty="0"/>
          </a:p>
          <a:p>
            <a:r>
              <a:rPr lang="en-IE" sz="1400" dirty="0"/>
              <a:t>In our quest to help others on their journey to find meaning, help us always to have open hearts, imitating you in all that we do.  Lord hear us.</a:t>
            </a:r>
          </a:p>
          <a:p>
            <a:endParaRPr lang="en-IE" sz="1400" dirty="0"/>
          </a:p>
          <a:p>
            <a:r>
              <a:rPr lang="en-IE" sz="1400" dirty="0"/>
              <a:t>In our quest for a more just world, we pray for the courage to work for the good of others in our society.  Lord hear us. </a:t>
            </a:r>
          </a:p>
          <a:p>
            <a:pPr marL="0" indent="0">
              <a:buNone/>
            </a:pPr>
            <a:endParaRPr lang="en-IE" sz="1400" dirty="0"/>
          </a:p>
          <a:p>
            <a:r>
              <a:rPr lang="en-IE" sz="1400" dirty="0"/>
              <a:t>In our quest for a return to normal, help us to be patient and strong, knowing you are with us.  Lord hear us</a:t>
            </a:r>
          </a:p>
          <a:p>
            <a:endParaRPr lang="en-IE" sz="1400" dirty="0"/>
          </a:p>
          <a:p>
            <a:r>
              <a:rPr lang="en-IE" sz="1400" dirty="0"/>
              <a:t>For our own intention,….. Lord hear us.</a:t>
            </a:r>
          </a:p>
        </p:txBody>
      </p:sp>
      <p:pic>
        <p:nvPicPr>
          <p:cNvPr id="5" name="Picture 4" descr="Graphical user interface, text&#10;&#10;Description automatically generated">
            <a:extLst>
              <a:ext uri="{FF2B5EF4-FFF2-40B4-BE49-F238E27FC236}">
                <a16:creationId xmlns:a16="http://schemas.microsoft.com/office/drawing/2014/main" id="{D1891B79-CFF3-4A76-9EBD-E5F7E5BC1F9D}"/>
              </a:ext>
            </a:extLst>
          </p:cNvPr>
          <p:cNvPicPr>
            <a:picLocks noChangeAspect="1"/>
          </p:cNvPicPr>
          <p:nvPr/>
        </p:nvPicPr>
        <p:blipFill>
          <a:blip r:embed="rId2"/>
          <a:stretch>
            <a:fillRect/>
          </a:stretch>
        </p:blipFill>
        <p:spPr>
          <a:xfrm>
            <a:off x="7120991" y="6271327"/>
            <a:ext cx="4917260" cy="499010"/>
          </a:xfrm>
          <a:prstGeom prst="rect">
            <a:avLst/>
          </a:prstGeom>
        </p:spPr>
      </p:pic>
      <p:pic>
        <p:nvPicPr>
          <p:cNvPr id="7" name="Picture 6">
            <a:extLst>
              <a:ext uri="{FF2B5EF4-FFF2-40B4-BE49-F238E27FC236}">
                <a16:creationId xmlns:a16="http://schemas.microsoft.com/office/drawing/2014/main" id="{1264D872-28CB-4403-8117-C61F4670C8C8}"/>
              </a:ext>
            </a:extLst>
          </p:cNvPr>
          <p:cNvPicPr>
            <a:picLocks noChangeAspect="1"/>
          </p:cNvPicPr>
          <p:nvPr/>
        </p:nvPicPr>
        <p:blipFill>
          <a:blip r:embed="rId3"/>
          <a:stretch>
            <a:fillRect/>
          </a:stretch>
        </p:blipFill>
        <p:spPr>
          <a:xfrm>
            <a:off x="8122023" y="3127209"/>
            <a:ext cx="3070984" cy="2119728"/>
          </a:xfrm>
          <a:prstGeom prst="rect">
            <a:avLst/>
          </a:prstGeom>
        </p:spPr>
      </p:pic>
      <p:sp>
        <p:nvSpPr>
          <p:cNvPr id="8" name="Footer Placeholder 1">
            <a:extLst>
              <a:ext uri="{FF2B5EF4-FFF2-40B4-BE49-F238E27FC236}">
                <a16:creationId xmlns:a16="http://schemas.microsoft.com/office/drawing/2014/main" id="{75A56BDC-DB50-4DC5-A149-75B606221E50}"/>
              </a:ext>
            </a:extLst>
          </p:cNvPr>
          <p:cNvSpPr>
            <a:spLocks noGrp="1"/>
          </p:cNvSpPr>
          <p:nvPr>
            <p:ph type="ftr" sz="quarter" idx="11"/>
          </p:nvPr>
        </p:nvSpPr>
        <p:spPr>
          <a:xfrm>
            <a:off x="560388" y="6391275"/>
            <a:ext cx="3860800" cy="304800"/>
          </a:xfrm>
        </p:spPr>
        <p:txBody>
          <a:bodyPr/>
          <a:lstStyle/>
          <a:p>
            <a:r>
              <a:rPr lang="en-US" sz="1100" dirty="0">
                <a:solidFill>
                  <a:schemeClr val="accent6">
                    <a:lumMod val="50000"/>
                  </a:schemeClr>
                </a:solidFill>
                <a:latin typeface="Gaelic" pitchFamily="2" charset="0"/>
              </a:rPr>
              <a:t>CEIST</a:t>
            </a:r>
            <a:r>
              <a:rPr lang="en-US" sz="1100" dirty="0">
                <a:solidFill>
                  <a:schemeClr val="accent6">
                    <a:lumMod val="50000"/>
                  </a:schemeClr>
                </a:solidFill>
              </a:rPr>
              <a:t> Resources 2021</a:t>
            </a:r>
          </a:p>
        </p:txBody>
      </p:sp>
    </p:spTree>
    <p:extLst>
      <p:ext uri="{BB962C8B-B14F-4D97-AF65-F5344CB8AC3E}">
        <p14:creationId xmlns:p14="http://schemas.microsoft.com/office/powerpoint/2010/main" val="134997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58FDB-33BE-4C4B-92B4-5AAB429EFF54}"/>
              </a:ext>
            </a:extLst>
          </p:cNvPr>
          <p:cNvSpPr>
            <a:spLocks noGrp="1"/>
          </p:cNvSpPr>
          <p:nvPr>
            <p:ph type="title"/>
          </p:nvPr>
        </p:nvSpPr>
        <p:spPr/>
        <p:txBody>
          <a:bodyPr/>
          <a:lstStyle/>
          <a:p>
            <a:r>
              <a:rPr lang="en-IE" sz="2400" dirty="0"/>
              <a:t>Even though I’m in the storm, the storm is not in me</a:t>
            </a:r>
          </a:p>
        </p:txBody>
      </p:sp>
      <p:pic>
        <p:nvPicPr>
          <p:cNvPr id="5" name="Online Media 4" title="The Afters - I Will Fear No More (Official Lyric Video)">
            <a:hlinkClick r:id="" action="ppaction://media"/>
            <a:extLst>
              <a:ext uri="{FF2B5EF4-FFF2-40B4-BE49-F238E27FC236}">
                <a16:creationId xmlns:a16="http://schemas.microsoft.com/office/drawing/2014/main" id="{137CE5DD-C956-440D-A1F4-79C4C66C0FD0}"/>
              </a:ext>
            </a:extLst>
          </p:cNvPr>
          <p:cNvPicPr>
            <a:picLocks noGrp="1" noRot="1" noChangeAspect="1"/>
          </p:cNvPicPr>
          <p:nvPr>
            <p:ph idx="1"/>
            <a:videoFile r:link="rId1"/>
          </p:nvPr>
        </p:nvPicPr>
        <p:blipFill>
          <a:blip r:embed="rId4"/>
          <a:stretch>
            <a:fillRect/>
          </a:stretch>
        </p:blipFill>
        <p:spPr>
          <a:xfrm>
            <a:off x="2544763" y="2603500"/>
            <a:ext cx="6046787" cy="3416300"/>
          </a:xfrm>
          <a:prstGeom prst="rect">
            <a:avLst/>
          </a:prstGeom>
        </p:spPr>
      </p:pic>
      <p:pic>
        <p:nvPicPr>
          <p:cNvPr id="8" name="Picture 7" descr="Graphical user interface, text&#10;&#10;Description automatically generated">
            <a:extLst>
              <a:ext uri="{FF2B5EF4-FFF2-40B4-BE49-F238E27FC236}">
                <a16:creationId xmlns:a16="http://schemas.microsoft.com/office/drawing/2014/main" id="{7B0A7045-3365-4DB2-8AA8-E91CE741261C}"/>
              </a:ext>
            </a:extLst>
          </p:cNvPr>
          <p:cNvPicPr>
            <a:picLocks noChangeAspect="1"/>
          </p:cNvPicPr>
          <p:nvPr/>
        </p:nvPicPr>
        <p:blipFill>
          <a:blip r:embed="rId5"/>
          <a:stretch>
            <a:fillRect/>
          </a:stretch>
        </p:blipFill>
        <p:spPr>
          <a:xfrm>
            <a:off x="7120991" y="6271327"/>
            <a:ext cx="4917260" cy="499010"/>
          </a:xfrm>
          <a:prstGeom prst="rect">
            <a:avLst/>
          </a:prstGeom>
        </p:spPr>
      </p:pic>
      <p:sp>
        <p:nvSpPr>
          <p:cNvPr id="6" name="Footer Placeholder 1">
            <a:extLst>
              <a:ext uri="{FF2B5EF4-FFF2-40B4-BE49-F238E27FC236}">
                <a16:creationId xmlns:a16="http://schemas.microsoft.com/office/drawing/2014/main" id="{A8C8968E-9051-4D08-9CB9-DA1C2DC5993C}"/>
              </a:ext>
            </a:extLst>
          </p:cNvPr>
          <p:cNvSpPr>
            <a:spLocks noGrp="1"/>
          </p:cNvSpPr>
          <p:nvPr>
            <p:ph type="ftr" sz="quarter" idx="11"/>
          </p:nvPr>
        </p:nvSpPr>
        <p:spPr>
          <a:xfrm>
            <a:off x="560388" y="6391275"/>
            <a:ext cx="3860800" cy="304800"/>
          </a:xfrm>
        </p:spPr>
        <p:txBody>
          <a:bodyPr/>
          <a:lstStyle/>
          <a:p>
            <a:r>
              <a:rPr lang="en-US" sz="1100" dirty="0">
                <a:solidFill>
                  <a:schemeClr val="accent6">
                    <a:lumMod val="50000"/>
                  </a:schemeClr>
                </a:solidFill>
                <a:latin typeface="Gaelic" pitchFamily="2" charset="0"/>
              </a:rPr>
              <a:t>CEIST</a:t>
            </a:r>
            <a:r>
              <a:rPr lang="en-US" sz="1100" dirty="0">
                <a:solidFill>
                  <a:schemeClr val="accent6">
                    <a:lumMod val="50000"/>
                  </a:schemeClr>
                </a:solidFill>
              </a:rPr>
              <a:t> Resources 2021</a:t>
            </a:r>
          </a:p>
        </p:txBody>
      </p:sp>
    </p:spTree>
    <p:extLst>
      <p:ext uri="{BB962C8B-B14F-4D97-AF65-F5344CB8AC3E}">
        <p14:creationId xmlns:p14="http://schemas.microsoft.com/office/powerpoint/2010/main" val="189209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ADF228AF-822F-4819-9EB8-406258D6BB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7" name="Rectangle 36">
              <a:extLst>
                <a:ext uri="{FF2B5EF4-FFF2-40B4-BE49-F238E27FC236}">
                  <a16:creationId xmlns:a16="http://schemas.microsoft.com/office/drawing/2014/main" id="{38D7DDBD-CAAB-4AE7-930D-FCE007CBD5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Oval 37">
              <a:extLst>
                <a:ext uri="{FF2B5EF4-FFF2-40B4-BE49-F238E27FC236}">
                  <a16:creationId xmlns:a16="http://schemas.microsoft.com/office/drawing/2014/main" id="{1DFEF9B7-500D-44A2-952F-C322F13C98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C4137BE8-DA41-4563-A6DE-A5D80DE6E7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D8D380D3-7714-4E3F-8BA2-66B22BFD4D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4ECA7627-07BD-4F00-90E9-C6BB2199E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Oval 41">
              <a:extLst>
                <a:ext uri="{FF2B5EF4-FFF2-40B4-BE49-F238E27FC236}">
                  <a16:creationId xmlns:a16="http://schemas.microsoft.com/office/drawing/2014/main" id="{261968C9-1992-4391-8E5B-1F358BB645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3" name="Freeform 5">
              <a:extLst>
                <a:ext uri="{FF2B5EF4-FFF2-40B4-BE49-F238E27FC236}">
                  <a16:creationId xmlns:a16="http://schemas.microsoft.com/office/drawing/2014/main" id="{308983D8-1DA4-4D97-A8B5-59825C0E4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4" name="Freeform 5">
              <a:extLst>
                <a:ext uri="{FF2B5EF4-FFF2-40B4-BE49-F238E27FC236}">
                  <a16:creationId xmlns:a16="http://schemas.microsoft.com/office/drawing/2014/main" id="{009B6231-043B-4F66-BCC4-813B76F77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5" name="Freeform 5">
              <a:extLst>
                <a:ext uri="{FF2B5EF4-FFF2-40B4-BE49-F238E27FC236}">
                  <a16:creationId xmlns:a16="http://schemas.microsoft.com/office/drawing/2014/main" id="{36B7E87D-14CF-4349-AC4D-69DF5D84EB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7" name="Rectangle 46">
            <a:extLst>
              <a:ext uri="{FF2B5EF4-FFF2-40B4-BE49-F238E27FC236}">
                <a16:creationId xmlns:a16="http://schemas.microsoft.com/office/drawing/2014/main" id="{4EB623E5-BC7C-4763-B7CD-C7D5F91F12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EFD37E1C-0505-40BC-ADA9-CA21C375ECE1}"/>
              </a:ext>
            </a:extLst>
          </p:cNvPr>
          <p:cNvSpPr txBox="1"/>
          <p:nvPr/>
        </p:nvSpPr>
        <p:spPr>
          <a:xfrm>
            <a:off x="684246" y="2215011"/>
            <a:ext cx="6626666" cy="3416300"/>
          </a:xfrm>
          <a:prstGeom prst="rect">
            <a:avLst/>
          </a:prstGeom>
        </p:spPr>
        <p:txBody>
          <a:bodyPr vert="horz" lIns="91440" tIns="45720" rIns="91440" bIns="45720" rtlCol="0" anchor="ctr">
            <a:normAutofit fontScale="85000" lnSpcReduction="10000"/>
          </a:bodyPr>
          <a:lstStyle/>
          <a:p>
            <a:pPr marL="285750" indent="-285750">
              <a:spcBef>
                <a:spcPts val="1000"/>
              </a:spcBef>
              <a:buClr>
                <a:schemeClr val="accent1"/>
              </a:buClr>
              <a:buSzPct val="80000"/>
              <a:buFont typeface="Wingdings" panose="05000000000000000000" pitchFamily="2" charset="2"/>
              <a:buChar char="Ø"/>
            </a:pPr>
            <a:r>
              <a:rPr lang="en-US" dirty="0">
                <a:solidFill>
                  <a:schemeClr val="tx1">
                    <a:lumMod val="75000"/>
                    <a:lumOff val="25000"/>
                  </a:schemeClr>
                </a:solidFill>
              </a:rPr>
              <a:t>As indicated in the Introduction provided to you a few weeks ago, the purpose of L.E.N.T. material this year is two-fold; to provide reflections but also to provide an opportunity for you as a school to do something practical and fun together.  </a:t>
            </a:r>
          </a:p>
          <a:p>
            <a:pPr marL="285750" indent="-285750">
              <a:spcBef>
                <a:spcPts val="1000"/>
              </a:spcBef>
              <a:buClr>
                <a:schemeClr val="accent1"/>
              </a:buClr>
              <a:buSzPct val="80000"/>
              <a:buFont typeface="Wingdings" panose="05000000000000000000" pitchFamily="2" charset="2"/>
              <a:buChar char="Ø"/>
            </a:pPr>
            <a:endParaRPr lang="en-US" dirty="0">
              <a:solidFill>
                <a:schemeClr val="tx1">
                  <a:lumMod val="75000"/>
                  <a:lumOff val="25000"/>
                </a:schemeClr>
              </a:solidFill>
            </a:endParaRPr>
          </a:p>
          <a:p>
            <a:pPr marL="285750" indent="-285750">
              <a:spcBef>
                <a:spcPts val="1000"/>
              </a:spcBef>
              <a:buClr>
                <a:schemeClr val="accent1"/>
              </a:buClr>
              <a:buSzPct val="80000"/>
              <a:buFont typeface="Wingdings" panose="05000000000000000000" pitchFamily="2" charset="2"/>
              <a:buChar char="Ø"/>
            </a:pPr>
            <a:r>
              <a:rPr lang="en-US" dirty="0">
                <a:solidFill>
                  <a:schemeClr val="tx1">
                    <a:lumMod val="75000"/>
                    <a:lumOff val="25000"/>
                  </a:schemeClr>
                </a:solidFill>
              </a:rPr>
              <a:t>In terms of some ideas connected to this week’s theme; being well.  An ‘identity’ week could be celebrated in your school; an identity week that celebrates the giftedness of your student population.  A week of prayer and meditation could be organized; inviting students to attend daily online prayer together.  Another idea might be to build on whatever ‘buddy’/friendship/mentoring system you have.  Senior students can be encouraged to reach out in appropriate ways to junior students; writing a letter/email to say hello.</a:t>
            </a:r>
          </a:p>
        </p:txBody>
      </p:sp>
      <p:pic>
        <p:nvPicPr>
          <p:cNvPr id="4" name="Picture 3">
            <a:extLst>
              <a:ext uri="{FF2B5EF4-FFF2-40B4-BE49-F238E27FC236}">
                <a16:creationId xmlns:a16="http://schemas.microsoft.com/office/drawing/2014/main" id="{03D49EFF-6725-4B0A-956E-03B475F03604}"/>
              </a:ext>
            </a:extLst>
          </p:cNvPr>
          <p:cNvPicPr>
            <a:picLocks noChangeAspect="1"/>
          </p:cNvPicPr>
          <p:nvPr/>
        </p:nvPicPr>
        <p:blipFill>
          <a:blip r:embed="rId4"/>
          <a:stretch>
            <a:fillRect/>
          </a:stretch>
        </p:blipFill>
        <p:spPr>
          <a:xfrm>
            <a:off x="7530383" y="2681097"/>
            <a:ext cx="4273392" cy="2632037"/>
          </a:xfrm>
          <a:prstGeom prst="roundRect">
            <a:avLst>
              <a:gd name="adj" fmla="val 1858"/>
            </a:avLst>
          </a:prstGeom>
          <a:effectLst/>
        </p:spPr>
      </p:pic>
      <p:pic>
        <p:nvPicPr>
          <p:cNvPr id="32" name="Picture 31" descr="Graphical user interface, text&#10;&#10;Description automatically generated">
            <a:extLst>
              <a:ext uri="{FF2B5EF4-FFF2-40B4-BE49-F238E27FC236}">
                <a16:creationId xmlns:a16="http://schemas.microsoft.com/office/drawing/2014/main" id="{D7C8B1EB-217B-40D4-82FA-1D3536F7E9F0}"/>
              </a:ext>
            </a:extLst>
          </p:cNvPr>
          <p:cNvPicPr>
            <a:picLocks noChangeAspect="1"/>
          </p:cNvPicPr>
          <p:nvPr/>
        </p:nvPicPr>
        <p:blipFill>
          <a:blip r:embed="rId5"/>
          <a:stretch>
            <a:fillRect/>
          </a:stretch>
        </p:blipFill>
        <p:spPr>
          <a:xfrm>
            <a:off x="6632275" y="6062265"/>
            <a:ext cx="5332278" cy="616404"/>
          </a:xfrm>
          <a:prstGeom prst="rect">
            <a:avLst/>
          </a:prstGeom>
        </p:spPr>
      </p:pic>
      <p:sp>
        <p:nvSpPr>
          <p:cNvPr id="5" name="TextBox 4">
            <a:extLst>
              <a:ext uri="{FF2B5EF4-FFF2-40B4-BE49-F238E27FC236}">
                <a16:creationId xmlns:a16="http://schemas.microsoft.com/office/drawing/2014/main" id="{EEA21AEC-E444-4B83-B803-017621F8E088}"/>
              </a:ext>
            </a:extLst>
          </p:cNvPr>
          <p:cNvSpPr txBox="1"/>
          <p:nvPr/>
        </p:nvSpPr>
        <p:spPr>
          <a:xfrm>
            <a:off x="840429" y="958334"/>
            <a:ext cx="7274801" cy="461665"/>
          </a:xfrm>
          <a:prstGeom prst="rect">
            <a:avLst/>
          </a:prstGeom>
          <a:noFill/>
        </p:spPr>
        <p:txBody>
          <a:bodyPr wrap="square" rtlCol="0">
            <a:spAutoFit/>
          </a:bodyPr>
          <a:lstStyle/>
          <a:p>
            <a:r>
              <a:rPr lang="en-GB" sz="2400" dirty="0">
                <a:solidFill>
                  <a:schemeClr val="bg1"/>
                </a:solidFill>
              </a:rPr>
              <a:t>Introduction</a:t>
            </a:r>
            <a:endParaRPr lang="en-IE" sz="2400" dirty="0">
              <a:solidFill>
                <a:schemeClr val="bg1"/>
              </a:solidFill>
            </a:endParaRPr>
          </a:p>
        </p:txBody>
      </p:sp>
      <p:sp>
        <p:nvSpPr>
          <p:cNvPr id="6" name="TextBox 5">
            <a:extLst>
              <a:ext uri="{FF2B5EF4-FFF2-40B4-BE49-F238E27FC236}">
                <a16:creationId xmlns:a16="http://schemas.microsoft.com/office/drawing/2014/main" id="{162F5B4E-2A8F-44B6-83EA-B556CC370C91}"/>
              </a:ext>
            </a:extLst>
          </p:cNvPr>
          <p:cNvSpPr txBox="1"/>
          <p:nvPr/>
        </p:nvSpPr>
        <p:spPr>
          <a:xfrm>
            <a:off x="322729" y="153681"/>
            <a:ext cx="11641824" cy="6639005"/>
          </a:xfrm>
          <a:prstGeom prst="rect">
            <a:avLst/>
          </a:prstGeom>
          <a:noFill/>
          <a:ln w="25400">
            <a:solidFill>
              <a:schemeClr val="accent5">
                <a:lumMod val="50000"/>
              </a:schemeClr>
            </a:solidFill>
          </a:ln>
        </p:spPr>
        <p:txBody>
          <a:bodyPr wrap="square" rtlCol="0">
            <a:spAutoFit/>
          </a:bodyPr>
          <a:lstStyle/>
          <a:p>
            <a:endParaRPr lang="en-IE" dirty="0"/>
          </a:p>
        </p:txBody>
      </p:sp>
      <p:sp>
        <p:nvSpPr>
          <p:cNvPr id="19" name="Footer Placeholder 1">
            <a:extLst>
              <a:ext uri="{FF2B5EF4-FFF2-40B4-BE49-F238E27FC236}">
                <a16:creationId xmlns:a16="http://schemas.microsoft.com/office/drawing/2014/main" id="{673639E8-40E9-482F-B975-3382F13358E0}"/>
              </a:ext>
            </a:extLst>
          </p:cNvPr>
          <p:cNvSpPr>
            <a:spLocks noGrp="1"/>
          </p:cNvSpPr>
          <p:nvPr>
            <p:ph type="ftr" sz="quarter" idx="11"/>
          </p:nvPr>
        </p:nvSpPr>
        <p:spPr>
          <a:xfrm>
            <a:off x="561110" y="6391838"/>
            <a:ext cx="3859795" cy="304801"/>
          </a:xfrm>
        </p:spPr>
        <p:txBody>
          <a:bodyPr/>
          <a:lstStyle/>
          <a:p>
            <a:r>
              <a:rPr lang="en-US" sz="1100" dirty="0">
                <a:solidFill>
                  <a:schemeClr val="accent6">
                    <a:lumMod val="50000"/>
                  </a:schemeClr>
                </a:solidFill>
                <a:latin typeface="Gaelic" pitchFamily="2" charset="0"/>
              </a:rPr>
              <a:t>CEIST</a:t>
            </a:r>
            <a:r>
              <a:rPr lang="en-US" sz="1100" dirty="0">
                <a:solidFill>
                  <a:schemeClr val="accent6">
                    <a:lumMod val="50000"/>
                  </a:schemeClr>
                </a:solidFill>
              </a:rPr>
              <a:t> Resources 2021</a:t>
            </a:r>
          </a:p>
        </p:txBody>
      </p:sp>
    </p:spTree>
    <p:extLst>
      <p:ext uri="{BB962C8B-B14F-4D97-AF65-F5344CB8AC3E}">
        <p14:creationId xmlns:p14="http://schemas.microsoft.com/office/powerpoint/2010/main" val="317206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971A0DA-4DE1-49EA-9471-19FDEE515720}"/>
              </a:ext>
            </a:extLst>
          </p:cNvPr>
          <p:cNvSpPr txBox="1">
            <a:spLocks/>
          </p:cNvSpPr>
          <p:nvPr/>
        </p:nvSpPr>
        <p:spPr>
          <a:xfrm>
            <a:off x="271375" y="357159"/>
            <a:ext cx="11564915" cy="5549977"/>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nSpc>
                <a:spcPct val="110000"/>
              </a:lnSpc>
              <a:buFont typeface="Wingdings 3" charset="2"/>
              <a:buNone/>
            </a:pPr>
            <a:r>
              <a:rPr lang="en-IE" sz="1400" b="1" u="sng" dirty="0">
                <a:latin typeface="Abadi" panose="020B0604020104020204" pitchFamily="34" charset="0"/>
              </a:rPr>
              <a:t>Note for Principal:  Links to Curricular areas and other aspects of your school’s life</a:t>
            </a:r>
          </a:p>
          <a:p>
            <a:pPr marL="0" indent="0">
              <a:lnSpc>
                <a:spcPct val="110000"/>
              </a:lnSpc>
              <a:buFont typeface="Wingdings 3" charset="2"/>
              <a:buNone/>
            </a:pPr>
            <a:r>
              <a:rPr lang="en-IE" sz="1200" b="1" dirty="0"/>
              <a:t>Current senior cycle (Established LC, LCVP and LCA):  </a:t>
            </a:r>
            <a:r>
              <a:rPr lang="en-IE" sz="1200" dirty="0"/>
              <a:t>the learner is at the centre and the focus is on embedding a number of key skills.  Included in these are being personally effective, communicating, critical and creative thinking and working with others.  It is these key skills that will are attended to again in this fourth input for Lent.  </a:t>
            </a:r>
          </a:p>
          <a:p>
            <a:pPr marL="0" indent="0">
              <a:lnSpc>
                <a:spcPct val="110000"/>
              </a:lnSpc>
              <a:buFont typeface="Wingdings 3" charset="2"/>
              <a:buNone/>
            </a:pPr>
            <a:r>
              <a:rPr lang="en-IE" sz="1200" b="1" dirty="0"/>
              <a:t>Senior Cycle review;  </a:t>
            </a:r>
            <a:r>
              <a:rPr lang="en-IE" sz="1200" dirty="0"/>
              <a:t>some anticipated directions:  (i)  Arts education and creativity:  this area was identified as a current gap in terms of exploring the purpose of senior cycle.    (ii)  Wellbeing:  unsurprisingly, it is anticipated that any future LC programme in schools will attend more overtly to student Wellbeing.  This material for week 4 of Lent attends or has the potential to attend to all of these areas.   Wellbeing in particular is a core theme in this week’s resource particularly in terms of these times of challenge our students are facing.</a:t>
            </a:r>
          </a:p>
          <a:p>
            <a:pPr marL="0" indent="0">
              <a:lnSpc>
                <a:spcPct val="110000"/>
              </a:lnSpc>
              <a:buFont typeface="Wingdings 3" charset="2"/>
              <a:buNone/>
            </a:pPr>
            <a:r>
              <a:rPr lang="en-IE" sz="1200" b="1" dirty="0"/>
              <a:t>Religious Education:  </a:t>
            </a:r>
            <a:r>
              <a:rPr lang="en-IE" sz="1200" dirty="0"/>
              <a:t>Examination RE:  Section A;  the Search for Meaning and Values in terms of the contemporary context and the tradition of search.</a:t>
            </a:r>
            <a:r>
              <a:rPr lang="en-GB" sz="1200" dirty="0"/>
              <a:t>.</a:t>
            </a:r>
            <a:r>
              <a:rPr lang="en-IE" sz="1200" dirty="0"/>
              <a:t>  </a:t>
            </a:r>
            <a:r>
              <a:rPr lang="en-GB" sz="1200" dirty="0"/>
              <a:t>Non-Examination RE:  individual modules teachers currently explored can be linked to this resource e.g. spirituality and prayer, engagement with sacred texts, ritual, wellbeing and so on.  (Note:  The NCCA non-examination Framework provides for the same sections as the Examination curriculum for RE and therefore themes as described above are also relevant).</a:t>
            </a:r>
          </a:p>
          <a:p>
            <a:pPr marL="0" indent="0">
              <a:lnSpc>
                <a:spcPct val="110000"/>
              </a:lnSpc>
              <a:buFont typeface="Wingdings 3" charset="2"/>
              <a:buNone/>
            </a:pPr>
            <a:r>
              <a:rPr lang="en-GB" sz="1200" dirty="0"/>
              <a:t>Your school’s </a:t>
            </a:r>
            <a:r>
              <a:rPr lang="en-GB" sz="1200" b="1" dirty="0"/>
              <a:t>Faith Formation policy: </a:t>
            </a:r>
            <a:r>
              <a:rPr lang="en-GB" sz="1200" dirty="0"/>
              <a:t>This material supports the faith development of students attending your school.   If this happens through online learning, great care needs to be taken to ensure that all participation is understood as invitational.  Attention can be given to ensuring everyone is included while respecting that for some students and their parents, prayer is difficult.  Face to face learning also requires </a:t>
            </a:r>
            <a:r>
              <a:rPr lang="en-GB" sz="1200" dirty="0" err="1"/>
              <a:t>iAt</a:t>
            </a:r>
            <a:r>
              <a:rPr lang="en-GB" sz="1200" dirty="0"/>
              <a:t> the same time, the school’s ethos as a CEIST school promotes spiritual and human development, creates community and acknowledges Jesus Christ at the heart of it’s life.  In a Catholic school, resilience doesn’t come only from our own strength and character, it comes ultimately from knowing that we are loved by God.  Further information and advice is available from JMB/AMCSS in terms of </a:t>
            </a:r>
            <a:r>
              <a:rPr lang="en-GB" sz="1200" dirty="0">
                <a:solidFill>
                  <a:srgbClr val="333333"/>
                </a:solidFill>
              </a:rPr>
              <a:t>Guidelines on the Inclusion of Students of Different Beliefs in Catholic Secondary Schools. Second Edition</a:t>
            </a:r>
            <a:r>
              <a:rPr lang="en-GB" sz="1200" b="1" dirty="0">
                <a:solidFill>
                  <a:srgbClr val="333333"/>
                </a:solidFill>
              </a:rPr>
              <a:t>.  See </a:t>
            </a:r>
            <a:r>
              <a:rPr lang="en-GB" sz="1200" b="1" dirty="0">
                <a:solidFill>
                  <a:srgbClr val="7030A0"/>
                </a:solidFill>
                <a:hlinkClick r:id="rId3">
                  <a:extLst>
                    <a:ext uri="{A12FA001-AC4F-418D-AE19-62706E023703}">
                      <ahyp:hlinkClr xmlns:ahyp="http://schemas.microsoft.com/office/drawing/2018/hyperlinkcolor" val="tx"/>
                    </a:ext>
                  </a:extLst>
                </a:hlinkClick>
              </a:rPr>
              <a:t>https://www.jmb.ie/Site-Search/resource/2008</a:t>
            </a:r>
            <a:r>
              <a:rPr lang="en-GB" sz="1200" b="1" dirty="0">
                <a:solidFill>
                  <a:srgbClr val="7030A0"/>
                </a:solidFill>
              </a:rPr>
              <a:t>.</a:t>
            </a:r>
            <a:r>
              <a:rPr lang="en-GB" sz="1200" b="1" dirty="0">
                <a:solidFill>
                  <a:srgbClr val="333333"/>
                </a:solidFill>
              </a:rPr>
              <a:t>  </a:t>
            </a:r>
            <a:r>
              <a:rPr lang="en-GB" sz="1200" dirty="0">
                <a:solidFill>
                  <a:srgbClr val="333333"/>
                </a:solidFill>
              </a:rPr>
              <a:t>As a first step, the material can be presented as a reflection space, in line with Wellbeing provision within your school.  In addition, those very specific dimensions of the reflection that are prayer can and should be presented as invitational. </a:t>
            </a:r>
          </a:p>
          <a:p>
            <a:pPr marL="0" indent="0">
              <a:lnSpc>
                <a:spcPct val="110000"/>
              </a:lnSpc>
              <a:buFont typeface="Wingdings 3" charset="2"/>
              <a:buNone/>
            </a:pPr>
            <a:r>
              <a:rPr lang="en-GB" sz="1200" b="1" dirty="0">
                <a:solidFill>
                  <a:srgbClr val="333333"/>
                </a:solidFill>
              </a:rPr>
              <a:t>Other curricular links: </a:t>
            </a:r>
            <a:r>
              <a:rPr lang="en-GB" sz="1200" dirty="0">
                <a:solidFill>
                  <a:srgbClr val="333333"/>
                </a:solidFill>
              </a:rPr>
              <a:t>As in previous weeks, the link to poetry is here in terms of LC English.  </a:t>
            </a:r>
            <a:endParaRPr lang="en-GB" sz="1200" dirty="0"/>
          </a:p>
        </p:txBody>
      </p:sp>
      <p:pic>
        <p:nvPicPr>
          <p:cNvPr id="3" name="Picture 2" descr="Graphical user interface, text&#10;&#10;Description automatically generated">
            <a:extLst>
              <a:ext uri="{FF2B5EF4-FFF2-40B4-BE49-F238E27FC236}">
                <a16:creationId xmlns:a16="http://schemas.microsoft.com/office/drawing/2014/main" id="{03AE8034-3BA1-4BA6-8430-8EA36EA0295A}"/>
              </a:ext>
            </a:extLst>
          </p:cNvPr>
          <p:cNvPicPr>
            <a:picLocks noChangeAspect="1"/>
          </p:cNvPicPr>
          <p:nvPr/>
        </p:nvPicPr>
        <p:blipFill>
          <a:blip r:embed="rId4"/>
          <a:stretch>
            <a:fillRect/>
          </a:stretch>
        </p:blipFill>
        <p:spPr>
          <a:xfrm>
            <a:off x="5923369" y="6060935"/>
            <a:ext cx="6147249" cy="734210"/>
          </a:xfrm>
          <a:prstGeom prst="rect">
            <a:avLst/>
          </a:prstGeom>
        </p:spPr>
      </p:pic>
      <p:sp>
        <p:nvSpPr>
          <p:cNvPr id="4" name="Footer Placeholder 3">
            <a:extLst>
              <a:ext uri="{FF2B5EF4-FFF2-40B4-BE49-F238E27FC236}">
                <a16:creationId xmlns:a16="http://schemas.microsoft.com/office/drawing/2014/main" id="{D643650A-982A-4EA7-B27D-D259EA3EB0AE}"/>
              </a:ext>
            </a:extLst>
          </p:cNvPr>
          <p:cNvSpPr>
            <a:spLocks noGrp="1"/>
          </p:cNvSpPr>
          <p:nvPr>
            <p:ph type="ftr" sz="quarter" idx="11"/>
          </p:nvPr>
        </p:nvSpPr>
        <p:spPr/>
        <p:txBody>
          <a:bodyPr/>
          <a:lstStyle/>
          <a:p>
            <a:r>
              <a:rPr lang="en-US" dirty="0">
                <a:latin typeface="Gaelic" pitchFamily="2" charset="0"/>
              </a:rPr>
              <a:t>CEIST</a:t>
            </a:r>
            <a:r>
              <a:rPr lang="en-US" dirty="0"/>
              <a:t> Resources 2021</a:t>
            </a:r>
          </a:p>
        </p:txBody>
      </p:sp>
    </p:spTree>
    <p:extLst>
      <p:ext uri="{BB962C8B-B14F-4D97-AF65-F5344CB8AC3E}">
        <p14:creationId xmlns:p14="http://schemas.microsoft.com/office/powerpoint/2010/main" val="993317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C2E86-D879-484E-BAA8-9033F4197F6E}"/>
              </a:ext>
            </a:extLst>
          </p:cNvPr>
          <p:cNvSpPr>
            <a:spLocks noGrp="1"/>
          </p:cNvSpPr>
          <p:nvPr>
            <p:ph type="ctrTitle"/>
          </p:nvPr>
        </p:nvSpPr>
        <p:spPr/>
        <p:txBody>
          <a:bodyPr/>
          <a:lstStyle/>
          <a:p>
            <a:r>
              <a:rPr lang="en-IE" dirty="0"/>
              <a:t>Lent	</a:t>
            </a:r>
          </a:p>
        </p:txBody>
      </p:sp>
      <p:sp>
        <p:nvSpPr>
          <p:cNvPr id="3" name="Subtitle 2">
            <a:extLst>
              <a:ext uri="{FF2B5EF4-FFF2-40B4-BE49-F238E27FC236}">
                <a16:creationId xmlns:a16="http://schemas.microsoft.com/office/drawing/2014/main" id="{BC8416A8-08CC-42F6-AB59-0EAC3E7FD102}"/>
              </a:ext>
            </a:extLst>
          </p:cNvPr>
          <p:cNvSpPr>
            <a:spLocks noGrp="1"/>
          </p:cNvSpPr>
          <p:nvPr>
            <p:ph type="subTitle" idx="1"/>
          </p:nvPr>
        </p:nvSpPr>
        <p:spPr>
          <a:xfrm>
            <a:off x="1200962" y="4616353"/>
            <a:ext cx="8825658" cy="861420"/>
          </a:xfrm>
        </p:spPr>
        <p:txBody>
          <a:bodyPr/>
          <a:lstStyle/>
          <a:p>
            <a:r>
              <a:rPr lang="en-IE" dirty="0"/>
              <a:t>Week 4 (Senior)</a:t>
            </a:r>
          </a:p>
          <a:p>
            <a:r>
              <a:rPr lang="en-IE" dirty="0"/>
              <a:t>Week beginning 15</a:t>
            </a:r>
            <a:r>
              <a:rPr lang="en-IE" baseline="30000" dirty="0"/>
              <a:t>th</a:t>
            </a:r>
            <a:r>
              <a:rPr lang="en-IE" dirty="0"/>
              <a:t> March</a:t>
            </a:r>
          </a:p>
        </p:txBody>
      </p:sp>
      <p:pic>
        <p:nvPicPr>
          <p:cNvPr id="5" name="Picture 4">
            <a:extLst>
              <a:ext uri="{FF2B5EF4-FFF2-40B4-BE49-F238E27FC236}">
                <a16:creationId xmlns:a16="http://schemas.microsoft.com/office/drawing/2014/main" id="{8B12AE06-3FDD-4743-A4A5-309B4C7EB6A8}"/>
              </a:ext>
            </a:extLst>
          </p:cNvPr>
          <p:cNvPicPr>
            <a:picLocks noChangeAspect="1"/>
          </p:cNvPicPr>
          <p:nvPr/>
        </p:nvPicPr>
        <p:blipFill>
          <a:blip r:embed="rId3"/>
          <a:stretch>
            <a:fillRect/>
          </a:stretch>
        </p:blipFill>
        <p:spPr>
          <a:xfrm>
            <a:off x="4751350" y="950799"/>
            <a:ext cx="5229263" cy="3171848"/>
          </a:xfrm>
          <a:prstGeom prst="rect">
            <a:avLst/>
          </a:prstGeom>
        </p:spPr>
      </p:pic>
      <p:sp>
        <p:nvSpPr>
          <p:cNvPr id="4" name="Footer Placeholder 3">
            <a:extLst>
              <a:ext uri="{FF2B5EF4-FFF2-40B4-BE49-F238E27FC236}">
                <a16:creationId xmlns:a16="http://schemas.microsoft.com/office/drawing/2014/main" id="{E681EC54-92C8-45A8-BDCE-94F7F28A47DD}"/>
              </a:ext>
            </a:extLst>
          </p:cNvPr>
          <p:cNvSpPr>
            <a:spLocks noGrp="1"/>
          </p:cNvSpPr>
          <p:nvPr>
            <p:ph type="ftr" sz="quarter" idx="11"/>
          </p:nvPr>
        </p:nvSpPr>
        <p:spPr/>
        <p:txBody>
          <a:bodyPr/>
          <a:lstStyle/>
          <a:p>
            <a:r>
              <a:rPr lang="en-US" dirty="0"/>
              <a:t>CEIST Resources 2021</a:t>
            </a:r>
          </a:p>
        </p:txBody>
      </p:sp>
      <p:sp>
        <p:nvSpPr>
          <p:cNvPr id="8" name="Footer Placeholder 1">
            <a:extLst>
              <a:ext uri="{FF2B5EF4-FFF2-40B4-BE49-F238E27FC236}">
                <a16:creationId xmlns:a16="http://schemas.microsoft.com/office/drawing/2014/main" id="{16381A0C-8E64-44DA-93E9-4C9D88E5CADC}"/>
              </a:ext>
            </a:extLst>
          </p:cNvPr>
          <p:cNvSpPr txBox="1">
            <a:spLocks/>
          </p:cNvSpPr>
          <p:nvPr/>
        </p:nvSpPr>
        <p:spPr bwMode="gray">
          <a:xfrm>
            <a:off x="561110" y="6391838"/>
            <a:ext cx="3859795" cy="304801"/>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a:solidFill>
                  <a:schemeClr val="accent6">
                    <a:lumMod val="50000"/>
                  </a:schemeClr>
                </a:solidFill>
                <a:latin typeface="Gaelic" pitchFamily="2" charset="0"/>
              </a:rPr>
              <a:t>CEIST</a:t>
            </a:r>
            <a:r>
              <a:rPr lang="en-US" sz="1100">
                <a:solidFill>
                  <a:schemeClr val="accent6">
                    <a:lumMod val="50000"/>
                  </a:schemeClr>
                </a:solidFill>
              </a:rPr>
              <a:t> Resources 2021</a:t>
            </a:r>
            <a:endParaRPr lang="en-US" sz="1100" dirty="0">
              <a:solidFill>
                <a:schemeClr val="accent6">
                  <a:lumMod val="50000"/>
                </a:schemeClr>
              </a:solidFill>
            </a:endParaRPr>
          </a:p>
        </p:txBody>
      </p:sp>
    </p:spTree>
    <p:extLst>
      <p:ext uri="{BB962C8B-B14F-4D97-AF65-F5344CB8AC3E}">
        <p14:creationId xmlns:p14="http://schemas.microsoft.com/office/powerpoint/2010/main" val="4112273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02241-677A-40DE-A755-8ABB31062855}"/>
              </a:ext>
            </a:extLst>
          </p:cNvPr>
          <p:cNvSpPr>
            <a:spLocks noGrp="1"/>
          </p:cNvSpPr>
          <p:nvPr>
            <p:ph type="title"/>
          </p:nvPr>
        </p:nvSpPr>
        <p:spPr/>
        <p:txBody>
          <a:bodyPr/>
          <a:lstStyle/>
          <a:p>
            <a:r>
              <a:rPr lang="en-GB" dirty="0"/>
              <a:t>Checking in together</a:t>
            </a:r>
            <a:endParaRPr lang="en-IE" dirty="0"/>
          </a:p>
        </p:txBody>
      </p:sp>
      <p:pic>
        <p:nvPicPr>
          <p:cNvPr id="5" name="Picture 4">
            <a:extLst>
              <a:ext uri="{FF2B5EF4-FFF2-40B4-BE49-F238E27FC236}">
                <a16:creationId xmlns:a16="http://schemas.microsoft.com/office/drawing/2014/main" id="{3FAA33C0-E972-4EDD-A45F-ACBD7EEAD53A}"/>
              </a:ext>
            </a:extLst>
          </p:cNvPr>
          <p:cNvPicPr>
            <a:picLocks noChangeAspect="1"/>
          </p:cNvPicPr>
          <p:nvPr/>
        </p:nvPicPr>
        <p:blipFill>
          <a:blip r:embed="rId3"/>
          <a:stretch>
            <a:fillRect/>
          </a:stretch>
        </p:blipFill>
        <p:spPr>
          <a:xfrm>
            <a:off x="4042606" y="3107266"/>
            <a:ext cx="4221928" cy="2308755"/>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A20C38B2-20EB-4255-AE43-94FEBC120856}"/>
              </a:ext>
            </a:extLst>
          </p:cNvPr>
          <p:cNvPicPr>
            <a:picLocks noChangeAspect="1"/>
          </p:cNvPicPr>
          <p:nvPr/>
        </p:nvPicPr>
        <p:blipFill>
          <a:blip r:embed="rId4"/>
          <a:stretch>
            <a:fillRect/>
          </a:stretch>
        </p:blipFill>
        <p:spPr>
          <a:xfrm>
            <a:off x="7120991" y="6271327"/>
            <a:ext cx="4917260" cy="499010"/>
          </a:xfrm>
          <a:prstGeom prst="rect">
            <a:avLst/>
          </a:prstGeom>
        </p:spPr>
      </p:pic>
      <p:sp>
        <p:nvSpPr>
          <p:cNvPr id="6" name="Footer Placeholder 1">
            <a:extLst>
              <a:ext uri="{FF2B5EF4-FFF2-40B4-BE49-F238E27FC236}">
                <a16:creationId xmlns:a16="http://schemas.microsoft.com/office/drawing/2014/main" id="{8812E475-217D-4614-8717-CE5A03DE2594}"/>
              </a:ext>
            </a:extLst>
          </p:cNvPr>
          <p:cNvSpPr txBox="1">
            <a:spLocks/>
          </p:cNvSpPr>
          <p:nvPr/>
        </p:nvSpPr>
        <p:spPr>
          <a:xfrm>
            <a:off x="413833" y="6368431"/>
            <a:ext cx="3859795" cy="304801"/>
          </a:xfrm>
          <a:prstGeom prst="rect">
            <a:avLst/>
          </a:prstGeom>
        </p:spPr>
        <p:txBody>
          <a:bodyPr vert="horz" lIns="91440" tIns="45720" rIns="91440" bIns="45720" rtlCol="0" anchor="ctr"/>
          <a:lstStyle>
            <a:defPPr>
              <a:defRPr lang="en-US"/>
            </a:defPPr>
            <a:lvl1pPr marL="0" algn="l" defTabSz="457200" rtl="0" eaLnBrk="1" latinLnBrk="0" hangingPunct="1">
              <a:defRPr sz="1000" b="1" i="0" kern="1200">
                <a:solidFill>
                  <a:schemeClr val="accent6">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a:latin typeface="Gaelic" pitchFamily="2" charset="0"/>
              </a:rPr>
              <a:t>CEIST</a:t>
            </a:r>
            <a:r>
              <a:rPr lang="en-US" sz="1100" dirty="0"/>
              <a:t> Resources 2021</a:t>
            </a:r>
          </a:p>
        </p:txBody>
      </p:sp>
    </p:spTree>
    <p:extLst>
      <p:ext uri="{BB962C8B-B14F-4D97-AF65-F5344CB8AC3E}">
        <p14:creationId xmlns:p14="http://schemas.microsoft.com/office/powerpoint/2010/main" val="3534828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006560B-B909-4139-A43F-2BC4EEF27E90}"/>
              </a:ext>
            </a:extLst>
          </p:cNvPr>
          <p:cNvPicPr>
            <a:picLocks noChangeAspect="1"/>
          </p:cNvPicPr>
          <p:nvPr/>
        </p:nvPicPr>
        <p:blipFill>
          <a:blip r:embed="rId3"/>
          <a:stretch>
            <a:fillRect/>
          </a:stretch>
        </p:blipFill>
        <p:spPr>
          <a:xfrm>
            <a:off x="3421838" y="2351315"/>
            <a:ext cx="4723106" cy="3565391"/>
          </a:xfrm>
          <a:prstGeom prst="rect">
            <a:avLst/>
          </a:prstGeom>
        </p:spPr>
      </p:pic>
      <p:pic>
        <p:nvPicPr>
          <p:cNvPr id="9" name="Picture 8" descr="Graphical user interface, text&#10;&#10;Description automatically generated">
            <a:extLst>
              <a:ext uri="{FF2B5EF4-FFF2-40B4-BE49-F238E27FC236}">
                <a16:creationId xmlns:a16="http://schemas.microsoft.com/office/drawing/2014/main" id="{A8741179-DBEE-42F6-B2D2-0A02515DFFC8}"/>
              </a:ext>
            </a:extLst>
          </p:cNvPr>
          <p:cNvPicPr>
            <a:picLocks noChangeAspect="1"/>
          </p:cNvPicPr>
          <p:nvPr/>
        </p:nvPicPr>
        <p:blipFill>
          <a:blip r:embed="rId4"/>
          <a:stretch>
            <a:fillRect/>
          </a:stretch>
        </p:blipFill>
        <p:spPr>
          <a:xfrm>
            <a:off x="7106163" y="6197629"/>
            <a:ext cx="4917260" cy="499010"/>
          </a:xfrm>
          <a:prstGeom prst="rect">
            <a:avLst/>
          </a:prstGeom>
        </p:spPr>
      </p:pic>
      <p:sp>
        <p:nvSpPr>
          <p:cNvPr id="6" name="Footer Placeholder 1">
            <a:extLst>
              <a:ext uri="{FF2B5EF4-FFF2-40B4-BE49-F238E27FC236}">
                <a16:creationId xmlns:a16="http://schemas.microsoft.com/office/drawing/2014/main" id="{24C2E822-1C8C-4BA0-B5A4-4D30BFCCF828}"/>
              </a:ext>
            </a:extLst>
          </p:cNvPr>
          <p:cNvSpPr>
            <a:spLocks noGrp="1"/>
          </p:cNvSpPr>
          <p:nvPr>
            <p:ph type="ftr" sz="quarter" idx="11"/>
          </p:nvPr>
        </p:nvSpPr>
        <p:spPr>
          <a:xfrm>
            <a:off x="560388" y="6391275"/>
            <a:ext cx="3860800" cy="304800"/>
          </a:xfrm>
        </p:spPr>
        <p:txBody>
          <a:bodyPr/>
          <a:lstStyle/>
          <a:p>
            <a:r>
              <a:rPr lang="en-US" sz="1100" dirty="0">
                <a:solidFill>
                  <a:schemeClr val="accent6">
                    <a:lumMod val="50000"/>
                  </a:schemeClr>
                </a:solidFill>
                <a:latin typeface="Gaelic" pitchFamily="2" charset="0"/>
              </a:rPr>
              <a:t>CEIST</a:t>
            </a:r>
            <a:r>
              <a:rPr lang="en-US" sz="1100" dirty="0">
                <a:solidFill>
                  <a:schemeClr val="accent6">
                    <a:lumMod val="50000"/>
                  </a:schemeClr>
                </a:solidFill>
              </a:rPr>
              <a:t> Resources 2021</a:t>
            </a:r>
          </a:p>
        </p:txBody>
      </p:sp>
    </p:spTree>
    <p:extLst>
      <p:ext uri="{BB962C8B-B14F-4D97-AF65-F5344CB8AC3E}">
        <p14:creationId xmlns:p14="http://schemas.microsoft.com/office/powerpoint/2010/main" val="84768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476C7-088B-46B8-AB5D-ED626110A704}"/>
              </a:ext>
            </a:extLst>
          </p:cNvPr>
          <p:cNvSpPr>
            <a:spLocks noGrp="1"/>
          </p:cNvSpPr>
          <p:nvPr>
            <p:ph type="title"/>
          </p:nvPr>
        </p:nvSpPr>
        <p:spPr/>
        <p:txBody>
          <a:bodyPr/>
          <a:lstStyle/>
          <a:p>
            <a:r>
              <a:rPr lang="en-IE" dirty="0"/>
              <a:t>An identity poem</a:t>
            </a:r>
          </a:p>
        </p:txBody>
      </p:sp>
      <p:pic>
        <p:nvPicPr>
          <p:cNvPr id="5" name="Online Media 4" title="I Am Limitless - Poem on Identity">
            <a:hlinkClick r:id="" action="ppaction://media"/>
            <a:extLst>
              <a:ext uri="{FF2B5EF4-FFF2-40B4-BE49-F238E27FC236}">
                <a16:creationId xmlns:a16="http://schemas.microsoft.com/office/drawing/2014/main" id="{3E7A6773-F618-4570-BB3A-5C83CDD405A2}"/>
              </a:ext>
            </a:extLst>
          </p:cNvPr>
          <p:cNvPicPr>
            <a:picLocks noGrp="1" noRot="1" noChangeAspect="1"/>
          </p:cNvPicPr>
          <p:nvPr>
            <p:ph idx="1"/>
            <a:videoFile r:link="rId1"/>
          </p:nvPr>
        </p:nvPicPr>
        <p:blipFill>
          <a:blip r:embed="rId4"/>
          <a:stretch>
            <a:fillRect/>
          </a:stretch>
        </p:blipFill>
        <p:spPr>
          <a:xfrm>
            <a:off x="2987403" y="2468032"/>
            <a:ext cx="6046787" cy="3416300"/>
          </a:xfrm>
          <a:prstGeom prst="rect">
            <a:avLst/>
          </a:prstGeom>
        </p:spPr>
      </p:pic>
      <p:pic>
        <p:nvPicPr>
          <p:cNvPr id="6" name="Picture 5" descr="Graphical user interface, text&#10;&#10;Description automatically generated">
            <a:extLst>
              <a:ext uri="{FF2B5EF4-FFF2-40B4-BE49-F238E27FC236}">
                <a16:creationId xmlns:a16="http://schemas.microsoft.com/office/drawing/2014/main" id="{44330768-DE23-45C8-8602-49348040E1DB}"/>
              </a:ext>
            </a:extLst>
          </p:cNvPr>
          <p:cNvPicPr>
            <a:picLocks noChangeAspect="1"/>
          </p:cNvPicPr>
          <p:nvPr/>
        </p:nvPicPr>
        <p:blipFill>
          <a:blip r:embed="rId5"/>
          <a:stretch>
            <a:fillRect/>
          </a:stretch>
        </p:blipFill>
        <p:spPr>
          <a:xfrm>
            <a:off x="7060059" y="6197629"/>
            <a:ext cx="4917260" cy="499010"/>
          </a:xfrm>
          <a:prstGeom prst="rect">
            <a:avLst/>
          </a:prstGeom>
        </p:spPr>
      </p:pic>
      <p:sp>
        <p:nvSpPr>
          <p:cNvPr id="7" name="Footer Placeholder 1">
            <a:extLst>
              <a:ext uri="{FF2B5EF4-FFF2-40B4-BE49-F238E27FC236}">
                <a16:creationId xmlns:a16="http://schemas.microsoft.com/office/drawing/2014/main" id="{39DCFBED-7F7B-4375-A4F8-69DE9E60A98A}"/>
              </a:ext>
            </a:extLst>
          </p:cNvPr>
          <p:cNvSpPr>
            <a:spLocks noGrp="1"/>
          </p:cNvSpPr>
          <p:nvPr>
            <p:ph type="ftr" sz="quarter" idx="11"/>
          </p:nvPr>
        </p:nvSpPr>
        <p:spPr>
          <a:xfrm>
            <a:off x="560388" y="6391275"/>
            <a:ext cx="3860800" cy="304800"/>
          </a:xfrm>
        </p:spPr>
        <p:txBody>
          <a:bodyPr/>
          <a:lstStyle/>
          <a:p>
            <a:r>
              <a:rPr lang="en-US" sz="1100" dirty="0">
                <a:solidFill>
                  <a:schemeClr val="accent6">
                    <a:lumMod val="50000"/>
                  </a:schemeClr>
                </a:solidFill>
                <a:latin typeface="Gaelic" pitchFamily="2" charset="0"/>
              </a:rPr>
              <a:t>CEIST</a:t>
            </a:r>
            <a:r>
              <a:rPr lang="en-US" sz="1100" dirty="0">
                <a:solidFill>
                  <a:schemeClr val="accent6">
                    <a:lumMod val="50000"/>
                  </a:schemeClr>
                </a:solidFill>
              </a:rPr>
              <a:t> Resources 2021</a:t>
            </a:r>
          </a:p>
        </p:txBody>
      </p:sp>
    </p:spTree>
    <p:extLst>
      <p:ext uri="{BB962C8B-B14F-4D97-AF65-F5344CB8AC3E}">
        <p14:creationId xmlns:p14="http://schemas.microsoft.com/office/powerpoint/2010/main" val="206637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1D6F8-F296-458B-B49E-6F1B2EF5056E}"/>
              </a:ext>
            </a:extLst>
          </p:cNvPr>
          <p:cNvSpPr>
            <a:spLocks noGrp="1"/>
          </p:cNvSpPr>
          <p:nvPr>
            <p:ph type="title"/>
          </p:nvPr>
        </p:nvSpPr>
        <p:spPr/>
        <p:txBody>
          <a:bodyPr/>
          <a:lstStyle/>
          <a:p>
            <a:r>
              <a:rPr lang="en-IE" dirty="0"/>
              <a:t>Step by Step</a:t>
            </a:r>
          </a:p>
        </p:txBody>
      </p:sp>
      <p:pic>
        <p:nvPicPr>
          <p:cNvPr id="7" name="Picture 6" descr="Graphical user interface, text&#10;&#10;Description automatically generated">
            <a:extLst>
              <a:ext uri="{FF2B5EF4-FFF2-40B4-BE49-F238E27FC236}">
                <a16:creationId xmlns:a16="http://schemas.microsoft.com/office/drawing/2014/main" id="{72CD54F1-7494-4858-A223-5FC8E060AF93}"/>
              </a:ext>
            </a:extLst>
          </p:cNvPr>
          <p:cNvPicPr>
            <a:picLocks noChangeAspect="1"/>
          </p:cNvPicPr>
          <p:nvPr/>
        </p:nvPicPr>
        <p:blipFill>
          <a:blip r:embed="rId4"/>
          <a:stretch>
            <a:fillRect/>
          </a:stretch>
        </p:blipFill>
        <p:spPr>
          <a:xfrm>
            <a:off x="7120991" y="6197629"/>
            <a:ext cx="4917260" cy="499010"/>
          </a:xfrm>
          <a:prstGeom prst="rect">
            <a:avLst/>
          </a:prstGeom>
        </p:spPr>
      </p:pic>
      <p:pic>
        <p:nvPicPr>
          <p:cNvPr id="3" name="Online Media 2" title="Paralympic medalist Blake Leeper inspires a boy using prosthetic leg for first time">
            <a:hlinkClick r:id="" action="ppaction://media"/>
            <a:extLst>
              <a:ext uri="{FF2B5EF4-FFF2-40B4-BE49-F238E27FC236}">
                <a16:creationId xmlns:a16="http://schemas.microsoft.com/office/drawing/2014/main" id="{AA5A7860-CF07-439B-9ED6-9D90C1B32059}"/>
              </a:ext>
            </a:extLst>
          </p:cNvPr>
          <p:cNvPicPr>
            <a:picLocks noRot="1" noChangeAspect="1"/>
          </p:cNvPicPr>
          <p:nvPr>
            <a:videoFile r:link="rId1"/>
          </p:nvPr>
        </p:nvPicPr>
        <p:blipFill>
          <a:blip r:embed="rId5"/>
          <a:stretch>
            <a:fillRect/>
          </a:stretch>
        </p:blipFill>
        <p:spPr>
          <a:xfrm>
            <a:off x="3063081" y="2457135"/>
            <a:ext cx="6065837" cy="3427197"/>
          </a:xfrm>
          <a:prstGeom prst="rect">
            <a:avLst/>
          </a:prstGeom>
        </p:spPr>
      </p:pic>
      <p:sp>
        <p:nvSpPr>
          <p:cNvPr id="6" name="Footer Placeholder 1">
            <a:extLst>
              <a:ext uri="{FF2B5EF4-FFF2-40B4-BE49-F238E27FC236}">
                <a16:creationId xmlns:a16="http://schemas.microsoft.com/office/drawing/2014/main" id="{EBB7587D-FB93-4ADA-AD98-5F05911D1C64}"/>
              </a:ext>
            </a:extLst>
          </p:cNvPr>
          <p:cNvSpPr>
            <a:spLocks noGrp="1"/>
          </p:cNvSpPr>
          <p:nvPr>
            <p:ph type="ftr" sz="quarter" idx="11"/>
          </p:nvPr>
        </p:nvSpPr>
        <p:spPr>
          <a:xfrm>
            <a:off x="560388" y="6391275"/>
            <a:ext cx="3860800" cy="304800"/>
          </a:xfrm>
        </p:spPr>
        <p:txBody>
          <a:bodyPr/>
          <a:lstStyle/>
          <a:p>
            <a:r>
              <a:rPr lang="en-US" sz="1100" dirty="0">
                <a:solidFill>
                  <a:schemeClr val="accent6">
                    <a:lumMod val="50000"/>
                  </a:schemeClr>
                </a:solidFill>
                <a:latin typeface="Gaelic" pitchFamily="2" charset="0"/>
              </a:rPr>
              <a:t>CEIST</a:t>
            </a:r>
            <a:r>
              <a:rPr lang="en-US" sz="1100" dirty="0">
                <a:solidFill>
                  <a:schemeClr val="accent6">
                    <a:lumMod val="50000"/>
                  </a:schemeClr>
                </a:solidFill>
              </a:rPr>
              <a:t> Resources 2021</a:t>
            </a:r>
          </a:p>
        </p:txBody>
      </p:sp>
    </p:spTree>
    <p:extLst>
      <p:ext uri="{BB962C8B-B14F-4D97-AF65-F5344CB8AC3E}">
        <p14:creationId xmlns:p14="http://schemas.microsoft.com/office/powerpoint/2010/main" val="396995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EEA22-1DAF-43E7-AD11-BD3B004AED05}"/>
              </a:ext>
            </a:extLst>
          </p:cNvPr>
          <p:cNvSpPr>
            <a:spLocks noGrp="1"/>
          </p:cNvSpPr>
          <p:nvPr>
            <p:ph type="title"/>
          </p:nvPr>
        </p:nvSpPr>
        <p:spPr/>
        <p:txBody>
          <a:bodyPr/>
          <a:lstStyle/>
          <a:p>
            <a:r>
              <a:rPr lang="en-IE" dirty="0"/>
              <a:t>Maslow’s Hierarchy of Needs</a:t>
            </a:r>
          </a:p>
        </p:txBody>
      </p:sp>
      <p:pic>
        <p:nvPicPr>
          <p:cNvPr id="6" name="Content Placeholder 5">
            <a:extLst>
              <a:ext uri="{FF2B5EF4-FFF2-40B4-BE49-F238E27FC236}">
                <a16:creationId xmlns:a16="http://schemas.microsoft.com/office/drawing/2014/main" id="{2073FAD8-F459-4C64-906F-B81B7A1366B6}"/>
              </a:ext>
            </a:extLst>
          </p:cNvPr>
          <p:cNvPicPr>
            <a:picLocks noGrp="1" noChangeAspect="1"/>
          </p:cNvPicPr>
          <p:nvPr>
            <p:ph idx="1"/>
          </p:nvPr>
        </p:nvPicPr>
        <p:blipFill>
          <a:blip r:embed="rId3"/>
          <a:stretch>
            <a:fillRect/>
          </a:stretch>
        </p:blipFill>
        <p:spPr>
          <a:xfrm>
            <a:off x="1767327" y="2234378"/>
            <a:ext cx="5278931" cy="4157460"/>
          </a:xfrm>
        </p:spPr>
      </p:pic>
      <p:pic>
        <p:nvPicPr>
          <p:cNvPr id="7" name="Picture 6" descr="Graphical user interface, text&#10;&#10;Description automatically generated">
            <a:extLst>
              <a:ext uri="{FF2B5EF4-FFF2-40B4-BE49-F238E27FC236}">
                <a16:creationId xmlns:a16="http://schemas.microsoft.com/office/drawing/2014/main" id="{A555D0AE-28FD-453F-A3CB-ED9077ADBF7E}"/>
              </a:ext>
            </a:extLst>
          </p:cNvPr>
          <p:cNvPicPr>
            <a:picLocks noChangeAspect="1"/>
          </p:cNvPicPr>
          <p:nvPr/>
        </p:nvPicPr>
        <p:blipFill>
          <a:blip r:embed="rId4"/>
          <a:stretch>
            <a:fillRect/>
          </a:stretch>
        </p:blipFill>
        <p:spPr>
          <a:xfrm>
            <a:off x="7120991" y="6197629"/>
            <a:ext cx="4917260" cy="499010"/>
          </a:xfrm>
          <a:prstGeom prst="rect">
            <a:avLst/>
          </a:prstGeom>
        </p:spPr>
      </p:pic>
      <p:sp>
        <p:nvSpPr>
          <p:cNvPr id="8" name="Footer Placeholder 1">
            <a:extLst>
              <a:ext uri="{FF2B5EF4-FFF2-40B4-BE49-F238E27FC236}">
                <a16:creationId xmlns:a16="http://schemas.microsoft.com/office/drawing/2014/main" id="{46962CFB-0541-4189-9A3E-19BD264F0B19}"/>
              </a:ext>
            </a:extLst>
          </p:cNvPr>
          <p:cNvSpPr txBox="1">
            <a:spLocks/>
          </p:cNvSpPr>
          <p:nvPr/>
        </p:nvSpPr>
        <p:spPr>
          <a:xfrm>
            <a:off x="413833" y="6294733"/>
            <a:ext cx="3859795" cy="304801"/>
          </a:xfrm>
          <a:prstGeom prst="rect">
            <a:avLst/>
          </a:prstGeom>
        </p:spPr>
        <p:txBody>
          <a:bodyPr vert="horz" lIns="91440" tIns="45720" rIns="91440" bIns="45720" rtlCol="0" anchor="ctr"/>
          <a:lstStyle>
            <a:defPPr>
              <a:defRPr lang="en-US"/>
            </a:defPPr>
            <a:lvl1pPr marL="0" algn="l" defTabSz="457200" rtl="0" eaLnBrk="1" latinLnBrk="0" hangingPunct="1">
              <a:defRPr sz="1000" b="1" i="0" kern="1200">
                <a:solidFill>
                  <a:schemeClr val="accent6">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a:latin typeface="Gaelic" pitchFamily="2" charset="0"/>
              </a:rPr>
              <a:t>CEIST</a:t>
            </a:r>
            <a:r>
              <a:rPr lang="en-US" sz="1100" dirty="0"/>
              <a:t> Resources 2021</a:t>
            </a:r>
          </a:p>
        </p:txBody>
      </p:sp>
    </p:spTree>
    <p:extLst>
      <p:ext uri="{BB962C8B-B14F-4D97-AF65-F5344CB8AC3E}">
        <p14:creationId xmlns:p14="http://schemas.microsoft.com/office/powerpoint/2010/main" val="7341992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F0156E006FA094C9D57A13442AF0104" ma:contentTypeVersion="12" ma:contentTypeDescription="Create a new document." ma:contentTypeScope="" ma:versionID="412613cbf495dbef8d38633b63b4bf88">
  <xsd:schema xmlns:xsd="http://www.w3.org/2001/XMLSchema" xmlns:xs="http://www.w3.org/2001/XMLSchema" xmlns:p="http://schemas.microsoft.com/office/2006/metadata/properties" xmlns:ns2="61be3005-3fc6-43ef-a9b9-c786d021b133" xmlns:ns3="bb94c851-43f3-45cf-b37a-9816b2d32aea" targetNamespace="http://schemas.microsoft.com/office/2006/metadata/properties" ma:root="true" ma:fieldsID="08325264def4c7a2b6971a2b014175ac" ns2:_="" ns3:_="">
    <xsd:import namespace="61be3005-3fc6-43ef-a9b9-c786d021b133"/>
    <xsd:import namespace="bb94c851-43f3-45cf-b37a-9816b2d32ae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be3005-3fc6-43ef-a9b9-c786d021b1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94c851-43f3-45cf-b37a-9816b2d32ae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0F51104-27EB-44D0-A387-25457A84AA05}">
  <ds:schemaRefs>
    <ds:schemaRef ds:uri="http://schemas.microsoft.com/sharepoint/v3/contenttype/forms"/>
  </ds:schemaRefs>
</ds:datastoreItem>
</file>

<file path=customXml/itemProps2.xml><?xml version="1.0" encoding="utf-8"?>
<ds:datastoreItem xmlns:ds="http://schemas.openxmlformats.org/officeDocument/2006/customXml" ds:itemID="{4772A3AC-DAFC-4FC0-A9C4-7BFB16831D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be3005-3fc6-43ef-a9b9-c786d021b133"/>
    <ds:schemaRef ds:uri="bb94c851-43f3-45cf-b37a-9816b2d32a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983C0B-C10F-41A1-B57A-6BF9A26BE815}">
  <ds:schemaRefs>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http://www.w3.org/XML/1998/namespace"/>
    <ds:schemaRef ds:uri="d571d983-a8d5-4dae-b1c5-1c5ecc23c140"/>
    <ds:schemaRef ds:uri="http://purl.org/dc/elements/1.1/"/>
    <ds:schemaRef ds:uri="e09e318b-1295-42d4-a741-c883b27b926b"/>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TM02900722[[fn=Ion Boardroom]]</Template>
  <TotalTime>18642</TotalTime>
  <Words>2746</Words>
  <Application>Microsoft Office PowerPoint</Application>
  <PresentationFormat>Widescreen</PresentationFormat>
  <Paragraphs>195</Paragraphs>
  <Slides>19</Slides>
  <Notes>17</Notes>
  <HiddenSlides>0</HiddenSlides>
  <MMClips>4</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Abadi</vt:lpstr>
      <vt:lpstr>Arial</vt:lpstr>
      <vt:lpstr>Calibri</vt:lpstr>
      <vt:lpstr>Century Gothic</vt:lpstr>
      <vt:lpstr>Gaelic</vt:lpstr>
      <vt:lpstr>museo-sans</vt:lpstr>
      <vt:lpstr>Roboto</vt:lpstr>
      <vt:lpstr>Tahoma</vt:lpstr>
      <vt:lpstr>Wingdings</vt:lpstr>
      <vt:lpstr>Wingdings 3</vt:lpstr>
      <vt:lpstr>Ion Boardroom</vt:lpstr>
      <vt:lpstr>PowerPoint Presentation</vt:lpstr>
      <vt:lpstr>PowerPoint Presentation</vt:lpstr>
      <vt:lpstr>PowerPoint Presentation</vt:lpstr>
      <vt:lpstr>Lent </vt:lpstr>
      <vt:lpstr>Checking in together</vt:lpstr>
      <vt:lpstr>PowerPoint Presentation</vt:lpstr>
      <vt:lpstr>An identity poem</vt:lpstr>
      <vt:lpstr>Step by Step</vt:lpstr>
      <vt:lpstr>Maslow’s Hierarchy of Needs</vt:lpstr>
      <vt:lpstr>PowerPoint Presentation</vt:lpstr>
      <vt:lpstr>Maslow’s Hierarchy of Needs</vt:lpstr>
      <vt:lpstr>Over to you….</vt:lpstr>
      <vt:lpstr>Self-actualisation</vt:lpstr>
      <vt:lpstr>Who am I?</vt:lpstr>
      <vt:lpstr>Who am I?  </vt:lpstr>
      <vt:lpstr>The Second Reading of the Fourth Sunday of Lent </vt:lpstr>
      <vt:lpstr>PowerPoint Presentation</vt:lpstr>
      <vt:lpstr>And so we pray..</vt:lpstr>
      <vt:lpstr>Even though I’m in the storm, the storm is not in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Lent</dc:title>
  <dc:creator>Kate Liffey</dc:creator>
  <cp:lastModifiedBy>Helena McKenna</cp:lastModifiedBy>
  <cp:revision>96</cp:revision>
  <dcterms:created xsi:type="dcterms:W3CDTF">2021-02-15T10:34:34Z</dcterms:created>
  <dcterms:modified xsi:type="dcterms:W3CDTF">2021-03-14T18:45:01Z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0x0101000F0156E006FA094C9D57A13442AF0104</vt:lpwstr>
  </property>
</Properties>
</file>