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514" r:id="rId5"/>
    <p:sldId id="515" r:id="rId6"/>
    <p:sldId id="516" r:id="rId7"/>
    <p:sldId id="517" r:id="rId8"/>
    <p:sldId id="518" r:id="rId9"/>
    <p:sldId id="520" r:id="rId10"/>
    <p:sldId id="525" r:id="rId11"/>
    <p:sldId id="521" r:id="rId12"/>
    <p:sldId id="524" r:id="rId13"/>
    <p:sldId id="529" r:id="rId14"/>
    <p:sldId id="522" r:id="rId15"/>
    <p:sldId id="523" r:id="rId16"/>
    <p:sldId id="527" r:id="rId17"/>
    <p:sldId id="526" r:id="rId18"/>
    <p:sldId id="52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75948" autoAdjust="0"/>
  </p:normalViewPr>
  <p:slideViewPr>
    <p:cSldViewPr snapToGrid="0">
      <p:cViewPr varScale="1">
        <p:scale>
          <a:sx n="68" d="100"/>
          <a:sy n="68" d="100"/>
        </p:scale>
        <p:origin x="645"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McKenna" userId="c45e408a-5880-4300-8dc4-3828b5efde3b" providerId="ADAL" clId="{D88B2E7F-3462-4205-9F21-931A956385B7}"/>
    <pc:docChg chg="custSel modSld">
      <pc:chgData name="Helena McKenna" userId="c45e408a-5880-4300-8dc4-3828b5efde3b" providerId="ADAL" clId="{D88B2E7F-3462-4205-9F21-931A956385B7}" dt="2021-08-15T17:30:42.879" v="20" actId="14100"/>
      <pc:docMkLst>
        <pc:docMk/>
      </pc:docMkLst>
      <pc:sldChg chg="modSp mod">
        <pc:chgData name="Helena McKenna" userId="c45e408a-5880-4300-8dc4-3828b5efde3b" providerId="ADAL" clId="{D88B2E7F-3462-4205-9F21-931A956385B7}" dt="2021-08-15T17:29:00.391" v="2" actId="2711"/>
        <pc:sldMkLst>
          <pc:docMk/>
          <pc:sldMk cId="846597630" sldId="514"/>
        </pc:sldMkLst>
        <pc:spChg chg="mod">
          <ac:chgData name="Helena McKenna" userId="c45e408a-5880-4300-8dc4-3828b5efde3b" providerId="ADAL" clId="{D88B2E7F-3462-4205-9F21-931A956385B7}" dt="2021-08-15T17:29:00.391" v="2" actId="2711"/>
          <ac:spMkLst>
            <pc:docMk/>
            <pc:sldMk cId="846597630" sldId="514"/>
            <ac:spMk id="3" creationId="{D8FD03E2-64EB-433F-8EA0-DD3D9D263496}"/>
          </ac:spMkLst>
        </pc:spChg>
      </pc:sldChg>
      <pc:sldChg chg="delSp modSp mod">
        <pc:chgData name="Helena McKenna" userId="c45e408a-5880-4300-8dc4-3828b5efde3b" providerId="ADAL" clId="{D88B2E7F-3462-4205-9F21-931A956385B7}" dt="2021-08-15T17:29:18.779" v="5" actId="1076"/>
        <pc:sldMkLst>
          <pc:docMk/>
          <pc:sldMk cId="635765137" sldId="517"/>
        </pc:sldMkLst>
        <pc:spChg chg="del">
          <ac:chgData name="Helena McKenna" userId="c45e408a-5880-4300-8dc4-3828b5efde3b" providerId="ADAL" clId="{D88B2E7F-3462-4205-9F21-931A956385B7}" dt="2021-08-15T17:29:12.592" v="3" actId="478"/>
          <ac:spMkLst>
            <pc:docMk/>
            <pc:sldMk cId="635765137" sldId="517"/>
            <ac:spMk id="2" creationId="{9B63D9EA-9B03-4B4C-B52E-6ABDF9557438}"/>
          </ac:spMkLst>
        </pc:spChg>
        <pc:picChg chg="mod">
          <ac:chgData name="Helena McKenna" userId="c45e408a-5880-4300-8dc4-3828b5efde3b" providerId="ADAL" clId="{D88B2E7F-3462-4205-9F21-931A956385B7}" dt="2021-08-15T17:29:18.779" v="5" actId="1076"/>
          <ac:picMkLst>
            <pc:docMk/>
            <pc:sldMk cId="635765137" sldId="517"/>
            <ac:picMk id="5" creationId="{4123BBD8-6459-474B-8129-E2B27508C341}"/>
          </ac:picMkLst>
        </pc:picChg>
      </pc:sldChg>
      <pc:sldChg chg="delSp modSp mod">
        <pc:chgData name="Helena McKenna" userId="c45e408a-5880-4300-8dc4-3828b5efde3b" providerId="ADAL" clId="{D88B2E7F-3462-4205-9F21-931A956385B7}" dt="2021-08-15T17:29:26.501" v="7" actId="14100"/>
        <pc:sldMkLst>
          <pc:docMk/>
          <pc:sldMk cId="3184721574" sldId="518"/>
        </pc:sldMkLst>
        <pc:spChg chg="del">
          <ac:chgData name="Helena McKenna" userId="c45e408a-5880-4300-8dc4-3828b5efde3b" providerId="ADAL" clId="{D88B2E7F-3462-4205-9F21-931A956385B7}" dt="2021-08-15T17:29:22.803" v="6" actId="478"/>
          <ac:spMkLst>
            <pc:docMk/>
            <pc:sldMk cId="3184721574" sldId="518"/>
            <ac:spMk id="2" creationId="{0422A40D-DE47-41AE-A990-DB8800110668}"/>
          </ac:spMkLst>
        </pc:spChg>
        <pc:picChg chg="mod">
          <ac:chgData name="Helena McKenna" userId="c45e408a-5880-4300-8dc4-3828b5efde3b" providerId="ADAL" clId="{D88B2E7F-3462-4205-9F21-931A956385B7}" dt="2021-08-15T17:29:26.501" v="7" actId="14100"/>
          <ac:picMkLst>
            <pc:docMk/>
            <pc:sldMk cId="3184721574" sldId="518"/>
            <ac:picMk id="3074" creationId="{1C8E047B-3B81-42DA-AF57-E2F9FC157543}"/>
          </ac:picMkLst>
        </pc:picChg>
      </pc:sldChg>
      <pc:sldChg chg="modSp">
        <pc:chgData name="Helena McKenna" userId="c45e408a-5880-4300-8dc4-3828b5efde3b" providerId="ADAL" clId="{D88B2E7F-3462-4205-9F21-931A956385B7}" dt="2021-08-15T17:29:33.114" v="8" actId="14100"/>
        <pc:sldMkLst>
          <pc:docMk/>
          <pc:sldMk cId="2508945400" sldId="520"/>
        </pc:sldMkLst>
        <pc:picChg chg="mod">
          <ac:chgData name="Helena McKenna" userId="c45e408a-5880-4300-8dc4-3828b5efde3b" providerId="ADAL" clId="{D88B2E7F-3462-4205-9F21-931A956385B7}" dt="2021-08-15T17:29:33.114" v="8" actId="14100"/>
          <ac:picMkLst>
            <pc:docMk/>
            <pc:sldMk cId="2508945400" sldId="520"/>
            <ac:picMk id="4" creationId="{2E271A80-C78D-4FE1-A03C-B3A05411798B}"/>
          </ac:picMkLst>
        </pc:picChg>
      </pc:sldChg>
      <pc:sldChg chg="modSp">
        <pc:chgData name="Helena McKenna" userId="c45e408a-5880-4300-8dc4-3828b5efde3b" providerId="ADAL" clId="{D88B2E7F-3462-4205-9F21-931A956385B7}" dt="2021-08-15T17:29:46.822" v="10" actId="14100"/>
        <pc:sldMkLst>
          <pc:docMk/>
          <pc:sldMk cId="3480474693" sldId="521"/>
        </pc:sldMkLst>
        <pc:picChg chg="mod">
          <ac:chgData name="Helena McKenna" userId="c45e408a-5880-4300-8dc4-3828b5efde3b" providerId="ADAL" clId="{D88B2E7F-3462-4205-9F21-931A956385B7}" dt="2021-08-15T17:29:46.822" v="10" actId="14100"/>
          <ac:picMkLst>
            <pc:docMk/>
            <pc:sldMk cId="3480474693" sldId="521"/>
            <ac:picMk id="4" creationId="{7A5623C2-48A6-41B0-AC66-80D36E86F04A}"/>
          </ac:picMkLst>
        </pc:picChg>
      </pc:sldChg>
      <pc:sldChg chg="modSp">
        <pc:chgData name="Helena McKenna" userId="c45e408a-5880-4300-8dc4-3828b5efde3b" providerId="ADAL" clId="{D88B2E7F-3462-4205-9F21-931A956385B7}" dt="2021-08-15T17:30:15.395" v="14" actId="14100"/>
        <pc:sldMkLst>
          <pc:docMk/>
          <pc:sldMk cId="4121151320" sldId="523"/>
        </pc:sldMkLst>
        <pc:picChg chg="mod">
          <ac:chgData name="Helena McKenna" userId="c45e408a-5880-4300-8dc4-3828b5efde3b" providerId="ADAL" clId="{D88B2E7F-3462-4205-9F21-931A956385B7}" dt="2021-08-15T17:30:15.395" v="14" actId="14100"/>
          <ac:picMkLst>
            <pc:docMk/>
            <pc:sldMk cId="4121151320" sldId="523"/>
            <ac:picMk id="4100" creationId="{4A12E7FE-6921-4F7C-BA3E-E668B67B2D4D}"/>
          </ac:picMkLst>
        </pc:picChg>
      </pc:sldChg>
      <pc:sldChg chg="modSp">
        <pc:chgData name="Helena McKenna" userId="c45e408a-5880-4300-8dc4-3828b5efde3b" providerId="ADAL" clId="{D88B2E7F-3462-4205-9F21-931A956385B7}" dt="2021-08-15T17:29:53.942" v="11" actId="14100"/>
        <pc:sldMkLst>
          <pc:docMk/>
          <pc:sldMk cId="88469804" sldId="524"/>
        </pc:sldMkLst>
        <pc:picChg chg="mod">
          <ac:chgData name="Helena McKenna" userId="c45e408a-5880-4300-8dc4-3828b5efde3b" providerId="ADAL" clId="{D88B2E7F-3462-4205-9F21-931A956385B7}" dt="2021-08-15T17:29:53.942" v="11" actId="14100"/>
          <ac:picMkLst>
            <pc:docMk/>
            <pc:sldMk cId="88469804" sldId="524"/>
            <ac:picMk id="1026" creationId="{587423F6-835B-4698-AF04-3E9182575CF3}"/>
          </ac:picMkLst>
        </pc:picChg>
      </pc:sldChg>
      <pc:sldChg chg="modSp">
        <pc:chgData name="Helena McKenna" userId="c45e408a-5880-4300-8dc4-3828b5efde3b" providerId="ADAL" clId="{D88B2E7F-3462-4205-9F21-931A956385B7}" dt="2021-08-15T17:29:39.243" v="9" actId="14100"/>
        <pc:sldMkLst>
          <pc:docMk/>
          <pc:sldMk cId="466731737" sldId="525"/>
        </pc:sldMkLst>
        <pc:picChg chg="mod">
          <ac:chgData name="Helena McKenna" userId="c45e408a-5880-4300-8dc4-3828b5efde3b" providerId="ADAL" clId="{D88B2E7F-3462-4205-9F21-931A956385B7}" dt="2021-08-15T17:29:39.243" v="9" actId="14100"/>
          <ac:picMkLst>
            <pc:docMk/>
            <pc:sldMk cId="466731737" sldId="525"/>
            <ac:picMk id="2050" creationId="{B4D64C06-E30F-41AE-8340-1B4962B0EBDB}"/>
          </ac:picMkLst>
        </pc:picChg>
      </pc:sldChg>
      <pc:sldChg chg="modSp mod">
        <pc:chgData name="Helena McKenna" userId="c45e408a-5880-4300-8dc4-3828b5efde3b" providerId="ADAL" clId="{D88B2E7F-3462-4205-9F21-931A956385B7}" dt="2021-08-15T17:30:23.288" v="18" actId="6549"/>
        <pc:sldMkLst>
          <pc:docMk/>
          <pc:sldMk cId="1363397824" sldId="527"/>
        </pc:sldMkLst>
        <pc:spChg chg="mod">
          <ac:chgData name="Helena McKenna" userId="c45e408a-5880-4300-8dc4-3828b5efde3b" providerId="ADAL" clId="{D88B2E7F-3462-4205-9F21-931A956385B7}" dt="2021-08-15T17:30:23.288" v="18" actId="6549"/>
          <ac:spMkLst>
            <pc:docMk/>
            <pc:sldMk cId="1363397824" sldId="527"/>
            <ac:spMk id="2" creationId="{3A30BADE-A381-4912-84C6-21F531E459B5}"/>
          </ac:spMkLst>
        </pc:spChg>
      </pc:sldChg>
      <pc:sldChg chg="delSp modSp mod">
        <pc:chgData name="Helena McKenna" userId="c45e408a-5880-4300-8dc4-3828b5efde3b" providerId="ADAL" clId="{D88B2E7F-3462-4205-9F21-931A956385B7}" dt="2021-08-15T17:30:42.879" v="20" actId="14100"/>
        <pc:sldMkLst>
          <pc:docMk/>
          <pc:sldMk cId="2663894640" sldId="528"/>
        </pc:sldMkLst>
        <pc:spChg chg="del">
          <ac:chgData name="Helena McKenna" userId="c45e408a-5880-4300-8dc4-3828b5efde3b" providerId="ADAL" clId="{D88B2E7F-3462-4205-9F21-931A956385B7}" dt="2021-08-15T17:30:38.552" v="19" actId="478"/>
          <ac:spMkLst>
            <pc:docMk/>
            <pc:sldMk cId="2663894640" sldId="528"/>
            <ac:spMk id="2" creationId="{6472D747-3400-4978-B6F1-750AF99C71C9}"/>
          </ac:spMkLst>
        </pc:spChg>
        <pc:picChg chg="mod">
          <ac:chgData name="Helena McKenna" userId="c45e408a-5880-4300-8dc4-3828b5efde3b" providerId="ADAL" clId="{D88B2E7F-3462-4205-9F21-931A956385B7}" dt="2021-08-15T17:30:42.879" v="20" actId="14100"/>
          <ac:picMkLst>
            <pc:docMk/>
            <pc:sldMk cId="2663894640" sldId="528"/>
            <ac:picMk id="4" creationId="{4705A7D7-2859-4EF4-B145-915318547873}"/>
          </ac:picMkLst>
        </pc:picChg>
      </pc:sldChg>
      <pc:sldChg chg="delSp">
        <pc:chgData name="Helena McKenna" userId="c45e408a-5880-4300-8dc4-3828b5efde3b" providerId="ADAL" clId="{D88B2E7F-3462-4205-9F21-931A956385B7}" dt="2021-08-15T17:29:58.483" v="12" actId="478"/>
        <pc:sldMkLst>
          <pc:docMk/>
          <pc:sldMk cId="3556616377" sldId="529"/>
        </pc:sldMkLst>
        <pc:spChg chg="del">
          <ac:chgData name="Helena McKenna" userId="c45e408a-5880-4300-8dc4-3828b5efde3b" providerId="ADAL" clId="{D88B2E7F-3462-4205-9F21-931A956385B7}" dt="2021-08-15T17:29:58.483" v="12" actId="478"/>
          <ac:spMkLst>
            <pc:docMk/>
            <pc:sldMk cId="3556616377" sldId="529"/>
            <ac:spMk id="3" creationId="{8C8C569F-BC49-4803-B5FA-61B149084B41}"/>
          </ac:spMkLst>
        </pc:spChg>
      </pc:sldChg>
    </pc:docChg>
  </pc:docChgLst>
  <pc:docChgLst>
    <pc:chgData name="Kate Liffey" userId="6e2fb13d-40e4-41d4-9c2b-b3491fdc7395" providerId="ADAL" clId="{25E12347-6D9E-48DB-8C6F-CBC490F111A6}"/>
    <pc:docChg chg="custSel addSld delSld modSld">
      <pc:chgData name="Kate Liffey" userId="6e2fb13d-40e4-41d4-9c2b-b3491fdc7395" providerId="ADAL" clId="{25E12347-6D9E-48DB-8C6F-CBC490F111A6}" dt="2021-07-13T09:48:12.344" v="192" actId="20577"/>
      <pc:docMkLst>
        <pc:docMk/>
      </pc:docMkLst>
      <pc:sldChg chg="modSp mod">
        <pc:chgData name="Kate Liffey" userId="6e2fb13d-40e4-41d4-9c2b-b3491fdc7395" providerId="ADAL" clId="{25E12347-6D9E-48DB-8C6F-CBC490F111A6}" dt="2021-07-13T09:47:06.336" v="5" actId="20577"/>
        <pc:sldMkLst>
          <pc:docMk/>
          <pc:sldMk cId="846597630" sldId="514"/>
        </pc:sldMkLst>
        <pc:spChg chg="mod">
          <ac:chgData name="Kate Liffey" userId="6e2fb13d-40e4-41d4-9c2b-b3491fdc7395" providerId="ADAL" clId="{25E12347-6D9E-48DB-8C6F-CBC490F111A6}" dt="2021-07-13T09:47:06.336" v="5" actId="20577"/>
          <ac:spMkLst>
            <pc:docMk/>
            <pc:sldMk cId="846597630" sldId="514"/>
            <ac:spMk id="3" creationId="{D8FD03E2-64EB-433F-8EA0-DD3D9D263496}"/>
          </ac:spMkLst>
        </pc:spChg>
      </pc:sldChg>
      <pc:sldChg chg="modNotesTx">
        <pc:chgData name="Kate Liffey" userId="6e2fb13d-40e4-41d4-9c2b-b3491fdc7395" providerId="ADAL" clId="{25E12347-6D9E-48DB-8C6F-CBC490F111A6}" dt="2021-07-13T09:47:52.639" v="190" actId="20577"/>
        <pc:sldMkLst>
          <pc:docMk/>
          <pc:sldMk cId="88469804" sldId="524"/>
        </pc:sldMkLst>
      </pc:sldChg>
      <pc:sldChg chg="modNotesTx">
        <pc:chgData name="Kate Liffey" userId="6e2fb13d-40e4-41d4-9c2b-b3491fdc7395" providerId="ADAL" clId="{25E12347-6D9E-48DB-8C6F-CBC490F111A6}" dt="2021-07-13T09:48:12.344" v="192" actId="20577"/>
        <pc:sldMkLst>
          <pc:docMk/>
          <pc:sldMk cId="2663894640" sldId="528"/>
        </pc:sldMkLst>
      </pc:sldChg>
      <pc:sldChg chg="new del">
        <pc:chgData name="Kate Liffey" userId="6e2fb13d-40e4-41d4-9c2b-b3491fdc7395" providerId="ADAL" clId="{25E12347-6D9E-48DB-8C6F-CBC490F111A6}" dt="2021-07-12T10:50:56.778" v="1" actId="47"/>
        <pc:sldMkLst>
          <pc:docMk/>
          <pc:sldMk cId="1883549630" sldId="53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A86C06-EE41-4934-A58F-5661AE3E271B}" type="datetimeFigureOut">
              <a:rPr lang="en-IE" smtClean="0"/>
              <a:t>15/08/2021</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65C427-15CC-4A26-ABBB-F4F42CF531F0}" type="slidenum">
              <a:rPr lang="en-IE" smtClean="0"/>
              <a:t>‹#›</a:t>
            </a:fld>
            <a:endParaRPr lang="en-IE"/>
          </a:p>
        </p:txBody>
      </p:sp>
    </p:spTree>
    <p:extLst>
      <p:ext uri="{BB962C8B-B14F-4D97-AF65-F5344CB8AC3E}">
        <p14:creationId xmlns:p14="http://schemas.microsoft.com/office/powerpoint/2010/main" val="2863526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If the group was small enough – you could do this kind of mind mapping of the word community at the start of the reflection and then have the results collated here.</a:t>
            </a:r>
          </a:p>
        </p:txBody>
      </p:sp>
      <p:sp>
        <p:nvSpPr>
          <p:cNvPr id="4" name="Slide Number Placeholder 3"/>
          <p:cNvSpPr>
            <a:spLocks noGrp="1"/>
          </p:cNvSpPr>
          <p:nvPr>
            <p:ph type="sldNum" sz="quarter" idx="5"/>
          </p:nvPr>
        </p:nvSpPr>
        <p:spPr/>
        <p:txBody>
          <a:bodyPr/>
          <a:lstStyle/>
          <a:p>
            <a:fld id="{C165C427-15CC-4A26-ABBB-F4F42CF531F0}" type="slidenum">
              <a:rPr lang="en-IE" smtClean="0"/>
              <a:t>12</a:t>
            </a:fld>
            <a:endParaRPr lang="en-IE"/>
          </a:p>
        </p:txBody>
      </p:sp>
    </p:spTree>
    <p:extLst>
      <p:ext uri="{BB962C8B-B14F-4D97-AF65-F5344CB8AC3E}">
        <p14:creationId xmlns:p14="http://schemas.microsoft.com/office/powerpoint/2010/main" val="2723397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C165C427-15CC-4A26-ABBB-F4F42CF531F0}" type="slidenum">
              <a:rPr lang="en-IE" smtClean="0"/>
              <a:t>13</a:t>
            </a:fld>
            <a:endParaRPr lang="en-IE"/>
          </a:p>
        </p:txBody>
      </p:sp>
    </p:spTree>
    <p:extLst>
      <p:ext uri="{BB962C8B-B14F-4D97-AF65-F5344CB8AC3E}">
        <p14:creationId xmlns:p14="http://schemas.microsoft.com/office/powerpoint/2010/main" val="462724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An alternative to the video (keeping the music) would be pictures from the year/class group to illustrate how ‘the oneness’ of the community in your school is shown to everyone within the community and outside of it.</a:t>
            </a:r>
          </a:p>
        </p:txBody>
      </p:sp>
      <p:sp>
        <p:nvSpPr>
          <p:cNvPr id="4" name="Slide Number Placeholder 3"/>
          <p:cNvSpPr>
            <a:spLocks noGrp="1"/>
          </p:cNvSpPr>
          <p:nvPr>
            <p:ph type="sldNum" sz="quarter" idx="5"/>
          </p:nvPr>
        </p:nvSpPr>
        <p:spPr/>
        <p:txBody>
          <a:bodyPr/>
          <a:lstStyle/>
          <a:p>
            <a:fld id="{C165C427-15CC-4A26-ABBB-F4F42CF531F0}" type="slidenum">
              <a:rPr lang="en-IE" smtClean="0"/>
              <a:t>15</a:t>
            </a:fld>
            <a:endParaRPr lang="en-IE"/>
          </a:p>
        </p:txBody>
      </p:sp>
    </p:spTree>
    <p:extLst>
      <p:ext uri="{BB962C8B-B14F-4D97-AF65-F5344CB8AC3E}">
        <p14:creationId xmlns:p14="http://schemas.microsoft.com/office/powerpoint/2010/main" val="907492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801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maybe quoting something from your school’s mission statement that speaks to the theme, ‘community’.</a:t>
            </a:r>
          </a:p>
          <a:p>
            <a:r>
              <a:rPr lang="en-IE" dirty="0"/>
              <a:t>Along of course with words of welcome!</a:t>
            </a:r>
          </a:p>
          <a:p>
            <a:r>
              <a:rPr lang="en-IE" dirty="0"/>
              <a:t>Something around why prayer and reflection is at the heart of your school’s understanding of community, simplified but along the lines of the following perhaps, depending on your own school reality:</a:t>
            </a:r>
          </a:p>
          <a:p>
            <a:pPr marL="171450" indent="-171450">
              <a:buFontTx/>
              <a:buChar char="-"/>
            </a:pPr>
            <a:r>
              <a:rPr lang="en-IE" dirty="0"/>
              <a:t>A community rooted in God</a:t>
            </a:r>
          </a:p>
          <a:p>
            <a:pPr marL="171450" indent="-171450">
              <a:buFontTx/>
              <a:buChar char="-"/>
            </a:pPr>
            <a:r>
              <a:rPr lang="en-IE" dirty="0"/>
              <a:t>A community that celebrates joys and successes</a:t>
            </a:r>
          </a:p>
          <a:p>
            <a:pPr marL="171450" indent="-171450">
              <a:buFontTx/>
              <a:buChar char="-"/>
            </a:pPr>
            <a:r>
              <a:rPr lang="en-IE" dirty="0"/>
              <a:t>A community that comforts people when they are sad</a:t>
            </a:r>
          </a:p>
          <a:p>
            <a:pPr marL="171450" indent="-171450">
              <a:buFontTx/>
              <a:buChar char="-"/>
            </a:pPr>
            <a:r>
              <a:rPr lang="en-IE" dirty="0"/>
              <a:t>A community that says ‘thank you’ for all that you have as a community</a:t>
            </a:r>
          </a:p>
          <a:p>
            <a:pPr marL="171450" indent="-171450">
              <a:buFontTx/>
              <a:buChar char="-"/>
            </a:pPr>
            <a:r>
              <a:rPr lang="en-IE" dirty="0"/>
              <a:t>A community that has a particular concern for the vulnerable.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30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If remotely into individual classrooms, a small sacred space can be set up in each room.  If remotely into students’ home, you can just light one candle representing the whole gathering.</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27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God is a community.  The word we used is Trinity; God the father, God the Son, God the Holy Spirit.</a:t>
            </a:r>
          </a:p>
          <a:p>
            <a:r>
              <a:rPr lang="en-IE" dirty="0"/>
              <a:t>God is love, God is community in the Christian tradition.  (Note:  Obviously the concept of Trinity is a challenging one for all of us so it isn’t about ‘teaching’ Trinity here, just simply raising an awareness of Trinity as Community of Love)</a:t>
            </a:r>
          </a:p>
          <a:p>
            <a:endParaRPr lang="en-IE" dirty="0"/>
          </a:p>
          <a:p>
            <a:r>
              <a:rPr lang="en-IE" dirty="0"/>
              <a:t>So when we experience really good community, we are experiencing God.</a:t>
            </a:r>
          </a:p>
          <a:p>
            <a:endParaRPr lang="en-IE" dirty="0"/>
          </a:p>
          <a:p>
            <a:r>
              <a:rPr lang="en-IE" dirty="0"/>
              <a:t>This is a picture of the Trinity by a very famous Russian painter. Andrei </a:t>
            </a:r>
            <a:r>
              <a:rPr lang="en-IE" dirty="0" err="1"/>
              <a:t>Rublev</a:t>
            </a:r>
            <a:r>
              <a:rPr lang="en-IE" dirty="0"/>
              <a:t> in the 15</a:t>
            </a:r>
            <a:r>
              <a:rPr lang="en-IE" baseline="30000" dirty="0"/>
              <a:t>th</a:t>
            </a:r>
            <a:r>
              <a:rPr lang="en-IE" dirty="0"/>
              <a:t> Century.  It is a picture of the Father, Son and Holy Spirit united by Love and by Community.</a:t>
            </a:r>
          </a:p>
          <a:p>
            <a:endParaRPr lang="en-IE" dirty="0"/>
          </a:p>
          <a:p>
            <a:r>
              <a:rPr lang="en-IE" dirty="0"/>
              <a:t>Our first experience of community is our family actually!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DCC416-BBD6-4FE7-ACDD-D337B4BEE86E}"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Acceptance is the first pre-requisite of community – that you feel accepted for who YOU are!</a:t>
            </a:r>
          </a:p>
        </p:txBody>
      </p:sp>
      <p:sp>
        <p:nvSpPr>
          <p:cNvPr id="4" name="Slide Number Placeholder 3"/>
          <p:cNvSpPr>
            <a:spLocks noGrp="1"/>
          </p:cNvSpPr>
          <p:nvPr>
            <p:ph type="sldNum" sz="quarter" idx="5"/>
          </p:nvPr>
        </p:nvSpPr>
        <p:spPr/>
        <p:txBody>
          <a:bodyPr/>
          <a:lstStyle/>
          <a:p>
            <a:fld id="{C165C427-15CC-4A26-ABBB-F4F42CF531F0}" type="slidenum">
              <a:rPr lang="en-IE" smtClean="0"/>
              <a:t>7</a:t>
            </a:fld>
            <a:endParaRPr lang="en-IE"/>
          </a:p>
        </p:txBody>
      </p:sp>
    </p:spTree>
    <p:extLst>
      <p:ext uri="{BB962C8B-B14F-4D97-AF65-F5344CB8AC3E}">
        <p14:creationId xmlns:p14="http://schemas.microsoft.com/office/powerpoint/2010/main" val="3735690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The second requirement is that you are challenged to grow; that there are expectations precisely BECAUSE your tribe see your gifts and your abilities and want you to become your best self.</a:t>
            </a:r>
          </a:p>
          <a:p>
            <a:endParaRPr lang="en-IE" dirty="0"/>
          </a:p>
          <a:p>
            <a:r>
              <a:rPr lang="en-IE" dirty="0"/>
              <a:t>And being part of a Tribe is also always about ensuring the invitation to others to join is always out there as well.  Tribes shouldn’t exclude, they’re designed to build up!</a:t>
            </a:r>
          </a:p>
        </p:txBody>
      </p:sp>
      <p:sp>
        <p:nvSpPr>
          <p:cNvPr id="4" name="Slide Number Placeholder 3"/>
          <p:cNvSpPr>
            <a:spLocks noGrp="1"/>
          </p:cNvSpPr>
          <p:nvPr>
            <p:ph type="sldNum" sz="quarter" idx="5"/>
          </p:nvPr>
        </p:nvSpPr>
        <p:spPr/>
        <p:txBody>
          <a:bodyPr/>
          <a:lstStyle/>
          <a:p>
            <a:fld id="{C165C427-15CC-4A26-ABBB-F4F42CF531F0}" type="slidenum">
              <a:rPr lang="en-IE" smtClean="0"/>
              <a:t>9</a:t>
            </a:fld>
            <a:endParaRPr lang="en-IE"/>
          </a:p>
        </p:txBody>
      </p:sp>
    </p:spTree>
    <p:extLst>
      <p:ext uri="{BB962C8B-B14F-4D97-AF65-F5344CB8AC3E}">
        <p14:creationId xmlns:p14="http://schemas.microsoft.com/office/powerpoint/2010/main" val="2193657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 short address by the principal on what makes your own school community, a community would be useful here.</a:t>
            </a:r>
          </a:p>
          <a:p>
            <a:r>
              <a:rPr lang="en-IE" dirty="0"/>
              <a:t>And also why this is important in terms of helping students to grow.</a:t>
            </a:r>
          </a:p>
        </p:txBody>
      </p:sp>
      <p:sp>
        <p:nvSpPr>
          <p:cNvPr id="4" name="Slide Number Placeholder 3"/>
          <p:cNvSpPr>
            <a:spLocks noGrp="1"/>
          </p:cNvSpPr>
          <p:nvPr>
            <p:ph type="sldNum" sz="quarter" idx="5"/>
          </p:nvPr>
        </p:nvSpPr>
        <p:spPr/>
        <p:txBody>
          <a:bodyPr/>
          <a:lstStyle/>
          <a:p>
            <a:fld id="{C165C427-15CC-4A26-ABBB-F4F42CF531F0}" type="slidenum">
              <a:rPr lang="en-IE" smtClean="0"/>
              <a:t>10</a:t>
            </a:fld>
            <a:endParaRPr lang="en-IE"/>
          </a:p>
        </p:txBody>
      </p:sp>
    </p:spTree>
    <p:extLst>
      <p:ext uri="{BB962C8B-B14F-4D97-AF65-F5344CB8AC3E}">
        <p14:creationId xmlns:p14="http://schemas.microsoft.com/office/powerpoint/2010/main" val="3138831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C165C427-15CC-4A26-ABBB-F4F42CF531F0}" type="slidenum">
              <a:rPr lang="en-IE" smtClean="0"/>
              <a:t>11</a:t>
            </a:fld>
            <a:endParaRPr lang="en-IE"/>
          </a:p>
        </p:txBody>
      </p:sp>
    </p:spTree>
    <p:extLst>
      <p:ext uri="{BB962C8B-B14F-4D97-AF65-F5344CB8AC3E}">
        <p14:creationId xmlns:p14="http://schemas.microsoft.com/office/powerpoint/2010/main" val="3634629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767506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213366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2360617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371410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1279124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1179253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08004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76736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87868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218985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957823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297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https://www.youtube.com/embed/sBKKZtpF9po?feature=oembed" TargetMode="Externa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https://www.forbes.com/sites/tracybrower/2020/10/25/how-to-build-community-and-why-it-matters-so-much/?sh=380a495f751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newmansociety.org/community-matters/" TargetMode="External"/><Relationship Id="rId4" Type="http://schemas.openxmlformats.org/officeDocument/2006/relationships/hyperlink" Target="https://media.ascensionpress.com/2018/02/08/the-importance-of-christian-commun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W8_lTuNYruY?feature=oemb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Cv5OlFR4ArA?feature=oemb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397239" y="1921215"/>
            <a:ext cx="10757594" cy="4022725"/>
          </a:xfrm>
        </p:spPr>
        <p:txBody>
          <a:bodyPr/>
          <a:lstStyle/>
          <a:p>
            <a:pPr marL="0" indent="0">
              <a:buNone/>
            </a:pPr>
            <a:r>
              <a:rPr lang="en-IE" sz="1400" dirty="0"/>
              <a:t>This short reflection  (it will take 40 minutes at most) can be carried out face-to-face with small groups or online with bigger groups, in line, with public health advice and your own school’s practice and policies.  </a:t>
            </a:r>
          </a:p>
          <a:p>
            <a:pPr marL="0" indent="0">
              <a:buNone/>
            </a:pPr>
            <a:r>
              <a:rPr lang="en-IE" sz="1400" dirty="0"/>
              <a:t>These opening reflections for all year groups focus on Community and draw from the </a:t>
            </a:r>
            <a:r>
              <a:rPr lang="en-IE" sz="1400" dirty="0">
                <a:latin typeface="Gaelic" pitchFamily="2" charset="0"/>
              </a:rPr>
              <a:t>CEIST</a:t>
            </a:r>
            <a:r>
              <a:rPr lang="en-IE" sz="1400" dirty="0"/>
              <a:t> Charter in terms of a rich understanding of community built on the Gospel message of Jesus Christ. The </a:t>
            </a:r>
            <a:r>
              <a:rPr lang="en-IE" sz="1400" dirty="0">
                <a:latin typeface="Gaelic" pitchFamily="2" charset="0"/>
              </a:rPr>
              <a:t>CEIST</a:t>
            </a:r>
            <a:r>
              <a:rPr lang="en-IE" sz="1400" dirty="0"/>
              <a:t> value; creating community is particularly important here.  The following statements from the Charter on Community are important:</a:t>
            </a:r>
          </a:p>
          <a:p>
            <a:pPr>
              <a:buFont typeface="Wingdings" panose="05000000000000000000" pitchFamily="2" charset="2"/>
              <a:buChar char="§"/>
            </a:pPr>
            <a:r>
              <a:rPr lang="en-GB" sz="1400" dirty="0"/>
              <a:t>.The Catholic school is an inclusive community ideally built on love and formed by the interaction and collaboration of its various components: students, parents, teachers, non-teaching staff and members of the Board. </a:t>
            </a:r>
          </a:p>
          <a:p>
            <a:pPr>
              <a:buFont typeface="Wingdings" panose="05000000000000000000" pitchFamily="2" charset="2"/>
              <a:buChar char="§"/>
            </a:pPr>
            <a:r>
              <a:rPr lang="en-GB" sz="1400" dirty="0"/>
              <a:t>Creating Community: Our schools are faith communities of welcome and hospitality where Gospel values are lived and where there is special care for those most in need.</a:t>
            </a:r>
          </a:p>
          <a:p>
            <a:pPr>
              <a:buFont typeface="Wingdings" panose="05000000000000000000" pitchFamily="2" charset="2"/>
              <a:buChar char="§"/>
            </a:pPr>
            <a:r>
              <a:rPr lang="en-GB" sz="1400" dirty="0"/>
              <a:t>The school is a faith-sharing community rooted in the mission of the Church. It proclaims and lives the Gospel, fostering a personal relationship with God, through Jesus Christ</a:t>
            </a:r>
          </a:p>
          <a:p>
            <a:pPr>
              <a:buFont typeface="Wingdings" panose="05000000000000000000" pitchFamily="2" charset="2"/>
              <a:buChar char="§"/>
            </a:pPr>
            <a:r>
              <a:rPr lang="en-GB" sz="1400" dirty="0"/>
              <a:t>The rich diversity of the school community and the spiritual life of each person are celebrated and enhanced through reflection, prayer, the Eucharist and other Sacraments, liturgy, symbols and rituals</a:t>
            </a:r>
          </a:p>
          <a:p>
            <a:pPr>
              <a:buFont typeface="Wingdings" panose="05000000000000000000" pitchFamily="2" charset="2"/>
              <a:buChar char="§"/>
            </a:pPr>
            <a:r>
              <a:rPr lang="en-GB" sz="1400" dirty="0"/>
              <a:t>A </a:t>
            </a:r>
            <a:r>
              <a:rPr lang="en-GB" sz="1400" dirty="0">
                <a:latin typeface="Gaelic" pitchFamily="2" charset="0"/>
              </a:rPr>
              <a:t>CEIST</a:t>
            </a:r>
            <a:r>
              <a:rPr lang="en-GB" sz="1400" dirty="0"/>
              <a:t> school is a faith-community that is characterised by the quality of its personal relationships.</a:t>
            </a:r>
            <a:endParaRPr lang="en-IE" sz="1400" dirty="0"/>
          </a:p>
          <a:p>
            <a:pPr marL="0" indent="0">
              <a:buNone/>
            </a:pPr>
            <a:r>
              <a:rPr lang="en-IE" sz="1400" dirty="0"/>
              <a:t>Your own school’s sense of community and living out of community is of central importance in these and all reflections.</a:t>
            </a:r>
            <a:endParaRPr lang="en-GB" sz="1400" dirty="0"/>
          </a:p>
        </p:txBody>
      </p:sp>
    </p:spTree>
    <p:extLst>
      <p:ext uri="{BB962C8B-B14F-4D97-AF65-F5344CB8AC3E}">
        <p14:creationId xmlns:p14="http://schemas.microsoft.com/office/powerpoint/2010/main" val="846597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3B611-1375-401E-B096-A47A4D9322B9}"/>
              </a:ext>
            </a:extLst>
          </p:cNvPr>
          <p:cNvSpPr>
            <a:spLocks noGrp="1"/>
          </p:cNvSpPr>
          <p:nvPr>
            <p:ph type="title"/>
          </p:nvPr>
        </p:nvSpPr>
        <p:spPr/>
        <p:txBody>
          <a:bodyPr/>
          <a:lstStyle/>
          <a:p>
            <a:r>
              <a:rPr lang="en-IE" dirty="0"/>
              <a:t>What are the signs we are a community?</a:t>
            </a:r>
          </a:p>
        </p:txBody>
      </p:sp>
    </p:spTree>
    <p:extLst>
      <p:ext uri="{BB962C8B-B14F-4D97-AF65-F5344CB8AC3E}">
        <p14:creationId xmlns:p14="http://schemas.microsoft.com/office/powerpoint/2010/main" val="355661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2D500-1900-439D-B6CA-E997CF6A3E8B}"/>
              </a:ext>
            </a:extLst>
          </p:cNvPr>
          <p:cNvSpPr>
            <a:spLocks noGrp="1"/>
          </p:cNvSpPr>
          <p:nvPr>
            <p:ph type="title"/>
          </p:nvPr>
        </p:nvSpPr>
        <p:spPr>
          <a:xfrm>
            <a:off x="866621" y="4301286"/>
            <a:ext cx="4384455" cy="1449387"/>
          </a:xfrm>
        </p:spPr>
        <p:txBody>
          <a:bodyPr>
            <a:normAutofit fontScale="90000"/>
          </a:bodyPr>
          <a:lstStyle/>
          <a:p>
            <a:r>
              <a:rPr lang="en-IE" dirty="0"/>
              <a:t>At the heart of community, our school community, here in XX is a realisation we are all, everyone of us, God’s work of art!</a:t>
            </a:r>
          </a:p>
        </p:txBody>
      </p:sp>
      <p:pic>
        <p:nvPicPr>
          <p:cNvPr id="3074" name="Picture 2" descr="We Are God&amp;#39;s Work of Art | The Virtuous Girls">
            <a:extLst>
              <a:ext uri="{FF2B5EF4-FFF2-40B4-BE49-F238E27FC236}">
                <a16:creationId xmlns:a16="http://schemas.microsoft.com/office/drawing/2014/main" id="{5CCE7E2F-87C6-4AAC-B20D-44E700F5665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34062" y="-63219"/>
            <a:ext cx="5288462" cy="6833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3949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81D4-0286-4EC1-AC78-DD0426CD98E4}"/>
              </a:ext>
            </a:extLst>
          </p:cNvPr>
          <p:cNvSpPr>
            <a:spLocks noGrp="1"/>
          </p:cNvSpPr>
          <p:nvPr>
            <p:ph type="title"/>
          </p:nvPr>
        </p:nvSpPr>
        <p:spPr/>
        <p:txBody>
          <a:bodyPr/>
          <a:lstStyle/>
          <a:p>
            <a:r>
              <a:rPr lang="en-IE" dirty="0"/>
              <a:t>What is the ‘good life’ of community?</a:t>
            </a:r>
          </a:p>
        </p:txBody>
      </p:sp>
      <p:pic>
        <p:nvPicPr>
          <p:cNvPr id="4100" name="Picture 4" descr="Community | A word cloud featuring &quot;Community&quot;. Would apprec… | Flickr">
            <a:extLst>
              <a:ext uri="{FF2B5EF4-FFF2-40B4-BE49-F238E27FC236}">
                <a16:creationId xmlns:a16="http://schemas.microsoft.com/office/drawing/2014/main" id="{4A12E7FE-6921-4F7C-BA3E-E668B67B2D4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37360" y="1863968"/>
            <a:ext cx="8681566" cy="435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151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0BADE-A381-4912-84C6-21F531E459B5}"/>
              </a:ext>
            </a:extLst>
          </p:cNvPr>
          <p:cNvSpPr>
            <a:spLocks noGrp="1"/>
          </p:cNvSpPr>
          <p:nvPr>
            <p:ph type="title"/>
          </p:nvPr>
        </p:nvSpPr>
        <p:spPr/>
        <p:txBody>
          <a:bodyPr/>
          <a:lstStyle/>
          <a:p>
            <a:r>
              <a:rPr lang="en-IE" dirty="0"/>
              <a:t>Living community as Fifth Years!</a:t>
            </a:r>
          </a:p>
        </p:txBody>
      </p:sp>
      <p:sp>
        <p:nvSpPr>
          <p:cNvPr id="3" name="Content Placeholder 2">
            <a:extLst>
              <a:ext uri="{FF2B5EF4-FFF2-40B4-BE49-F238E27FC236}">
                <a16:creationId xmlns:a16="http://schemas.microsoft.com/office/drawing/2014/main" id="{B6808614-9F81-4D10-9B85-9B7AA5DD0434}"/>
              </a:ext>
            </a:extLst>
          </p:cNvPr>
          <p:cNvSpPr>
            <a:spLocks noGrp="1"/>
          </p:cNvSpPr>
          <p:nvPr>
            <p:ph idx="1"/>
          </p:nvPr>
        </p:nvSpPr>
        <p:spPr/>
        <p:txBody>
          <a:bodyPr/>
          <a:lstStyle/>
          <a:p>
            <a:endParaRPr lang="en-IE" dirty="0"/>
          </a:p>
          <a:p>
            <a:r>
              <a:rPr lang="en-IE" dirty="0"/>
              <a:t>Some questions for reflection:</a:t>
            </a:r>
          </a:p>
          <a:p>
            <a:r>
              <a:rPr lang="en-IE" dirty="0"/>
              <a:t>If you’ve come from TY year what can you do this Fifth year to be community together in a way you weren’t able to be as TY because of Covid?</a:t>
            </a:r>
          </a:p>
          <a:p>
            <a:r>
              <a:rPr lang="en-IE" dirty="0"/>
              <a:t>If you’ve come from Third Year how can you also build on the sense of community you had last year?</a:t>
            </a:r>
          </a:p>
          <a:p>
            <a:r>
              <a:rPr lang="en-IE" dirty="0"/>
              <a:t>What are the hopes you have within your class group/year group for community building within your year/class group?</a:t>
            </a:r>
          </a:p>
          <a:p>
            <a:r>
              <a:rPr lang="en-IE" dirty="0"/>
              <a:t>What about reaching out to the wider community of the school and beyond that?  What about making your tribe as big and as interesting as possible?</a:t>
            </a:r>
          </a:p>
        </p:txBody>
      </p:sp>
    </p:spTree>
    <p:extLst>
      <p:ext uri="{BB962C8B-B14F-4D97-AF65-F5344CB8AC3E}">
        <p14:creationId xmlns:p14="http://schemas.microsoft.com/office/powerpoint/2010/main" val="1363397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94604-1859-491F-B52F-1CD1BED422A2}"/>
              </a:ext>
            </a:extLst>
          </p:cNvPr>
          <p:cNvSpPr>
            <a:spLocks noGrp="1"/>
          </p:cNvSpPr>
          <p:nvPr>
            <p:ph type="title"/>
          </p:nvPr>
        </p:nvSpPr>
        <p:spPr/>
        <p:txBody>
          <a:bodyPr/>
          <a:lstStyle/>
          <a:p>
            <a:r>
              <a:rPr lang="en-IE" dirty="0"/>
              <a:t>Let us pray together</a:t>
            </a:r>
          </a:p>
        </p:txBody>
      </p:sp>
      <p:sp>
        <p:nvSpPr>
          <p:cNvPr id="3" name="Content Placeholder 2">
            <a:extLst>
              <a:ext uri="{FF2B5EF4-FFF2-40B4-BE49-F238E27FC236}">
                <a16:creationId xmlns:a16="http://schemas.microsoft.com/office/drawing/2014/main" id="{0182D5F0-1D65-445D-B6F1-63C01E028636}"/>
              </a:ext>
            </a:extLst>
          </p:cNvPr>
          <p:cNvSpPr>
            <a:spLocks noGrp="1"/>
          </p:cNvSpPr>
          <p:nvPr>
            <p:ph idx="1"/>
          </p:nvPr>
        </p:nvSpPr>
        <p:spPr/>
        <p:txBody>
          <a:bodyPr/>
          <a:lstStyle/>
          <a:p>
            <a:r>
              <a:rPr lang="en-IE" dirty="0"/>
              <a:t>Bless us all as individuals with a deep sense of your love.  Lord hear us</a:t>
            </a:r>
          </a:p>
          <a:p>
            <a:r>
              <a:rPr lang="en-IE" dirty="0"/>
              <a:t>Bless us as friends together and help us always to be aware of anyone who might be feeling excluded.  Remind us always of the value of one another and the need we all have to belong.  Lord hear us.</a:t>
            </a:r>
          </a:p>
          <a:p>
            <a:r>
              <a:rPr lang="en-IE" dirty="0"/>
              <a:t>Bless the sixth years as they journey through the last year of school here.  Lord hear us.</a:t>
            </a:r>
          </a:p>
          <a:p>
            <a:r>
              <a:rPr lang="en-IE" dirty="0"/>
              <a:t>Bless the first years with a deep sense of belonging to our school.  Lord hear us.</a:t>
            </a:r>
          </a:p>
          <a:p>
            <a:r>
              <a:rPr lang="en-IE" dirty="0"/>
              <a:t>Bless our families, our sports clubs, our villages, towns, estates, parish, faith group, and every other ‘tribe’ we belong to.  Lord hear us.</a:t>
            </a:r>
          </a:p>
          <a:p>
            <a:r>
              <a:rPr lang="en-IE" dirty="0"/>
              <a:t>Finally, bless us with a deep desire to grow and to help others to grow to become our best selves.  Help us not to be afraid of leaving our comfort zones to reach out to others with care and compassion.  Lord hear us.</a:t>
            </a:r>
          </a:p>
        </p:txBody>
      </p:sp>
    </p:spTree>
    <p:extLst>
      <p:ext uri="{BB962C8B-B14F-4D97-AF65-F5344CB8AC3E}">
        <p14:creationId xmlns:p14="http://schemas.microsoft.com/office/powerpoint/2010/main" val="1732682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We Are One (Live) // Emu Music">
            <a:hlinkClick r:id="" action="ppaction://media"/>
            <a:extLst>
              <a:ext uri="{FF2B5EF4-FFF2-40B4-BE49-F238E27FC236}">
                <a16:creationId xmlns:a16="http://schemas.microsoft.com/office/drawing/2014/main" id="{4705A7D7-2859-4EF4-B145-915318547873}"/>
              </a:ext>
            </a:extLst>
          </p:cNvPr>
          <p:cNvPicPr>
            <a:picLocks noGrp="1" noRot="1" noChangeAspect="1"/>
          </p:cNvPicPr>
          <p:nvPr>
            <p:ph idx="1"/>
            <a:videoFile r:link="rId1"/>
          </p:nvPr>
        </p:nvPicPr>
        <p:blipFill>
          <a:blip r:embed="rId4"/>
          <a:stretch>
            <a:fillRect/>
          </a:stretch>
        </p:blipFill>
        <p:spPr>
          <a:xfrm>
            <a:off x="1824910" y="1846263"/>
            <a:ext cx="7862015" cy="4441995"/>
          </a:xfrm>
          <a:prstGeom prst="rect">
            <a:avLst/>
          </a:prstGeom>
        </p:spPr>
      </p:pic>
    </p:spTree>
    <p:extLst>
      <p:ext uri="{BB962C8B-B14F-4D97-AF65-F5344CB8AC3E}">
        <p14:creationId xmlns:p14="http://schemas.microsoft.com/office/powerpoint/2010/main" val="2663894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4ED2-BC7C-4955-ADA5-BF2C6B943EBA}"/>
              </a:ext>
            </a:extLst>
          </p:cNvPr>
          <p:cNvSpPr>
            <a:spLocks noGrp="1"/>
          </p:cNvSpPr>
          <p:nvPr>
            <p:ph type="title"/>
          </p:nvPr>
        </p:nvSpPr>
        <p:spPr/>
        <p:txBody>
          <a:bodyPr>
            <a:normAutofit/>
          </a:bodyPr>
          <a:lstStyle/>
          <a:p>
            <a:r>
              <a:rPr lang="en-IE" sz="2800" dirty="0"/>
              <a:t>Other things you might find helpful in terms of background reading</a:t>
            </a:r>
          </a:p>
        </p:txBody>
      </p:sp>
      <p:sp>
        <p:nvSpPr>
          <p:cNvPr id="3" name="Content Placeholder 2">
            <a:extLst>
              <a:ext uri="{FF2B5EF4-FFF2-40B4-BE49-F238E27FC236}">
                <a16:creationId xmlns:a16="http://schemas.microsoft.com/office/drawing/2014/main" id="{2064555D-74EC-482C-A238-93761423DF78}"/>
              </a:ext>
            </a:extLst>
          </p:cNvPr>
          <p:cNvSpPr>
            <a:spLocks noGrp="1"/>
          </p:cNvSpPr>
          <p:nvPr>
            <p:ph idx="1"/>
          </p:nvPr>
        </p:nvSpPr>
        <p:spPr/>
        <p:txBody>
          <a:bodyPr/>
          <a:lstStyle/>
          <a:p>
            <a:r>
              <a:rPr lang="en-IE" dirty="0">
                <a:hlinkClick r:id="rId3"/>
              </a:rPr>
              <a:t>https://www.forbes.com/sites/tracybrower/2020/10/25/how-to-build-community-and-why-it-matters-so-much/?sh=380a495f751b</a:t>
            </a:r>
            <a:r>
              <a:rPr lang="en-IE" dirty="0"/>
              <a:t>   (How to Build Community and Why it Matters so much, Tracey Bower, Forbes Magazine)</a:t>
            </a:r>
          </a:p>
          <a:p>
            <a:r>
              <a:rPr lang="en-IE" dirty="0">
                <a:hlinkClick r:id="rId4"/>
              </a:rPr>
              <a:t>https://media.ascensionpress.com/2018/02/08/the-importance-of-christian-community/</a:t>
            </a:r>
            <a:r>
              <a:rPr lang="en-IE" dirty="0"/>
              <a:t>  (The Importance of Christian Community, Nicolas </a:t>
            </a:r>
            <a:r>
              <a:rPr lang="en-IE" dirty="0" err="1"/>
              <a:t>Lebanca</a:t>
            </a:r>
            <a:r>
              <a:rPr lang="en-IE" dirty="0"/>
              <a:t>, Ascension Press)</a:t>
            </a:r>
          </a:p>
          <a:p>
            <a:r>
              <a:rPr lang="en-IE" dirty="0">
                <a:hlinkClick r:id="rId5"/>
              </a:rPr>
              <a:t>https://newmansociety.org/community-matters/</a:t>
            </a:r>
            <a:r>
              <a:rPr lang="en-IE" dirty="0"/>
              <a:t>  Community Matters to a Catholic School’s Mission</a:t>
            </a:r>
          </a:p>
          <a:p>
            <a:endParaRPr lang="en-IE" dirty="0"/>
          </a:p>
          <a:p>
            <a:endParaRPr lang="en-IE" dirty="0"/>
          </a:p>
        </p:txBody>
      </p:sp>
    </p:spTree>
    <p:extLst>
      <p:ext uri="{BB962C8B-B14F-4D97-AF65-F5344CB8AC3E}">
        <p14:creationId xmlns:p14="http://schemas.microsoft.com/office/powerpoint/2010/main" val="2404290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First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49461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95489" y="1832195"/>
            <a:ext cx="6701858" cy="4468800"/>
          </a:xfrm>
        </p:spPr>
      </p:pic>
    </p:spTree>
    <p:extLst>
      <p:ext uri="{BB962C8B-B14F-4D97-AF65-F5344CB8AC3E}">
        <p14:creationId xmlns:p14="http://schemas.microsoft.com/office/powerpoint/2010/main" val="635765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od-in-Community vs God-the-Loner | Block Island Times">
            <a:extLst>
              <a:ext uri="{FF2B5EF4-FFF2-40B4-BE49-F238E27FC236}">
                <a16:creationId xmlns:a16="http://schemas.microsoft.com/office/drawing/2014/main" id="{1C8E047B-3B81-42DA-AF57-E2F9FC15754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45391" y="1814590"/>
            <a:ext cx="3716624" cy="4518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721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C9B3E-991D-481E-963B-D09E41C9FFFB}"/>
              </a:ext>
            </a:extLst>
          </p:cNvPr>
          <p:cNvSpPr>
            <a:spLocks noGrp="1"/>
          </p:cNvSpPr>
          <p:nvPr>
            <p:ph type="title"/>
          </p:nvPr>
        </p:nvSpPr>
        <p:spPr/>
        <p:txBody>
          <a:bodyPr/>
          <a:lstStyle/>
          <a:p>
            <a:r>
              <a:rPr lang="en-IE" dirty="0"/>
              <a:t>Where I belong</a:t>
            </a:r>
          </a:p>
        </p:txBody>
      </p:sp>
      <p:pic>
        <p:nvPicPr>
          <p:cNvPr id="4" name="Online Media 3" title="Where do you feel like you belong?">
            <a:hlinkClick r:id="" action="ppaction://media"/>
            <a:extLst>
              <a:ext uri="{FF2B5EF4-FFF2-40B4-BE49-F238E27FC236}">
                <a16:creationId xmlns:a16="http://schemas.microsoft.com/office/drawing/2014/main" id="{2E271A80-C78D-4FE1-A03C-B3A05411798B}"/>
              </a:ext>
            </a:extLst>
          </p:cNvPr>
          <p:cNvPicPr>
            <a:picLocks noGrp="1" noRot="1" noChangeAspect="1"/>
          </p:cNvPicPr>
          <p:nvPr>
            <p:ph idx="1"/>
            <a:videoFile r:link="rId1"/>
          </p:nvPr>
        </p:nvPicPr>
        <p:blipFill>
          <a:blip r:embed="rId3"/>
          <a:stretch>
            <a:fillRect/>
          </a:stretch>
        </p:blipFill>
        <p:spPr>
          <a:xfrm>
            <a:off x="1775111" y="1846263"/>
            <a:ext cx="7911814" cy="4470131"/>
          </a:xfrm>
          <a:prstGeom prst="rect">
            <a:avLst/>
          </a:prstGeom>
        </p:spPr>
      </p:pic>
    </p:spTree>
    <p:extLst>
      <p:ext uri="{BB962C8B-B14F-4D97-AF65-F5344CB8AC3E}">
        <p14:creationId xmlns:p14="http://schemas.microsoft.com/office/powerpoint/2010/main" val="250894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FF15D-044A-43D6-8AD3-63FC2346BBC0}"/>
              </a:ext>
            </a:extLst>
          </p:cNvPr>
          <p:cNvSpPr>
            <a:spLocks noGrp="1"/>
          </p:cNvSpPr>
          <p:nvPr>
            <p:ph type="title"/>
          </p:nvPr>
        </p:nvSpPr>
        <p:spPr/>
        <p:txBody>
          <a:bodyPr/>
          <a:lstStyle/>
          <a:p>
            <a:r>
              <a:rPr lang="en-IE" dirty="0"/>
              <a:t>Find your Tribe (1)</a:t>
            </a:r>
          </a:p>
        </p:txBody>
      </p:sp>
      <p:pic>
        <p:nvPicPr>
          <p:cNvPr id="2050" name="Picture 2" descr="Lessons Learned in LifeFind your tribe. - Lessons Learned in Life">
            <a:extLst>
              <a:ext uri="{FF2B5EF4-FFF2-40B4-BE49-F238E27FC236}">
                <a16:creationId xmlns:a16="http://schemas.microsoft.com/office/drawing/2014/main" id="{B4D64C06-E30F-41AE-8340-1B4962B0EBD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75649" y="1846263"/>
            <a:ext cx="4094743" cy="4465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731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1CBA2-C9C8-4739-85BE-7B6EFC6DF4E7}"/>
              </a:ext>
            </a:extLst>
          </p:cNvPr>
          <p:cNvSpPr>
            <a:spLocks noGrp="1"/>
          </p:cNvSpPr>
          <p:nvPr>
            <p:ph type="title"/>
          </p:nvPr>
        </p:nvSpPr>
        <p:spPr/>
        <p:txBody>
          <a:bodyPr/>
          <a:lstStyle/>
          <a:p>
            <a:r>
              <a:rPr lang="en-IE" dirty="0"/>
              <a:t>Your school as your community</a:t>
            </a:r>
          </a:p>
        </p:txBody>
      </p:sp>
      <p:pic>
        <p:nvPicPr>
          <p:cNvPr id="4" name="Online Media 3" title="School as a Community">
            <a:hlinkClick r:id="" action="ppaction://media"/>
            <a:extLst>
              <a:ext uri="{FF2B5EF4-FFF2-40B4-BE49-F238E27FC236}">
                <a16:creationId xmlns:a16="http://schemas.microsoft.com/office/drawing/2014/main" id="{7A5623C2-48A6-41B0-AC66-80D36E86F04A}"/>
              </a:ext>
            </a:extLst>
          </p:cNvPr>
          <p:cNvPicPr>
            <a:picLocks noGrp="1" noRot="1" noChangeAspect="1"/>
          </p:cNvPicPr>
          <p:nvPr>
            <p:ph idx="1"/>
            <a:videoFile r:link="rId1"/>
          </p:nvPr>
        </p:nvPicPr>
        <p:blipFill>
          <a:blip r:embed="rId3"/>
          <a:stretch>
            <a:fillRect/>
          </a:stretch>
        </p:blipFill>
        <p:spPr>
          <a:xfrm>
            <a:off x="1824910" y="1846263"/>
            <a:ext cx="7862015" cy="4441995"/>
          </a:xfrm>
          <a:prstGeom prst="rect">
            <a:avLst/>
          </a:prstGeom>
        </p:spPr>
      </p:pic>
    </p:spTree>
    <p:extLst>
      <p:ext uri="{BB962C8B-B14F-4D97-AF65-F5344CB8AC3E}">
        <p14:creationId xmlns:p14="http://schemas.microsoft.com/office/powerpoint/2010/main" val="348047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CC720-2812-4450-84E1-4DA86F0A0BAF}"/>
              </a:ext>
            </a:extLst>
          </p:cNvPr>
          <p:cNvSpPr>
            <a:spLocks noGrp="1"/>
          </p:cNvSpPr>
          <p:nvPr>
            <p:ph type="title"/>
          </p:nvPr>
        </p:nvSpPr>
        <p:spPr/>
        <p:txBody>
          <a:bodyPr/>
          <a:lstStyle/>
          <a:p>
            <a:r>
              <a:rPr lang="en-IE" dirty="0"/>
              <a:t>Find your tribe (2)</a:t>
            </a:r>
          </a:p>
        </p:txBody>
      </p:sp>
      <p:pic>
        <p:nvPicPr>
          <p:cNvPr id="1026" name="Picture 2" descr="Finding your tribe: Think-alikes or think-abouts? – Linking Learning">
            <a:extLst>
              <a:ext uri="{FF2B5EF4-FFF2-40B4-BE49-F238E27FC236}">
                <a16:creationId xmlns:a16="http://schemas.microsoft.com/office/drawing/2014/main" id="{587423F6-835B-4698-AF04-3E9182575CF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664634" y="1846263"/>
            <a:ext cx="4472891" cy="4472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69804"/>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54A89A-0517-4C2C-838A-677BFFBF1BC2}">
  <ds:schemaRefs>
    <ds:schemaRef ds:uri="http://schemas.microsoft.com/sharepoint/v3/contenttype/forms"/>
  </ds:schemaRefs>
</ds:datastoreItem>
</file>

<file path=customXml/itemProps2.xml><?xml version="1.0" encoding="utf-8"?>
<ds:datastoreItem xmlns:ds="http://schemas.openxmlformats.org/officeDocument/2006/customXml" ds:itemID="{F74C2442-D906-41AB-A5C9-80E55EDCB6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6C6CEB-DC82-479F-A047-AF9509199C9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8872</TotalTime>
  <Words>1267</Words>
  <Application>Microsoft Office PowerPoint</Application>
  <PresentationFormat>Widescreen</PresentationFormat>
  <Paragraphs>86</Paragraphs>
  <Slides>15</Slides>
  <Notes>12</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Calibri Light</vt:lpstr>
      <vt:lpstr>Gaelic</vt:lpstr>
      <vt:lpstr>Wingdings</vt:lpstr>
      <vt:lpstr>Retrospect</vt:lpstr>
      <vt:lpstr>Introduction for Principal </vt:lpstr>
      <vt:lpstr>Other things you might find helpful in terms of background reading</vt:lpstr>
      <vt:lpstr>Opening Year Assembly/Reflection</vt:lpstr>
      <vt:lpstr>PowerPoint Presentation</vt:lpstr>
      <vt:lpstr>PowerPoint Presentation</vt:lpstr>
      <vt:lpstr>Where I belong</vt:lpstr>
      <vt:lpstr>Find your Tribe (1)</vt:lpstr>
      <vt:lpstr>Your school as your community</vt:lpstr>
      <vt:lpstr>Find your tribe (2)</vt:lpstr>
      <vt:lpstr>What are the signs we are a community?</vt:lpstr>
      <vt:lpstr>At the heart of community, our school community, here in XX is a realisation we are all, everyone of us, God’s work of art!</vt:lpstr>
      <vt:lpstr>What is the ‘good life’ of community?</vt:lpstr>
      <vt:lpstr>Living community as Fifth Years!</vt:lpstr>
      <vt:lpstr>Let us pray together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Liffey</dc:creator>
  <cp:lastModifiedBy>Helena McKenna</cp:lastModifiedBy>
  <cp:revision>2</cp:revision>
  <dcterms:created xsi:type="dcterms:W3CDTF">2021-07-01T15:24:40Z</dcterms:created>
  <dcterms:modified xsi:type="dcterms:W3CDTF">2021-08-15T17:30:46Z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