
<file path=[Content_Types].xml><?xml version="1.0" encoding="utf-8"?>
<Types xmlns="http://schemas.openxmlformats.org/package/2006/content-types">
  <Default Extension="jpeg" ContentType="image/jpeg"/>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9"/>
  </p:notesMasterIdLst>
  <p:sldIdLst>
    <p:sldId id="483" r:id="rId5"/>
    <p:sldId id="472" r:id="rId6"/>
    <p:sldId id="508" r:id="rId7"/>
    <p:sldId id="521" r:id="rId8"/>
    <p:sldId id="530" r:id="rId9"/>
    <p:sldId id="529" r:id="rId10"/>
    <p:sldId id="528" r:id="rId11"/>
    <p:sldId id="526" r:id="rId12"/>
    <p:sldId id="527" r:id="rId13"/>
    <p:sldId id="517" r:id="rId14"/>
    <p:sldId id="531" r:id="rId15"/>
    <p:sldId id="514" r:id="rId16"/>
    <p:sldId id="525" r:id="rId17"/>
    <p:sldId id="515"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5" autoAdjust="0"/>
    <p:restoredTop sz="72959" autoAdjust="0"/>
  </p:normalViewPr>
  <p:slideViewPr>
    <p:cSldViewPr snapToGrid="0">
      <p:cViewPr varScale="1">
        <p:scale>
          <a:sx n="68" d="100"/>
          <a:sy n="68" d="100"/>
        </p:scale>
        <p:origin x="708" y="3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7FB6EA-A377-477D-B5D4-76B481B3C3F3}" type="datetimeFigureOut">
              <a:rPr lang="en-IE" smtClean="0"/>
              <a:t>02/08/2023</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DCC416-BBD6-4FE7-ACDD-D337B4BEE86E}" type="slidenum">
              <a:rPr lang="en-IE" smtClean="0"/>
              <a:t>‹#›</a:t>
            </a:fld>
            <a:endParaRPr lang="en-IE"/>
          </a:p>
        </p:txBody>
      </p:sp>
    </p:spTree>
    <p:extLst>
      <p:ext uri="{BB962C8B-B14F-4D97-AF65-F5344CB8AC3E}">
        <p14:creationId xmlns:p14="http://schemas.microsoft.com/office/powerpoint/2010/main" val="6178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Carlo </a:t>
            </a:r>
            <a:r>
              <a:rPr kumimoji="0" lang="en-GB" sz="1800" b="0" i="0" u="none" strike="noStrike" kern="1200" cap="none" spc="0" normalizeH="0" baseline="0" noProof="0" dirty="0" err="1">
                <a:ln>
                  <a:noFill/>
                </a:ln>
                <a:solidFill>
                  <a:srgbClr val="404040"/>
                </a:solidFill>
                <a:effectLst/>
                <a:uLnTx/>
                <a:uFillTx/>
                <a:latin typeface="Calibri" panose="020F0502020204030204"/>
                <a:ea typeface="+mn-ea"/>
                <a:cs typeface="+mn-cs"/>
              </a:rPr>
              <a:t>Acutis</a:t>
            </a: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 a young adult saint for today.</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endPar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endParaRP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Carlo </a:t>
            </a:r>
            <a:r>
              <a:rPr kumimoji="0" lang="en-GB" sz="1800" b="0" i="0" u="none" strike="noStrike" kern="1200" cap="none" spc="0" normalizeH="0" baseline="0" noProof="0" dirty="0" err="1">
                <a:ln>
                  <a:noFill/>
                </a:ln>
                <a:solidFill>
                  <a:srgbClr val="404040"/>
                </a:solidFill>
                <a:effectLst/>
                <a:uLnTx/>
                <a:uFillTx/>
                <a:latin typeface="Calibri" panose="020F0502020204030204"/>
                <a:ea typeface="+mn-ea"/>
                <a:cs typeface="+mn-cs"/>
              </a:rPr>
              <a:t>Acutis</a:t>
            </a: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 a Catholic Italian teenager who died in 2006, was beatified Oct. 10, 2020 in Assisi.</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err="1">
                <a:ln>
                  <a:noFill/>
                </a:ln>
                <a:solidFill>
                  <a:srgbClr val="404040"/>
                </a:solidFill>
                <a:effectLst/>
                <a:uLnTx/>
                <a:uFillTx/>
                <a:latin typeface="Calibri" panose="020F0502020204030204"/>
                <a:ea typeface="+mn-ea"/>
                <a:cs typeface="+mn-cs"/>
              </a:rPr>
              <a:t>Acutis</a:t>
            </a: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 a gamer and computer programmer who loved soccer and the Eucharist, gained interest</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around the world.</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1. Carlo </a:t>
            </a:r>
            <a:r>
              <a:rPr kumimoji="0" lang="en-GB" sz="1800" b="0" i="0" u="none" strike="noStrike" kern="1200" cap="none" spc="0" normalizeH="0" baseline="0" noProof="0" dirty="0" err="1">
                <a:ln>
                  <a:noFill/>
                </a:ln>
                <a:solidFill>
                  <a:srgbClr val="404040"/>
                </a:solidFill>
                <a:effectLst/>
                <a:uLnTx/>
                <a:uFillTx/>
                <a:latin typeface="Calibri" panose="020F0502020204030204"/>
                <a:ea typeface="+mn-ea"/>
                <a:cs typeface="+mn-cs"/>
              </a:rPr>
              <a:t>Acutis</a:t>
            </a: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 was born May 3, 1991, in London, where his parents were working. Just a</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few months later, his parents, Andrea </a:t>
            </a:r>
            <a:r>
              <a:rPr kumimoji="0" lang="en-GB" sz="1800" b="0" i="0" u="none" strike="noStrike" kern="1200" cap="none" spc="0" normalizeH="0" baseline="0" noProof="0" dirty="0" err="1">
                <a:ln>
                  <a:noFill/>
                </a:ln>
                <a:solidFill>
                  <a:srgbClr val="404040"/>
                </a:solidFill>
                <a:effectLst/>
                <a:uLnTx/>
                <a:uFillTx/>
                <a:latin typeface="Calibri" panose="020F0502020204030204"/>
                <a:ea typeface="+mn-ea"/>
                <a:cs typeface="+mn-cs"/>
              </a:rPr>
              <a:t>Acutis</a:t>
            </a: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 and Antonia </a:t>
            </a:r>
            <a:r>
              <a:rPr kumimoji="0" lang="en-GB" sz="1800" b="0" i="0" u="none" strike="noStrike" kern="1200" cap="none" spc="0" normalizeH="0" baseline="0" noProof="0" dirty="0" err="1">
                <a:ln>
                  <a:noFill/>
                </a:ln>
                <a:solidFill>
                  <a:srgbClr val="404040"/>
                </a:solidFill>
                <a:effectLst/>
                <a:uLnTx/>
                <a:uFillTx/>
                <a:latin typeface="Calibri" panose="020F0502020204030204"/>
                <a:ea typeface="+mn-ea"/>
                <a:cs typeface="+mn-cs"/>
              </a:rPr>
              <a:t>Salzano</a:t>
            </a: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 moved to Milan.</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2. As a teenager, Carlo was diagnosed with leukaemia. He offered his sufferings for Pope</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Benedict XVI and for the Church, saying “"I offer all the suffering I will have to suffer for</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the Lord, for the Pope, and the Church.”</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3. He died on Oct. 12, 2006, and was buried in Assisi, at his request, because of his love for</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St. Francis of Assisi. His cause for canonization began in 2013. He was designated</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“Venerable” in 2018, and was designated “Blessed” October 10, 2020.</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4. From a young age, Carlo seemed to have a special love for God, even though his</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parents weren’t especially devout. His mom said that before Carlo, she went to Mass</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only for her First Communion, her confirmation, and her wedding. But as a young child,</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Carlo loved to pray the rosary. After he made his First Communion, he went to Mass as</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often as he could, and he made Holy Hours before or after Mass. He went to confession</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weekly. He asked his parents to take him on pilgrimages — to the places of the saints,</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and to the sites of Eucharistic miracles.</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5. His witness of faith led to a deep conversion with his mom,</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6. because, according to the priest promoting his cause for sainthood, he “managed to drag</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his relatives, his parents to Mass every day. It was not the other way around; it was not</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endPar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endParaRP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his parents bringing the little boy to Mass, but it was he who managed to get himself to</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Mass and to convince others to receive Communion daily.”</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7. He was known for defending kids at school who got picked on, especially disabled kids.</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When a friend's parents were getting a divorce, Carlo made a special effort to include his</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friend in the </a:t>
            </a:r>
            <a:r>
              <a:rPr kumimoji="0" lang="en-GB" sz="1800" b="0" i="0" u="none" strike="noStrike" kern="1200" cap="none" spc="0" normalizeH="0" baseline="0" noProof="0" dirty="0" err="1">
                <a:ln>
                  <a:noFill/>
                </a:ln>
                <a:solidFill>
                  <a:srgbClr val="404040"/>
                </a:solidFill>
                <a:effectLst/>
                <a:uLnTx/>
                <a:uFillTx/>
                <a:latin typeface="Calibri" panose="020F0502020204030204"/>
                <a:ea typeface="+mn-ea"/>
                <a:cs typeface="+mn-cs"/>
              </a:rPr>
              <a:t>Acutis</a:t>
            </a: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 family life.</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8. He was also a programmer and built a website cataloguing and promoting Eucharistic</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miracles. On the site, he told people that "the more often we receive the Eucharist, the</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more we will become like Jesus, so that on this earth we will have a foretaste of heaven."</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9. Carlo loved playing video games. His console of choice was a PlayStation, or possibly a</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PS2, which was released in 2000, when Carlo was nine. We know he only allowed</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himself to play games for an hour a week, as a penance and a spiritual discipline, but he</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wanted to play much more.</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10.Initially, there were reports that the body of Carlo </a:t>
            </a:r>
            <a:r>
              <a:rPr kumimoji="0" lang="en-GB" sz="1800" b="0" i="0" u="none" strike="noStrike" kern="1200" cap="none" spc="0" normalizeH="0" baseline="0" noProof="0" dirty="0" err="1">
                <a:ln>
                  <a:noFill/>
                </a:ln>
                <a:solidFill>
                  <a:srgbClr val="404040"/>
                </a:solidFill>
                <a:effectLst/>
                <a:uLnTx/>
                <a:uFillTx/>
                <a:latin typeface="Calibri" panose="020F0502020204030204"/>
                <a:ea typeface="+mn-ea"/>
                <a:cs typeface="+mn-cs"/>
              </a:rPr>
              <a:t>Acutis</a:t>
            </a: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 was found to be incorrupt. A</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spokeswoman for </a:t>
            </a:r>
            <a:r>
              <a:rPr kumimoji="0" lang="en-GB" sz="1800" b="0" i="0" u="none" strike="noStrike" kern="1200" cap="none" spc="0" normalizeH="0" baseline="0" noProof="0" dirty="0" err="1">
                <a:ln>
                  <a:noFill/>
                </a:ln>
                <a:solidFill>
                  <a:srgbClr val="404040"/>
                </a:solidFill>
                <a:effectLst/>
                <a:uLnTx/>
                <a:uFillTx/>
                <a:latin typeface="Calibri" panose="020F0502020204030204"/>
                <a:ea typeface="+mn-ea"/>
                <a:cs typeface="+mn-cs"/>
              </a:rPr>
              <a:t>Acutis</a:t>
            </a: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 beatification told CNA that the entire body was present when it</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was exhumed, but “not incorrupt.” He, however, lied in repose in a glass tomb where he</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was venerated by pilgrims until Oct. 17, 2020. He was displayed in jeans and a pair of</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Nikes, the casual clothes he preferred in life.</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11.His heart, which can now be considered a relic, is displayed in a reliquary in the Basilica</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of St. Francis in Assisi. His mother said that his family had wanted to donate his organs</a:t>
            </a:r>
          </a:p>
          <a:p>
            <a:pPr marL="90488" marR="0" lvl="0" indent="-90488" algn="l" defTabSz="914400" rtl="0" eaLnBrk="0" fontAlgn="base" latinLnBrk="0" hangingPunct="0">
              <a:lnSpc>
                <a:spcPct val="90000"/>
              </a:lnSpc>
              <a:spcBef>
                <a:spcPts val="1200"/>
              </a:spcBef>
              <a:spcAft>
                <a:spcPts val="200"/>
              </a:spcAft>
              <a:buClr>
                <a:srgbClr val="AD84C6"/>
              </a:buClr>
              <a:buSzPct val="100000"/>
              <a:buFont typeface="Calibri" panose="020F0502020204030204" pitchFamily="34" charset="0"/>
              <a:buChar char=" "/>
              <a:tabLst/>
              <a:defRPr/>
            </a:pPr>
            <a:r>
              <a:rPr kumimoji="0" lang="en-GB" sz="1800" b="0" i="0" u="none" strike="noStrike" kern="1200" cap="none" spc="0" normalizeH="0" baseline="0" noProof="0" dirty="0">
                <a:ln>
                  <a:noFill/>
                </a:ln>
                <a:solidFill>
                  <a:srgbClr val="404040"/>
                </a:solidFill>
                <a:effectLst/>
                <a:uLnTx/>
                <a:uFillTx/>
                <a:latin typeface="Calibri" panose="020F0502020204030204"/>
                <a:ea typeface="+mn-ea"/>
                <a:cs typeface="+mn-cs"/>
              </a:rPr>
              <a:t>when he died but were unable to do so because of the leukaemia.</a:t>
            </a:r>
            <a:endParaRPr lang="en-IE"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C5BEFDD-79D4-4021-9BB4-CC0E62405C49}" type="slidenum">
              <a:rPr kumimoji="0" lang="en-US" alt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81970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a:p>
            <a:r>
              <a:rPr lang="en-IE" dirty="0"/>
              <a:t>For us in _________________________ (name of school), a person’s faith can prove the biggest inspiration behind their heroic acts and their bravery and their values.  A young man was recently beautified by the Pope because of his faith, his values and his actions.  Let’s reflect on his story.  His name was Carlo </a:t>
            </a:r>
            <a:r>
              <a:rPr lang="en-IE" dirty="0" err="1"/>
              <a:t>Acutis</a:t>
            </a:r>
            <a:r>
              <a:rPr lang="en-IE" dirty="0"/>
              <a:t>.</a:t>
            </a:r>
          </a:p>
        </p:txBody>
      </p:sp>
      <p:sp>
        <p:nvSpPr>
          <p:cNvPr id="4" name="Slide Number Placeholder 3"/>
          <p:cNvSpPr>
            <a:spLocks noGrp="1"/>
          </p:cNvSpPr>
          <p:nvPr>
            <p:ph type="sldNum" sz="quarter" idx="5"/>
          </p:nvPr>
        </p:nvSpPr>
        <p:spPr/>
        <p:txBody>
          <a:bodyPr/>
          <a:lstStyle/>
          <a:p>
            <a:fld id="{1FDCC416-BBD6-4FE7-ACDD-D337B4BEE86E}" type="slidenum">
              <a:rPr lang="en-IE" smtClean="0"/>
              <a:t>10</a:t>
            </a:fld>
            <a:endParaRPr lang="en-IE"/>
          </a:p>
        </p:txBody>
      </p:sp>
    </p:spTree>
    <p:extLst>
      <p:ext uri="{BB962C8B-B14F-4D97-AF65-F5344CB8AC3E}">
        <p14:creationId xmlns:p14="http://schemas.microsoft.com/office/powerpoint/2010/main" val="428557709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A short few words here on your school’s sense of the importance of accepting everyone for who they are because who they are is created by God.  And who they are is a gift that is called to transform the lives of others.</a:t>
            </a:r>
          </a:p>
          <a:p>
            <a:endParaRPr lang="en-IE" dirty="0"/>
          </a:p>
          <a:p>
            <a:r>
              <a:rPr lang="en-IE" dirty="0"/>
              <a:t>Love as the centre of what the school is about would be an important message to share.</a:t>
            </a:r>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11</a:t>
            </a:fld>
            <a:endParaRPr lang="en-IE"/>
          </a:p>
        </p:txBody>
      </p:sp>
    </p:spTree>
    <p:extLst>
      <p:ext uri="{BB962C8B-B14F-4D97-AF65-F5344CB8AC3E}">
        <p14:creationId xmlns:p14="http://schemas.microsoft.com/office/powerpoint/2010/main" val="20520640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E" dirty="0"/>
              <a:t>This is a powerful prayer about hope from Pope Francis – feel free to abbreviate it or to share the reading of it with colleagues.</a:t>
            </a:r>
          </a:p>
        </p:txBody>
      </p:sp>
      <p:sp>
        <p:nvSpPr>
          <p:cNvPr id="4" name="Slide Number Placeholder 3"/>
          <p:cNvSpPr>
            <a:spLocks noGrp="1"/>
          </p:cNvSpPr>
          <p:nvPr>
            <p:ph type="sldNum" sz="quarter" idx="5"/>
          </p:nvPr>
        </p:nvSpPr>
        <p:spPr/>
        <p:txBody>
          <a:bodyPr/>
          <a:lstStyle/>
          <a:p>
            <a:fld id="{1FDCC416-BBD6-4FE7-ACDD-D337B4BEE86E}" type="slidenum">
              <a:rPr lang="en-IE" smtClean="0"/>
              <a:t>13</a:t>
            </a:fld>
            <a:endParaRPr lang="en-IE"/>
          </a:p>
        </p:txBody>
      </p:sp>
    </p:spTree>
    <p:extLst>
      <p:ext uri="{BB962C8B-B14F-4D97-AF65-F5344CB8AC3E}">
        <p14:creationId xmlns:p14="http://schemas.microsoft.com/office/powerpoint/2010/main" val="22253889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a:p>
            <a:r>
              <a:rPr lang="en-IE" dirty="0"/>
              <a:t>This is a song called ‘Love One Another’.  </a:t>
            </a:r>
          </a:p>
          <a:p>
            <a:endParaRPr lang="en-IE" dirty="0"/>
          </a:p>
          <a:p>
            <a:r>
              <a:rPr lang="en-IE" dirty="0"/>
              <a:t>See https://youtu.be/VAFMGRMhFsM</a:t>
            </a:r>
          </a:p>
        </p:txBody>
      </p:sp>
      <p:sp>
        <p:nvSpPr>
          <p:cNvPr id="4" name="Slide Number Placeholder 3"/>
          <p:cNvSpPr>
            <a:spLocks noGrp="1"/>
          </p:cNvSpPr>
          <p:nvPr>
            <p:ph type="sldNum" sz="quarter" idx="5"/>
          </p:nvPr>
        </p:nvSpPr>
        <p:spPr/>
        <p:txBody>
          <a:bodyPr/>
          <a:lstStyle/>
          <a:p>
            <a:fld id="{1FDCC416-BBD6-4FE7-ACDD-D337B4BEE86E}" type="slidenum">
              <a:rPr lang="en-IE" smtClean="0"/>
              <a:t>14</a:t>
            </a:fld>
            <a:endParaRPr lang="en-IE"/>
          </a:p>
        </p:txBody>
      </p:sp>
    </p:spTree>
    <p:extLst>
      <p:ext uri="{BB962C8B-B14F-4D97-AF65-F5344CB8AC3E}">
        <p14:creationId xmlns:p14="http://schemas.microsoft.com/office/powerpoint/2010/main" val="225391954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2</a:t>
            </a:fld>
            <a:endParaRPr lang="en-IE"/>
          </a:p>
        </p:txBody>
      </p:sp>
    </p:spTree>
    <p:extLst>
      <p:ext uri="{BB962C8B-B14F-4D97-AF65-F5344CB8AC3E}">
        <p14:creationId xmlns:p14="http://schemas.microsoft.com/office/powerpoint/2010/main" val="1343046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We begin by blessing ourselves, “In the Name of the Father and of the Son and of the Holy Spirit”.</a:t>
            </a:r>
          </a:p>
          <a:p>
            <a:endParaRPr lang="en-IE" dirty="0"/>
          </a:p>
          <a:p>
            <a:endParaRPr lang="en-IE" dirty="0"/>
          </a:p>
          <a:p>
            <a:r>
              <a:rPr lang="en-IE" dirty="0"/>
              <a:t>A small sacred space can be set up that includes flowers, a candle and a bible.  </a:t>
            </a:r>
          </a:p>
          <a:p>
            <a:endParaRPr lang="en-IE" dirty="0"/>
          </a:p>
          <a:p>
            <a:r>
              <a:rPr lang="en-IE" dirty="0"/>
              <a:t>A picture of Carlo </a:t>
            </a:r>
            <a:r>
              <a:rPr lang="en-IE" dirty="0" err="1"/>
              <a:t>Acutis</a:t>
            </a:r>
            <a:r>
              <a:rPr lang="en-IE" dirty="0"/>
              <a:t> would also be good to have in the Sacred Space.</a:t>
            </a:r>
          </a:p>
          <a:p>
            <a:endParaRPr lang="en-IE" dirty="0"/>
          </a:p>
          <a:p>
            <a:r>
              <a:rPr lang="en-IE" dirty="0"/>
              <a:t>This might be a good opportunity to introduce year head, class tutors, guidance counsellors etc.</a:t>
            </a:r>
          </a:p>
          <a:p>
            <a:endParaRPr lang="en-IE" dirty="0"/>
          </a:p>
          <a:p>
            <a:r>
              <a:rPr lang="en-IE" dirty="0"/>
              <a:t>A word of ‘welcome back’ would be good at this time.</a:t>
            </a:r>
          </a:p>
          <a:p>
            <a:endParaRPr lang="en-IE" dirty="0"/>
          </a:p>
          <a:p>
            <a:endParaRPr lang="en-IE" dirty="0"/>
          </a:p>
          <a:p>
            <a:endParaRPr lang="en-IE" dirty="0"/>
          </a:p>
          <a:p>
            <a:endParaRPr lang="en-IE" dirty="0"/>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3</a:t>
            </a:fld>
            <a:endParaRPr lang="en-IE"/>
          </a:p>
        </p:txBody>
      </p:sp>
    </p:spTree>
    <p:extLst>
      <p:ext uri="{BB962C8B-B14F-4D97-AF65-F5344CB8AC3E}">
        <p14:creationId xmlns:p14="http://schemas.microsoft.com/office/powerpoint/2010/main" val="164270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a:p>
            <a:endParaRPr lang="en-IE" dirty="0"/>
          </a:p>
          <a:p>
            <a:r>
              <a:rPr lang="en-IE" dirty="0"/>
              <a:t>Words like:</a:t>
            </a:r>
          </a:p>
          <a:p>
            <a:endParaRPr lang="en-IE" dirty="0"/>
          </a:p>
          <a:p>
            <a:r>
              <a:rPr lang="en-IE" dirty="0"/>
              <a:t>So as we begin our prayer service today in _____________ (school’s name) we pause to consider the question, “who are your heroes” and why?  We take a moment to think about who inspires us, who brings out the best in us?</a:t>
            </a:r>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4</a:t>
            </a:fld>
            <a:endParaRPr lang="en-IE"/>
          </a:p>
        </p:txBody>
      </p:sp>
    </p:spTree>
    <p:extLst>
      <p:ext uri="{BB962C8B-B14F-4D97-AF65-F5344CB8AC3E}">
        <p14:creationId xmlns:p14="http://schemas.microsoft.com/office/powerpoint/2010/main" val="16022724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(You can add local GAA Camogie/Hurling/Football stars to these images and other images of local people if you wish.)</a:t>
            </a:r>
          </a:p>
          <a:p>
            <a:endParaRPr lang="en-IE" dirty="0"/>
          </a:p>
          <a:p>
            <a:r>
              <a:rPr lang="en-IE" dirty="0"/>
              <a:t>Maybe your hero is a sports person?  A member of the Irish Women’s soccer team?  A member of the Irish Rugby team?  A county hurler or footballer?  Or maybe it’s a figure from history?  Or maybe it’s someone in your family who you respect a lot?</a:t>
            </a:r>
          </a:p>
          <a:p>
            <a:endParaRPr lang="en-IE" dirty="0"/>
          </a:p>
          <a:p>
            <a:r>
              <a:rPr lang="en-IE" dirty="0"/>
              <a:t>Reflect prayerfully for a moment about what your hero tells you about what you yourself value? What you yourself think is important in life?</a:t>
            </a:r>
          </a:p>
        </p:txBody>
      </p:sp>
      <p:sp>
        <p:nvSpPr>
          <p:cNvPr id="4" name="Slide Number Placeholder 3"/>
          <p:cNvSpPr>
            <a:spLocks noGrp="1"/>
          </p:cNvSpPr>
          <p:nvPr>
            <p:ph type="sldNum" sz="quarter" idx="5"/>
          </p:nvPr>
        </p:nvSpPr>
        <p:spPr/>
        <p:txBody>
          <a:bodyPr/>
          <a:lstStyle/>
          <a:p>
            <a:fld id="{1FDCC416-BBD6-4FE7-ACDD-D337B4BEE86E}" type="slidenum">
              <a:rPr lang="en-IE" smtClean="0"/>
              <a:t>5</a:t>
            </a:fld>
            <a:endParaRPr lang="en-IE"/>
          </a:p>
        </p:txBody>
      </p:sp>
    </p:spTree>
    <p:extLst>
      <p:ext uri="{BB962C8B-B14F-4D97-AF65-F5344CB8AC3E}">
        <p14:creationId xmlns:p14="http://schemas.microsoft.com/office/powerpoint/2010/main" val="254945767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dirty="0"/>
              <a:t>For lots of people sports stars are their heroes. Sadio Mane is a world famous footballer from Senegal.  He currently plays for Bayern Munich and previously played for Liverpool.  He donates the vast majority of his 14 million euro salary to his fellow country men and women. </a:t>
            </a:r>
          </a:p>
          <a:p>
            <a:endParaRPr lang="en-GB" dirty="0"/>
          </a:p>
          <a:p>
            <a:r>
              <a:rPr lang="en-GB" dirty="0"/>
              <a:t>The photo here is of Mane holding a cracked phone.  He was asked why?  And his response was the phone worked and getting a new one would be a waste of money he could better spend somewhere else.</a:t>
            </a:r>
          </a:p>
          <a:p>
            <a:endParaRPr lang="en-GB" dirty="0"/>
          </a:p>
          <a:p>
            <a:r>
              <a:rPr lang="en-GB" dirty="0"/>
              <a:t>Elsewhere he said…</a:t>
            </a:r>
          </a:p>
          <a:p>
            <a:endParaRPr lang="en-GB" dirty="0"/>
          </a:p>
          <a:p>
            <a:r>
              <a:rPr lang="en-GB" b="1" i="0" dirty="0">
                <a:solidFill>
                  <a:srgbClr val="FB7B63"/>
                </a:solidFill>
                <a:effectLst/>
                <a:latin typeface="Poppins Semi Bold"/>
              </a:rPr>
              <a:t>"Why would I want ten Ferraris, 20 diamond watches, or two planes? What will these objects do for me and for the world? I was hungry, and I had to work in the field; I survived hard times, played football barefooted, I did not have an education and many other things, but today with what I earn thanks to football, I can help my people. I built schools, a stadium, we provide clothes, shoes, food for people who are in extreme poverty. In addition, I give 70 euros per month to all people in a very poor region of Senegal which contributes to their family economy. I do not need to display luxury cars, luxury homes, trips and even planes. I prefer that my people receive a little of what life has given me"</a:t>
            </a:r>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6</a:t>
            </a:fld>
            <a:endParaRPr lang="en-IE"/>
          </a:p>
        </p:txBody>
      </p:sp>
    </p:spTree>
    <p:extLst>
      <p:ext uri="{BB962C8B-B14F-4D97-AF65-F5344CB8AC3E}">
        <p14:creationId xmlns:p14="http://schemas.microsoft.com/office/powerpoint/2010/main" val="42724160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Let’s reflect for a moment on Mane’s generosity and the impact this makes on the lives of others.</a:t>
            </a:r>
          </a:p>
          <a:p>
            <a:endParaRPr lang="en-IE" dirty="0"/>
          </a:p>
          <a:p>
            <a:r>
              <a:rPr lang="en-IE" dirty="0"/>
              <a:t>(You can acknowledge of course that no one is perfect!)</a:t>
            </a:r>
          </a:p>
        </p:txBody>
      </p:sp>
      <p:sp>
        <p:nvSpPr>
          <p:cNvPr id="4" name="Slide Number Placeholder 3"/>
          <p:cNvSpPr>
            <a:spLocks noGrp="1"/>
          </p:cNvSpPr>
          <p:nvPr>
            <p:ph type="sldNum" sz="quarter" idx="5"/>
          </p:nvPr>
        </p:nvSpPr>
        <p:spPr/>
        <p:txBody>
          <a:bodyPr/>
          <a:lstStyle/>
          <a:p>
            <a:fld id="{1FDCC416-BBD6-4FE7-ACDD-D337B4BEE86E}" type="slidenum">
              <a:rPr lang="en-IE" smtClean="0"/>
              <a:t>7</a:t>
            </a:fld>
            <a:endParaRPr lang="en-IE"/>
          </a:p>
        </p:txBody>
      </p:sp>
    </p:spTree>
    <p:extLst>
      <p:ext uri="{BB962C8B-B14F-4D97-AF65-F5344CB8AC3E}">
        <p14:creationId xmlns:p14="http://schemas.microsoft.com/office/powerpoint/2010/main" val="363664240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Here it would be useful to say a few words around your school’s ambitions for your students; and how important it is that first years begin to understand those ambitions as something they’re challenged to have for themselves.</a:t>
            </a:r>
          </a:p>
        </p:txBody>
      </p:sp>
      <p:sp>
        <p:nvSpPr>
          <p:cNvPr id="4" name="Slide Number Placeholder 3"/>
          <p:cNvSpPr>
            <a:spLocks noGrp="1"/>
          </p:cNvSpPr>
          <p:nvPr>
            <p:ph type="sldNum" sz="quarter" idx="5"/>
          </p:nvPr>
        </p:nvSpPr>
        <p:spPr/>
        <p:txBody>
          <a:bodyPr/>
          <a:lstStyle/>
          <a:p>
            <a:fld id="{1FDCC416-BBD6-4FE7-ACDD-D337B4BEE86E}" type="slidenum">
              <a:rPr lang="en-IE" smtClean="0"/>
              <a:t>8</a:t>
            </a:fld>
            <a:endParaRPr lang="en-IE"/>
          </a:p>
        </p:txBody>
      </p:sp>
    </p:spTree>
    <p:extLst>
      <p:ext uri="{BB962C8B-B14F-4D97-AF65-F5344CB8AC3E}">
        <p14:creationId xmlns:p14="http://schemas.microsoft.com/office/powerpoint/2010/main" val="351422583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IE" dirty="0"/>
          </a:p>
          <a:p>
            <a:r>
              <a:rPr lang="en-IE" dirty="0"/>
              <a:t>https://youtu.be/CRKlSyDSYCE</a:t>
            </a:r>
          </a:p>
        </p:txBody>
      </p:sp>
      <p:sp>
        <p:nvSpPr>
          <p:cNvPr id="4" name="Slide Number Placeholder 3"/>
          <p:cNvSpPr>
            <a:spLocks noGrp="1"/>
          </p:cNvSpPr>
          <p:nvPr>
            <p:ph type="sldNum" sz="quarter" idx="5"/>
          </p:nvPr>
        </p:nvSpPr>
        <p:spPr/>
        <p:txBody>
          <a:bodyPr/>
          <a:lstStyle/>
          <a:p>
            <a:fld id="{1FDCC416-BBD6-4FE7-ACDD-D337B4BEE86E}" type="slidenum">
              <a:rPr lang="en-IE" smtClean="0"/>
              <a:t>9</a:t>
            </a:fld>
            <a:endParaRPr lang="en-IE"/>
          </a:p>
        </p:txBody>
      </p:sp>
    </p:spTree>
    <p:extLst>
      <p:ext uri="{BB962C8B-B14F-4D97-AF65-F5344CB8AC3E}">
        <p14:creationId xmlns:p14="http://schemas.microsoft.com/office/powerpoint/2010/main" val="19991173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3F844F-361F-4E96-A353-31CEB800E43B}"/>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713204E1-07D4-4AC5-8673-546D1E8525F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1CC083B3-93CD-4EF7-AC63-ED383F5B460C}"/>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3">
            <a:extLst>
              <a:ext uri="{FF2B5EF4-FFF2-40B4-BE49-F238E27FC236}">
                <a16:creationId xmlns:a16="http://schemas.microsoft.com/office/drawing/2014/main" id="{EBD203F0-80C6-43DD-8FD9-A45E73539FE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7B25CE37-6CAE-4101-8656-2AEF03C707AD}"/>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1D32A1A-46A7-4010-BE77-FCAA92C366DE}"/>
              </a:ext>
            </a:extLst>
          </p:cNvPr>
          <p:cNvSpPr>
            <a:spLocks noGrp="1"/>
          </p:cNvSpPr>
          <p:nvPr>
            <p:ph type="sldNum" sz="quarter" idx="12"/>
          </p:nvPr>
        </p:nvSpPr>
        <p:spPr/>
        <p:txBody>
          <a:bodyPr/>
          <a:lstStyle>
            <a:lvl1pPr>
              <a:defRPr/>
            </a:lvl1pPr>
          </a:lstStyle>
          <a:p>
            <a:pPr>
              <a:defRPr/>
            </a:pPr>
            <a:fld id="{0539596A-E2CC-4943-A382-5090A0B2DCC4}" type="slidenum">
              <a:rPr lang="en-US" altLang="en-US"/>
              <a:pPr>
                <a:defRPr/>
              </a:pPr>
              <a:t>‹#›</a:t>
            </a:fld>
            <a:endParaRPr lang="en-US" altLang="en-US"/>
          </a:p>
        </p:txBody>
      </p:sp>
    </p:spTree>
    <p:extLst>
      <p:ext uri="{BB962C8B-B14F-4D97-AF65-F5344CB8AC3E}">
        <p14:creationId xmlns:p14="http://schemas.microsoft.com/office/powerpoint/2010/main" val="1119140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BAF1D97-772A-4177-AB75-B20F00A68CB7}"/>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63143902-59FF-4CE8-951C-A1543030A170}"/>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115BE8DA-B2FE-4DDE-A877-0152380446C5}"/>
              </a:ext>
            </a:extLst>
          </p:cNvPr>
          <p:cNvSpPr>
            <a:spLocks noGrp="1"/>
          </p:cNvSpPr>
          <p:nvPr>
            <p:ph type="sldNum" sz="quarter" idx="12"/>
          </p:nvPr>
        </p:nvSpPr>
        <p:spPr/>
        <p:txBody>
          <a:bodyPr/>
          <a:lstStyle>
            <a:lvl1pPr>
              <a:defRPr/>
            </a:lvl1pPr>
          </a:lstStyle>
          <a:p>
            <a:pPr>
              <a:defRPr/>
            </a:pPr>
            <a:fld id="{001095CA-4D26-4B3B-88BD-54BB47441019}" type="slidenum">
              <a:rPr lang="en-US" altLang="en-US"/>
              <a:pPr>
                <a:defRPr/>
              </a:pPr>
              <a:t>‹#›</a:t>
            </a:fld>
            <a:endParaRPr lang="en-US" altLang="en-US"/>
          </a:p>
        </p:txBody>
      </p:sp>
    </p:spTree>
    <p:extLst>
      <p:ext uri="{BB962C8B-B14F-4D97-AF65-F5344CB8AC3E}">
        <p14:creationId xmlns:p14="http://schemas.microsoft.com/office/powerpoint/2010/main" val="1842851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B6CB05-CA0F-44F5-B8B7-A3A180DB6B06}"/>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3558F24-4076-4901-8726-52C6553BE137}"/>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1" y="414780"/>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14779"/>
            <a:ext cx="7734300"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a:extLst>
              <a:ext uri="{FF2B5EF4-FFF2-40B4-BE49-F238E27FC236}">
                <a16:creationId xmlns:a16="http://schemas.microsoft.com/office/drawing/2014/main" id="{DB54F541-D337-4F95-BFC8-1CC2B1036B2D}"/>
              </a:ext>
            </a:extLst>
          </p:cNvPr>
          <p:cNvSpPr>
            <a:spLocks noGrp="1"/>
          </p:cNvSpPr>
          <p:nvPr>
            <p:ph type="dt" sz="half" idx="10"/>
          </p:nvPr>
        </p:nvSpPr>
        <p:spPr/>
        <p:txBody>
          <a:bodyPr/>
          <a:lstStyle>
            <a:lvl1pPr>
              <a:defRPr/>
            </a:lvl1pPr>
          </a:lstStyle>
          <a:p>
            <a:pPr>
              <a:defRPr/>
            </a:pPr>
            <a:endParaRPr lang="en-US"/>
          </a:p>
        </p:txBody>
      </p:sp>
      <p:sp>
        <p:nvSpPr>
          <p:cNvPr id="7" name="Footer Placeholder 4">
            <a:extLst>
              <a:ext uri="{FF2B5EF4-FFF2-40B4-BE49-F238E27FC236}">
                <a16:creationId xmlns:a16="http://schemas.microsoft.com/office/drawing/2014/main" id="{D45E66CF-0B1E-409E-A38C-12609032B6C8}"/>
              </a:ext>
            </a:extLst>
          </p:cNvPr>
          <p:cNvSpPr>
            <a:spLocks noGrp="1"/>
          </p:cNvSpPr>
          <p:nvPr>
            <p:ph type="ftr" sz="quarter" idx="11"/>
          </p:nvPr>
        </p:nvSpPr>
        <p:spPr/>
        <p:txBody>
          <a:bodyPr/>
          <a:lstStyle>
            <a:lvl1pPr>
              <a:defRPr/>
            </a:lvl1pPr>
          </a:lstStyle>
          <a:p>
            <a:pPr>
              <a:defRPr/>
            </a:pPr>
            <a:r>
              <a:rPr lang="en-US"/>
              <a:t>CEIST</a:t>
            </a:r>
          </a:p>
        </p:txBody>
      </p:sp>
      <p:sp>
        <p:nvSpPr>
          <p:cNvPr id="8" name="Slide Number Placeholder 5">
            <a:extLst>
              <a:ext uri="{FF2B5EF4-FFF2-40B4-BE49-F238E27FC236}">
                <a16:creationId xmlns:a16="http://schemas.microsoft.com/office/drawing/2014/main" id="{37DAB2DD-2813-4BE7-BA59-98AA4794861D}"/>
              </a:ext>
            </a:extLst>
          </p:cNvPr>
          <p:cNvSpPr>
            <a:spLocks noGrp="1"/>
          </p:cNvSpPr>
          <p:nvPr>
            <p:ph type="sldNum" sz="quarter" idx="12"/>
          </p:nvPr>
        </p:nvSpPr>
        <p:spPr/>
        <p:txBody>
          <a:bodyPr/>
          <a:lstStyle>
            <a:lvl1pPr>
              <a:defRPr/>
            </a:lvl1pPr>
          </a:lstStyle>
          <a:p>
            <a:pPr>
              <a:defRPr/>
            </a:pPr>
            <a:fld id="{99FC4696-B7AB-4397-88E9-700B3E2D6348}" type="slidenum">
              <a:rPr lang="en-US" altLang="en-US"/>
              <a:pPr>
                <a:defRPr/>
              </a:pPr>
              <a:t>‹#›</a:t>
            </a:fld>
            <a:endParaRPr lang="en-US" altLang="en-US"/>
          </a:p>
        </p:txBody>
      </p:sp>
    </p:spTree>
    <p:extLst>
      <p:ext uri="{BB962C8B-B14F-4D97-AF65-F5344CB8AC3E}">
        <p14:creationId xmlns:p14="http://schemas.microsoft.com/office/powerpoint/2010/main" val="375018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3004480-C4E2-4565-88AB-455A510805B9}"/>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8F72ECA1-B7DB-490E-8E49-308A6F3CF59D}"/>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6793663F-EEC4-4335-AB04-B4CA458F6496}"/>
              </a:ext>
            </a:extLst>
          </p:cNvPr>
          <p:cNvSpPr>
            <a:spLocks noGrp="1"/>
          </p:cNvSpPr>
          <p:nvPr>
            <p:ph type="sldNum" sz="quarter" idx="12"/>
          </p:nvPr>
        </p:nvSpPr>
        <p:spPr/>
        <p:txBody>
          <a:bodyPr/>
          <a:lstStyle>
            <a:lvl1pPr>
              <a:defRPr/>
            </a:lvl1pPr>
          </a:lstStyle>
          <a:p>
            <a:pPr>
              <a:defRPr/>
            </a:pPr>
            <a:fld id="{7EB470D4-B1CF-41A7-8511-B73218C49298}" type="slidenum">
              <a:rPr lang="en-US" altLang="en-US"/>
              <a:pPr>
                <a:defRPr/>
              </a:pPr>
              <a:t>‹#›</a:t>
            </a:fld>
            <a:endParaRPr lang="en-US" altLang="en-US"/>
          </a:p>
        </p:txBody>
      </p:sp>
    </p:spTree>
    <p:extLst>
      <p:ext uri="{BB962C8B-B14F-4D97-AF65-F5344CB8AC3E}">
        <p14:creationId xmlns:p14="http://schemas.microsoft.com/office/powerpoint/2010/main" val="2538263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4EFFCED-1D95-4CFE-8BF5-F2678DB3E68A}"/>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E85988D-07CC-44DB-BE9A-B9990338AAD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8F1CF7E7-AA01-4035-8FC6-43BFD2D5ADDE}"/>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097280" y="758952"/>
            <a:ext cx="10058400" cy="3566160"/>
          </a:xfrm>
        </p:spPr>
        <p:txBody>
          <a:bodyPr anchorCtr="0"/>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D300D19C-DD16-4EC5-B333-702658A9E04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C72614CF-3DA6-43DC-B418-34892F2EF2DC}"/>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398E7D1-A9A7-46B5-B409-C3ACB9390978}"/>
              </a:ext>
            </a:extLst>
          </p:cNvPr>
          <p:cNvSpPr>
            <a:spLocks noGrp="1"/>
          </p:cNvSpPr>
          <p:nvPr>
            <p:ph type="sldNum" sz="quarter" idx="12"/>
          </p:nvPr>
        </p:nvSpPr>
        <p:spPr/>
        <p:txBody>
          <a:bodyPr/>
          <a:lstStyle>
            <a:lvl1pPr>
              <a:defRPr/>
            </a:lvl1pPr>
          </a:lstStyle>
          <a:p>
            <a:pPr>
              <a:defRPr/>
            </a:pPr>
            <a:fld id="{653A1614-624C-463D-8CCD-665068CFE846}" type="slidenum">
              <a:rPr lang="en-US" altLang="en-US"/>
              <a:pPr>
                <a:defRPr/>
              </a:pPr>
              <a:t>‹#›</a:t>
            </a:fld>
            <a:endParaRPr lang="en-US" altLang="en-US"/>
          </a:p>
        </p:txBody>
      </p:sp>
    </p:spTree>
    <p:extLst>
      <p:ext uri="{BB962C8B-B14F-4D97-AF65-F5344CB8AC3E}">
        <p14:creationId xmlns:p14="http://schemas.microsoft.com/office/powerpoint/2010/main" val="884664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7"/>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2EE25C8B-B60E-4EE9-B6B4-72E81CACD770}"/>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F5B5D027-1F10-4AB3-8A29-63DD65D17EB0}"/>
              </a:ext>
            </a:extLst>
          </p:cNvPr>
          <p:cNvSpPr>
            <a:spLocks noGrp="1"/>
          </p:cNvSpPr>
          <p:nvPr>
            <p:ph type="ftr" sz="quarter" idx="11"/>
          </p:nvPr>
        </p:nvSpPr>
        <p:spPr/>
        <p:txBody>
          <a:bodyPr/>
          <a:lstStyle>
            <a:lvl1pPr>
              <a:defRPr/>
            </a:lvl1pPr>
          </a:lstStyle>
          <a:p>
            <a:pPr>
              <a:defRPr/>
            </a:pPr>
            <a:r>
              <a:rPr lang="en-US"/>
              <a:t>CEIST</a:t>
            </a:r>
          </a:p>
        </p:txBody>
      </p:sp>
      <p:sp>
        <p:nvSpPr>
          <p:cNvPr id="7" name="Slide Number Placeholder 5">
            <a:extLst>
              <a:ext uri="{FF2B5EF4-FFF2-40B4-BE49-F238E27FC236}">
                <a16:creationId xmlns:a16="http://schemas.microsoft.com/office/drawing/2014/main" id="{FF89C76B-DF56-4BAF-B570-CAEBD2449F2F}"/>
              </a:ext>
            </a:extLst>
          </p:cNvPr>
          <p:cNvSpPr>
            <a:spLocks noGrp="1"/>
          </p:cNvSpPr>
          <p:nvPr>
            <p:ph type="sldNum" sz="quarter" idx="12"/>
          </p:nvPr>
        </p:nvSpPr>
        <p:spPr/>
        <p:txBody>
          <a:bodyPr/>
          <a:lstStyle>
            <a:lvl1pPr>
              <a:defRPr/>
            </a:lvl1pPr>
          </a:lstStyle>
          <a:p>
            <a:pPr>
              <a:defRPr/>
            </a:pPr>
            <a:fld id="{25E8933E-BEE9-4B99-ABA0-B61E539904CD}" type="slidenum">
              <a:rPr lang="en-US" altLang="en-US"/>
              <a:pPr>
                <a:defRPr/>
              </a:pPr>
              <a:t>‹#›</a:t>
            </a:fld>
            <a:endParaRPr lang="en-US" altLang="en-US"/>
          </a:p>
        </p:txBody>
      </p:sp>
    </p:spTree>
    <p:extLst>
      <p:ext uri="{BB962C8B-B14F-4D97-AF65-F5344CB8AC3E}">
        <p14:creationId xmlns:p14="http://schemas.microsoft.com/office/powerpoint/2010/main" val="3881778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24F5F60C-D4D3-4C57-B940-C437D12DEB24}"/>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43089857-6944-4084-A289-2671C131A525}"/>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A1AEDE91-8A09-422F-8549-909E325B4C5F}"/>
              </a:ext>
            </a:extLst>
          </p:cNvPr>
          <p:cNvSpPr>
            <a:spLocks noGrp="1"/>
          </p:cNvSpPr>
          <p:nvPr>
            <p:ph type="sldNum" sz="quarter" idx="12"/>
          </p:nvPr>
        </p:nvSpPr>
        <p:spPr/>
        <p:txBody>
          <a:bodyPr/>
          <a:lstStyle>
            <a:lvl1pPr>
              <a:defRPr/>
            </a:lvl1pPr>
          </a:lstStyle>
          <a:p>
            <a:pPr>
              <a:defRPr/>
            </a:pPr>
            <a:fld id="{9954EE1D-8ADB-481D-BFCB-F94137C4DA74}" type="slidenum">
              <a:rPr lang="en-US" altLang="en-US"/>
              <a:pPr>
                <a:defRPr/>
              </a:pPr>
              <a:t>‹#›</a:t>
            </a:fld>
            <a:endParaRPr lang="en-US" altLang="en-US"/>
          </a:p>
        </p:txBody>
      </p:sp>
    </p:spTree>
    <p:extLst>
      <p:ext uri="{BB962C8B-B14F-4D97-AF65-F5344CB8AC3E}">
        <p14:creationId xmlns:p14="http://schemas.microsoft.com/office/powerpoint/2010/main" val="4104983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3EDAE10B-9EB9-4B92-8872-0F30C7A027F9}"/>
              </a:ext>
            </a:extLst>
          </p:cNvPr>
          <p:cNvSpPr>
            <a:spLocks noGrp="1"/>
          </p:cNvSpPr>
          <p:nvPr>
            <p:ph type="dt" sz="half" idx="10"/>
          </p:nvPr>
        </p:nvSpPr>
        <p:spPr/>
        <p:txBody>
          <a:bodyPr/>
          <a:lstStyle>
            <a:lvl1pPr>
              <a:defRPr/>
            </a:lvl1pPr>
          </a:lstStyle>
          <a:p>
            <a:pPr>
              <a:defRPr/>
            </a:pPr>
            <a:endParaRPr lang="en-US"/>
          </a:p>
        </p:txBody>
      </p:sp>
      <p:sp>
        <p:nvSpPr>
          <p:cNvPr id="4" name="Footer Placeholder 4">
            <a:extLst>
              <a:ext uri="{FF2B5EF4-FFF2-40B4-BE49-F238E27FC236}">
                <a16:creationId xmlns:a16="http://schemas.microsoft.com/office/drawing/2014/main" id="{549D387A-7667-421E-B8AF-D7725992CF75}"/>
              </a:ext>
            </a:extLst>
          </p:cNvPr>
          <p:cNvSpPr>
            <a:spLocks noGrp="1"/>
          </p:cNvSpPr>
          <p:nvPr>
            <p:ph type="ftr" sz="quarter" idx="11"/>
          </p:nvPr>
        </p:nvSpPr>
        <p:spPr/>
        <p:txBody>
          <a:bodyPr/>
          <a:lstStyle>
            <a:lvl1pPr>
              <a:defRPr/>
            </a:lvl1pPr>
          </a:lstStyle>
          <a:p>
            <a:pPr>
              <a:defRPr/>
            </a:pPr>
            <a:r>
              <a:rPr lang="en-US"/>
              <a:t>CEIST</a:t>
            </a:r>
          </a:p>
        </p:txBody>
      </p:sp>
      <p:sp>
        <p:nvSpPr>
          <p:cNvPr id="5" name="Slide Number Placeholder 5">
            <a:extLst>
              <a:ext uri="{FF2B5EF4-FFF2-40B4-BE49-F238E27FC236}">
                <a16:creationId xmlns:a16="http://schemas.microsoft.com/office/drawing/2014/main" id="{07234A2F-A039-4F3A-9F5F-AFD49CB84D3D}"/>
              </a:ext>
            </a:extLst>
          </p:cNvPr>
          <p:cNvSpPr>
            <a:spLocks noGrp="1"/>
          </p:cNvSpPr>
          <p:nvPr>
            <p:ph type="sldNum" sz="quarter" idx="12"/>
          </p:nvPr>
        </p:nvSpPr>
        <p:spPr/>
        <p:txBody>
          <a:bodyPr/>
          <a:lstStyle>
            <a:lvl1pPr>
              <a:defRPr/>
            </a:lvl1pPr>
          </a:lstStyle>
          <a:p>
            <a:pPr>
              <a:defRPr/>
            </a:pPr>
            <a:fld id="{6D6F5E07-E6B1-48A4-AD83-42DE00DD0909}" type="slidenum">
              <a:rPr lang="en-US" altLang="en-US"/>
              <a:pPr>
                <a:defRPr/>
              </a:pPr>
              <a:t>‹#›</a:t>
            </a:fld>
            <a:endParaRPr lang="en-US" altLang="en-US"/>
          </a:p>
        </p:txBody>
      </p:sp>
    </p:spTree>
    <p:extLst>
      <p:ext uri="{BB962C8B-B14F-4D97-AF65-F5344CB8AC3E}">
        <p14:creationId xmlns:p14="http://schemas.microsoft.com/office/powerpoint/2010/main" val="2354935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C88B79-666C-4402-B4CA-09E283C01D62}"/>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A801F023-3BCA-4807-A139-9FFF6A2B978E}"/>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a:extLst>
              <a:ext uri="{FF2B5EF4-FFF2-40B4-BE49-F238E27FC236}">
                <a16:creationId xmlns:a16="http://schemas.microsoft.com/office/drawing/2014/main" id="{B0A5364F-B3B5-4994-B61A-CE26F660553C}"/>
              </a:ext>
            </a:extLst>
          </p:cNvPr>
          <p:cNvSpPr>
            <a:spLocks noGrp="1"/>
          </p:cNvSpPr>
          <p:nvPr>
            <p:ph type="dt" sz="half" idx="10"/>
          </p:nvPr>
        </p:nvSpPr>
        <p:spPr/>
        <p:txBody>
          <a:bodyPr/>
          <a:lstStyle>
            <a:lvl1pPr>
              <a:defRPr/>
            </a:lvl1pPr>
          </a:lstStyle>
          <a:p>
            <a:pPr>
              <a:defRPr/>
            </a:pPr>
            <a:endParaRPr lang="en-US"/>
          </a:p>
        </p:txBody>
      </p:sp>
      <p:sp>
        <p:nvSpPr>
          <p:cNvPr id="5" name="Footer Placeholder 7">
            <a:extLst>
              <a:ext uri="{FF2B5EF4-FFF2-40B4-BE49-F238E27FC236}">
                <a16:creationId xmlns:a16="http://schemas.microsoft.com/office/drawing/2014/main" id="{FA49CF10-0F55-4A1E-A3F8-5A908E4A3CCE}"/>
              </a:ext>
            </a:extLst>
          </p:cNvPr>
          <p:cNvSpPr>
            <a:spLocks noGrp="1"/>
          </p:cNvSpPr>
          <p:nvPr>
            <p:ph type="ftr" sz="quarter" idx="11"/>
          </p:nvPr>
        </p:nvSpPr>
        <p:spPr/>
        <p:txBody>
          <a:bodyPr/>
          <a:lstStyle>
            <a:lvl1pPr>
              <a:defRPr>
                <a:solidFill>
                  <a:srgbClr val="FFFFFF"/>
                </a:solidFill>
              </a:defRPr>
            </a:lvl1pPr>
          </a:lstStyle>
          <a:p>
            <a:pPr>
              <a:defRPr/>
            </a:pPr>
            <a:r>
              <a:rPr lang="en-US"/>
              <a:t>CEIST</a:t>
            </a:r>
          </a:p>
        </p:txBody>
      </p:sp>
      <p:sp>
        <p:nvSpPr>
          <p:cNvPr id="6" name="Slide Number Placeholder 8">
            <a:extLst>
              <a:ext uri="{FF2B5EF4-FFF2-40B4-BE49-F238E27FC236}">
                <a16:creationId xmlns:a16="http://schemas.microsoft.com/office/drawing/2014/main" id="{15B6FFE2-F65C-4DFB-B3B4-A376E1E1D411}"/>
              </a:ext>
            </a:extLst>
          </p:cNvPr>
          <p:cNvSpPr>
            <a:spLocks noGrp="1"/>
          </p:cNvSpPr>
          <p:nvPr>
            <p:ph type="sldNum" sz="quarter" idx="12"/>
          </p:nvPr>
        </p:nvSpPr>
        <p:spPr/>
        <p:txBody>
          <a:bodyPr/>
          <a:lstStyle>
            <a:lvl1pPr>
              <a:defRPr/>
            </a:lvl1pPr>
          </a:lstStyle>
          <a:p>
            <a:pPr>
              <a:defRPr/>
            </a:pPr>
            <a:fld id="{7A68B6CF-C45F-44D0-879F-9AE428EE8B79}" type="slidenum">
              <a:rPr lang="en-US" altLang="en-US"/>
              <a:pPr>
                <a:defRPr/>
              </a:pPr>
              <a:t>‹#›</a:t>
            </a:fld>
            <a:endParaRPr lang="en-US" altLang="en-US"/>
          </a:p>
        </p:txBody>
      </p:sp>
    </p:spTree>
    <p:extLst>
      <p:ext uri="{BB962C8B-B14F-4D97-AF65-F5344CB8AC3E}">
        <p14:creationId xmlns:p14="http://schemas.microsoft.com/office/powerpoint/2010/main" val="2998415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E6F1FC6-2531-431C-98B7-FD3B790EDE69}"/>
              </a:ext>
            </a:extLst>
          </p:cNvPr>
          <p:cNvSpPr/>
          <p:nvPr/>
        </p:nvSpPr>
        <p:spPr>
          <a:xfrm>
            <a:off x="1"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2DEF7D8B-4914-4882-8E0D-C3CB16BF22E5}"/>
              </a:ext>
            </a:extLst>
          </p:cNvPr>
          <p:cNvSpPr/>
          <p:nvPr/>
        </p:nvSpPr>
        <p:spPr>
          <a:xfrm>
            <a:off x="404071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613650" y="731520"/>
            <a:ext cx="6679191"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D746109-1C77-4EFF-9687-749EC4BD0604}"/>
              </a:ext>
            </a:extLst>
          </p:cNvPr>
          <p:cNvSpPr>
            <a:spLocks noGrp="1"/>
          </p:cNvSpPr>
          <p:nvPr>
            <p:ph type="dt" sz="half" idx="10"/>
          </p:nvPr>
        </p:nvSpPr>
        <p:spPr>
          <a:xfrm>
            <a:off x="465667" y="6459539"/>
            <a:ext cx="2618317" cy="365125"/>
          </a:xfrm>
        </p:spPr>
        <p:txBody>
          <a:bodyPr/>
          <a:lstStyle>
            <a:lvl1pPr algn="l">
              <a:defRPr/>
            </a:lvl1pPr>
          </a:lstStyle>
          <a:p>
            <a:pPr>
              <a:defRPr/>
            </a:pPr>
            <a:endParaRPr lang="en-US"/>
          </a:p>
        </p:txBody>
      </p:sp>
      <p:sp>
        <p:nvSpPr>
          <p:cNvPr id="8" name="Footer Placeholder 5">
            <a:extLst>
              <a:ext uri="{FF2B5EF4-FFF2-40B4-BE49-F238E27FC236}">
                <a16:creationId xmlns:a16="http://schemas.microsoft.com/office/drawing/2014/main" id="{75CA4DC1-1D55-45B9-9125-A3BF0714F6A6}"/>
              </a:ext>
            </a:extLst>
          </p:cNvPr>
          <p:cNvSpPr>
            <a:spLocks noGrp="1"/>
          </p:cNvSpPr>
          <p:nvPr>
            <p:ph type="ftr" sz="quarter" idx="11"/>
          </p:nvPr>
        </p:nvSpPr>
        <p:spPr>
          <a:xfrm>
            <a:off x="4800600" y="6459539"/>
            <a:ext cx="4648200" cy="365125"/>
          </a:xfrm>
        </p:spPr>
        <p:txBody>
          <a:bodyPr/>
          <a:lstStyle>
            <a:lvl1pPr algn="l">
              <a:defRPr>
                <a:solidFill>
                  <a:schemeClr val="tx2"/>
                </a:solidFill>
              </a:defRPr>
            </a:lvl1pPr>
          </a:lstStyle>
          <a:p>
            <a:pPr>
              <a:defRPr/>
            </a:pPr>
            <a:r>
              <a:rPr lang="en-US"/>
              <a:t>CEIST</a:t>
            </a:r>
          </a:p>
        </p:txBody>
      </p:sp>
      <p:sp>
        <p:nvSpPr>
          <p:cNvPr id="9" name="Slide Number Placeholder 6">
            <a:extLst>
              <a:ext uri="{FF2B5EF4-FFF2-40B4-BE49-F238E27FC236}">
                <a16:creationId xmlns:a16="http://schemas.microsoft.com/office/drawing/2014/main" id="{C9E10116-B60B-45F2-AA92-EC509B7579BF}"/>
              </a:ext>
            </a:extLst>
          </p:cNvPr>
          <p:cNvSpPr>
            <a:spLocks noGrp="1"/>
          </p:cNvSpPr>
          <p:nvPr>
            <p:ph type="sldNum" sz="quarter" idx="12"/>
          </p:nvPr>
        </p:nvSpPr>
        <p:spPr/>
        <p:txBody>
          <a:bodyPr/>
          <a:lstStyle>
            <a:lvl1pPr>
              <a:defRPr>
                <a:solidFill>
                  <a:schemeClr val="tx2"/>
                </a:solidFill>
              </a:defRPr>
            </a:lvl1pPr>
          </a:lstStyle>
          <a:p>
            <a:pPr>
              <a:defRPr/>
            </a:pPr>
            <a:fld id="{3C24B987-2D25-4C7B-B4F4-B70DD701E74B}" type="slidenum">
              <a:rPr lang="en-US" altLang="en-US"/>
              <a:pPr>
                <a:defRPr/>
              </a:pPr>
              <a:t>‹#›</a:t>
            </a:fld>
            <a:endParaRPr lang="en-US" altLang="en-US"/>
          </a:p>
        </p:txBody>
      </p:sp>
    </p:spTree>
    <p:extLst>
      <p:ext uri="{BB962C8B-B14F-4D97-AF65-F5344CB8AC3E}">
        <p14:creationId xmlns:p14="http://schemas.microsoft.com/office/powerpoint/2010/main" val="4269278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357605C-C1A7-4475-95B1-B5FFE990D11D}"/>
              </a:ext>
            </a:extLst>
          </p:cNvPr>
          <p:cNvSpPr/>
          <p:nvPr/>
        </p:nvSpPr>
        <p:spPr>
          <a:xfrm>
            <a:off x="1" y="4953000"/>
            <a:ext cx="1218988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C313437F-A5C4-409D-A3D5-C364D8F7A862}"/>
              </a:ext>
            </a:extLst>
          </p:cNvPr>
          <p:cNvSpPr/>
          <p:nvPr/>
        </p:nvSpPr>
        <p:spPr>
          <a:xfrm>
            <a:off x="1" y="4914900"/>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9360" cy="822960"/>
          </a:xfrm>
        </p:spPr>
        <p:txBody>
          <a:bodyPr tIns="0" bIns="0">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rtlCol="0">
            <a:normAutofit/>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097279" y="5907024"/>
            <a:ext cx="1011936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67CDCBD-C8F1-41DD-A4B3-3079CFA02A0A}"/>
              </a:ext>
            </a:extLst>
          </p:cNvPr>
          <p:cNvSpPr>
            <a:spLocks noGrp="1"/>
          </p:cNvSpPr>
          <p:nvPr>
            <p:ph type="dt" sz="half" idx="10"/>
          </p:nvPr>
        </p:nvSpPr>
        <p:spPr/>
        <p:txBody>
          <a:bodyPr/>
          <a:lstStyle>
            <a:lvl1pPr>
              <a:defRPr/>
            </a:lvl1pPr>
          </a:lstStyle>
          <a:p>
            <a:pPr>
              <a:defRPr/>
            </a:pPr>
            <a:endParaRPr lang="en-US"/>
          </a:p>
        </p:txBody>
      </p:sp>
      <p:sp>
        <p:nvSpPr>
          <p:cNvPr id="8" name="Footer Placeholder 5">
            <a:extLst>
              <a:ext uri="{FF2B5EF4-FFF2-40B4-BE49-F238E27FC236}">
                <a16:creationId xmlns:a16="http://schemas.microsoft.com/office/drawing/2014/main" id="{40A82509-2D46-4FD9-8D0D-FE4704CF2FC8}"/>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6">
            <a:extLst>
              <a:ext uri="{FF2B5EF4-FFF2-40B4-BE49-F238E27FC236}">
                <a16:creationId xmlns:a16="http://schemas.microsoft.com/office/drawing/2014/main" id="{CC438CC7-6D58-411F-AB71-851853CFA921}"/>
              </a:ext>
            </a:extLst>
          </p:cNvPr>
          <p:cNvSpPr>
            <a:spLocks noGrp="1"/>
          </p:cNvSpPr>
          <p:nvPr>
            <p:ph type="sldNum" sz="quarter" idx="12"/>
          </p:nvPr>
        </p:nvSpPr>
        <p:spPr/>
        <p:txBody>
          <a:bodyPr/>
          <a:lstStyle>
            <a:lvl1pPr>
              <a:defRPr/>
            </a:lvl1pPr>
          </a:lstStyle>
          <a:p>
            <a:pPr>
              <a:defRPr/>
            </a:pPr>
            <a:fld id="{A1728EB7-E50F-4FDB-87F6-284DDF4DE050}" type="slidenum">
              <a:rPr lang="en-US" altLang="en-US"/>
              <a:pPr>
                <a:defRPr/>
              </a:pPr>
              <a:t>‹#›</a:t>
            </a:fld>
            <a:endParaRPr lang="en-US" altLang="en-US"/>
          </a:p>
        </p:txBody>
      </p:sp>
    </p:spTree>
    <p:extLst>
      <p:ext uri="{BB962C8B-B14F-4D97-AF65-F5344CB8AC3E}">
        <p14:creationId xmlns:p14="http://schemas.microsoft.com/office/powerpoint/2010/main" val="222209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9240B2-F806-4696-8C89-233CC44F4DB1}"/>
              </a:ext>
            </a:extLst>
          </p:cNvPr>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D14AA004-FAE0-4F63-8020-04BB413B2A9B}"/>
              </a:ext>
            </a:extLst>
          </p:cNvPr>
          <p:cNvSpPr/>
          <p:nvPr/>
        </p:nvSpPr>
        <p:spPr>
          <a:xfrm>
            <a:off x="0" y="6334126"/>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a:extLst>
              <a:ext uri="{FF2B5EF4-FFF2-40B4-BE49-F238E27FC236}">
                <a16:creationId xmlns:a16="http://schemas.microsoft.com/office/drawing/2014/main" id="{16DE8F63-2C77-4521-8A18-EC85DDA7E178}"/>
              </a:ext>
            </a:extLst>
          </p:cNvPr>
          <p:cNvSpPr>
            <a:spLocks noGrp="1"/>
          </p:cNvSpPr>
          <p:nvPr>
            <p:ph type="title"/>
          </p:nvPr>
        </p:nvSpPr>
        <p:spPr>
          <a:xfrm>
            <a:off x="1096433" y="287339"/>
            <a:ext cx="10058400" cy="144938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9" name="Text Placeholder 2">
            <a:extLst>
              <a:ext uri="{FF2B5EF4-FFF2-40B4-BE49-F238E27FC236}">
                <a16:creationId xmlns:a16="http://schemas.microsoft.com/office/drawing/2014/main" id="{2E9E7A5B-4076-4A68-96AD-0191437144C8}"/>
              </a:ext>
            </a:extLst>
          </p:cNvPr>
          <p:cNvSpPr>
            <a:spLocks noGrp="1" noChangeArrowheads="1"/>
          </p:cNvSpPr>
          <p:nvPr>
            <p:ph type="body" idx="1"/>
          </p:nvPr>
        </p:nvSpPr>
        <p:spPr bwMode="auto">
          <a:xfrm>
            <a:off x="1096433" y="1846264"/>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A838AE4-49CC-4C90-AC98-BBD5AD3522CB}"/>
              </a:ext>
            </a:extLst>
          </p:cNvPr>
          <p:cNvSpPr>
            <a:spLocks noGrp="1"/>
          </p:cNvSpPr>
          <p:nvPr>
            <p:ph type="dt" sz="half" idx="2"/>
          </p:nvPr>
        </p:nvSpPr>
        <p:spPr>
          <a:xfrm>
            <a:off x="1096433" y="6459539"/>
            <a:ext cx="2472267"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endParaRPr lang="en-US"/>
          </a:p>
        </p:txBody>
      </p:sp>
      <p:sp>
        <p:nvSpPr>
          <p:cNvPr id="5" name="Footer Placeholder 4">
            <a:extLst>
              <a:ext uri="{FF2B5EF4-FFF2-40B4-BE49-F238E27FC236}">
                <a16:creationId xmlns:a16="http://schemas.microsoft.com/office/drawing/2014/main" id="{0786EAA2-6C0E-4FD5-9F72-8C27E04DC851}"/>
              </a:ext>
            </a:extLst>
          </p:cNvPr>
          <p:cNvSpPr>
            <a:spLocks noGrp="1"/>
          </p:cNvSpPr>
          <p:nvPr>
            <p:ph type="ftr" sz="quarter" idx="3"/>
          </p:nvPr>
        </p:nvSpPr>
        <p:spPr>
          <a:xfrm>
            <a:off x="3687234" y="6459539"/>
            <a:ext cx="4821767"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r>
              <a:rPr lang="en-US"/>
              <a:t>CEIST</a:t>
            </a:r>
          </a:p>
        </p:txBody>
      </p:sp>
      <p:sp>
        <p:nvSpPr>
          <p:cNvPr id="6" name="Slide Number Placeholder 5">
            <a:extLst>
              <a:ext uri="{FF2B5EF4-FFF2-40B4-BE49-F238E27FC236}">
                <a16:creationId xmlns:a16="http://schemas.microsoft.com/office/drawing/2014/main" id="{4E5E88F5-79E3-4CBE-9C87-8BC082C5C092}"/>
              </a:ext>
            </a:extLst>
          </p:cNvPr>
          <p:cNvSpPr>
            <a:spLocks noGrp="1"/>
          </p:cNvSpPr>
          <p:nvPr>
            <p:ph type="sldNum" sz="quarter" idx="4"/>
          </p:nvPr>
        </p:nvSpPr>
        <p:spPr>
          <a:xfrm>
            <a:off x="9899651" y="6459539"/>
            <a:ext cx="1312333"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6A9C52D6-73D3-40FD-8EB2-C3DE77EEEC30}" type="slidenum">
              <a:rPr lang="en-US" altLang="en-US"/>
              <a:pPr>
                <a:defRPr/>
              </a:pPr>
              <a:t>‹#›</a:t>
            </a:fld>
            <a:endParaRPr lang="en-US" altLang="en-US"/>
          </a:p>
        </p:txBody>
      </p:sp>
      <p:cxnSp>
        <p:nvCxnSpPr>
          <p:cNvPr id="10" name="Straight Connector 9">
            <a:extLst>
              <a:ext uri="{FF2B5EF4-FFF2-40B4-BE49-F238E27FC236}">
                <a16:creationId xmlns:a16="http://schemas.microsoft.com/office/drawing/2014/main" id="{B6C9A3B9-D666-4D29-9E7F-CC201F73433E}"/>
              </a:ext>
            </a:extLst>
          </p:cNvPr>
          <p:cNvCxnSpPr/>
          <p:nvPr/>
        </p:nvCxnSpPr>
        <p:spPr>
          <a:xfrm>
            <a:off x="1193800" y="1738313"/>
            <a:ext cx="99673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34" name="Picture 8" descr="logo_new">
            <a:extLst>
              <a:ext uri="{FF2B5EF4-FFF2-40B4-BE49-F238E27FC236}">
                <a16:creationId xmlns:a16="http://schemas.microsoft.com/office/drawing/2014/main" id="{1D3CC673-51A7-4499-9AAC-FBAF8230994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
            <a:ext cx="5520267"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0" descr="values">
            <a:extLst>
              <a:ext uri="{FF2B5EF4-FFF2-40B4-BE49-F238E27FC236}">
                <a16:creationId xmlns:a16="http://schemas.microsoft.com/office/drawing/2014/main" id="{DC2BDCDE-C810-4DAA-B9E1-3733EDFEEB99}"/>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520267" y="1"/>
            <a:ext cx="6671733"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83515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ideo" Target="https://www.youtube.com/embed/IZ0p_3o-uMc?feature=oembed" TargetMode="Externa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ideo" Target="https://www.youtube.com/embed/VAFMGRMhFsM?feature=oembed" TargetMode="External"/><Relationship Id="rId4" Type="http://schemas.openxmlformats.org/officeDocument/2006/relationships/image" Target="../media/image18.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7.jpeg"/><Relationship Id="rId7"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image" Target="../media/image10.jpeg"/><Relationship Id="rId5" Type="http://schemas.openxmlformats.org/officeDocument/2006/relationships/image" Target="../media/image9.jpeg"/><Relationship Id="rId4" Type="http://schemas.openxmlformats.org/officeDocument/2006/relationships/image" Target="../media/image8.jpeg"/></Relationships>
</file>

<file path=ppt/slides/_rels/slide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F-mNm7YhAVo?feature=oembed" TargetMode="Externa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https://www.youtube.com/embed/CRKlSyDSYCE?feature=oembed" TargetMode="External"/><Relationship Id="rId4" Type="http://schemas.openxmlformats.org/officeDocument/2006/relationships/image" Target="../media/image1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FF821-3126-46E5-8D83-C03CEEFA5F7B}"/>
              </a:ext>
            </a:extLst>
          </p:cNvPr>
          <p:cNvSpPr>
            <a:spLocks noGrp="1"/>
          </p:cNvSpPr>
          <p:nvPr>
            <p:ph type="title"/>
          </p:nvPr>
        </p:nvSpPr>
        <p:spPr>
          <a:xfrm>
            <a:off x="397239" y="287339"/>
            <a:ext cx="10757594" cy="1449387"/>
          </a:xfrm>
        </p:spPr>
        <p:txBody>
          <a:bodyPr/>
          <a:lstStyle/>
          <a:p>
            <a:r>
              <a:rPr lang="en-IE" dirty="0"/>
              <a:t>Introduction for Principal	</a:t>
            </a:r>
          </a:p>
        </p:txBody>
      </p:sp>
      <p:sp>
        <p:nvSpPr>
          <p:cNvPr id="3" name="Content Placeholder 2">
            <a:extLst>
              <a:ext uri="{FF2B5EF4-FFF2-40B4-BE49-F238E27FC236}">
                <a16:creationId xmlns:a16="http://schemas.microsoft.com/office/drawing/2014/main" id="{D8FD03E2-64EB-433F-8EA0-DD3D9D263496}"/>
              </a:ext>
            </a:extLst>
          </p:cNvPr>
          <p:cNvSpPr>
            <a:spLocks noGrp="1"/>
          </p:cNvSpPr>
          <p:nvPr>
            <p:ph idx="1"/>
          </p:nvPr>
        </p:nvSpPr>
        <p:spPr>
          <a:xfrm>
            <a:off x="611945" y="1921215"/>
            <a:ext cx="10542888" cy="4022725"/>
          </a:xfrm>
        </p:spPr>
        <p:txBody>
          <a:bodyPr/>
          <a:lstStyle/>
          <a:p>
            <a:pPr marL="0" indent="0">
              <a:buNone/>
            </a:pPr>
            <a:r>
              <a:rPr lang="en-IE" sz="1200" dirty="0"/>
              <a:t>This short reflection  will take about 30 minutes.   It might sit well within a larger assembly or meeting with the Year Group.</a:t>
            </a:r>
          </a:p>
          <a:p>
            <a:pPr marL="0" indent="0">
              <a:buNone/>
            </a:pPr>
            <a:r>
              <a:rPr lang="en-IE" sz="1200" dirty="0"/>
              <a:t>Last year’s opening year reflections focused on hope</a:t>
            </a:r>
            <a:r>
              <a:rPr lang="en-GB" sz="1200" dirty="0"/>
              <a:t>, specifically Christian hope.   This year’s reflections focus on the idea of vocation.  As you may know, the Church announced a Year for Vocations to the Diocesan Priesthood which began on the feast of the Good Shepherd in April of this year  These opening year prayer resources look at Vocations more broadly than simply diocesan priesthood, because as a theological term, the idea of having a vocation offers much to young people in terms of what they hope for their lives.</a:t>
            </a:r>
          </a:p>
          <a:p>
            <a:pPr marL="0" indent="0">
              <a:buNone/>
            </a:pPr>
            <a:r>
              <a:rPr lang="en-GB" sz="1200" dirty="0"/>
              <a:t>The poet Mary Oliver’s words, ‘</a:t>
            </a:r>
            <a:r>
              <a:rPr lang="en-GB" sz="1200" b="0" i="0" dirty="0">
                <a:solidFill>
                  <a:srgbClr val="4D5156"/>
                </a:solidFill>
                <a:effectLst/>
              </a:rPr>
              <a:t>Tell me, what is </a:t>
            </a:r>
            <a:r>
              <a:rPr lang="en-GB" sz="1200" b="1" i="0" dirty="0">
                <a:solidFill>
                  <a:srgbClr val="5F6368"/>
                </a:solidFill>
                <a:effectLst/>
              </a:rPr>
              <a:t>it you</a:t>
            </a:r>
            <a:r>
              <a:rPr lang="en-GB" sz="1200" b="0" i="0" dirty="0">
                <a:solidFill>
                  <a:srgbClr val="4D5156"/>
                </a:solidFill>
                <a:effectLst/>
              </a:rPr>
              <a:t> plan to </a:t>
            </a:r>
            <a:r>
              <a:rPr lang="en-GB" sz="1200" b="1" i="0" dirty="0">
                <a:solidFill>
                  <a:srgbClr val="5F6368"/>
                </a:solidFill>
                <a:effectLst/>
              </a:rPr>
              <a:t>do</a:t>
            </a:r>
            <a:r>
              <a:rPr lang="en-GB" sz="1200" b="0" i="0" dirty="0">
                <a:solidFill>
                  <a:srgbClr val="4D5156"/>
                </a:solidFill>
                <a:effectLst/>
              </a:rPr>
              <a:t> with </a:t>
            </a:r>
            <a:r>
              <a:rPr lang="en-GB" sz="1200" b="1" i="0" dirty="0">
                <a:solidFill>
                  <a:srgbClr val="5F6368"/>
                </a:solidFill>
                <a:effectLst/>
              </a:rPr>
              <a:t>your one wild and precious life</a:t>
            </a:r>
            <a:r>
              <a:rPr lang="en-GB" sz="1200" b="0" i="0" dirty="0">
                <a:solidFill>
                  <a:srgbClr val="4D5156"/>
                </a:solidFill>
                <a:effectLst/>
              </a:rPr>
              <a:t>?’ form the central theme of this resource for all year groups</a:t>
            </a:r>
            <a:r>
              <a:rPr lang="en-GB" sz="1200" b="0" i="0" dirty="0">
                <a:solidFill>
                  <a:srgbClr val="4D5156"/>
                </a:solidFill>
                <a:effectLst/>
                <a:latin typeface="arial" panose="020B0604020202020204" pitchFamily="34" charset="0"/>
              </a:rPr>
              <a:t>.</a:t>
            </a:r>
          </a:p>
          <a:p>
            <a:pPr marL="0" indent="0">
              <a:buNone/>
            </a:pPr>
            <a:r>
              <a:rPr lang="en-GB" sz="1200" dirty="0"/>
              <a:t>This idea of vocation is  best summarised in the first of the Charter values; promoting Spiritual and Human Development which reminds us that as Catholic schools, “We believe a knowledge of and a personal relationship with Jesus Christ give meaning and purpose to our lives.”  What that purpose to our lives is emerges not simply through personal reflection but out of a personal relationship with Christ.  We believe that there are things that will help our young people find their purpose and these prayer resources are an opportunity for reflection together on this.</a:t>
            </a:r>
          </a:p>
          <a:p>
            <a:pPr marL="0" indent="0">
              <a:buNone/>
            </a:pPr>
            <a:r>
              <a:rPr lang="en-GB" sz="1200" dirty="0"/>
              <a:t>What that hope looks like for 1</a:t>
            </a:r>
            <a:r>
              <a:rPr lang="en-GB" sz="1200" baseline="30000" dirty="0"/>
              <a:t>st</a:t>
            </a:r>
            <a:r>
              <a:rPr lang="en-GB" sz="1200" dirty="0"/>
              <a:t> years will of course be different to what it looks like for 6</a:t>
            </a:r>
            <a:r>
              <a:rPr lang="en-GB" sz="1200" baseline="30000" dirty="0"/>
              <a:t>th</a:t>
            </a:r>
            <a:r>
              <a:rPr lang="en-GB" sz="1200" dirty="0"/>
              <a:t> years and indeed for other years.  You and your RE team will know best how to further adapt these resources for your own context.</a:t>
            </a:r>
          </a:p>
          <a:p>
            <a:pPr marL="0" indent="0">
              <a:buNone/>
            </a:pPr>
            <a:r>
              <a:rPr lang="en-GB" sz="1200" dirty="0"/>
              <a:t>For Second Years:   this prayer service attends to the life story of a modern young Catholic called Carlos Actus.  Background notes on this remarkable young </a:t>
            </a:r>
            <a:r>
              <a:rPr lang="en-GB" sz="1200" dirty="0" err="1"/>
              <a:t>manare</a:t>
            </a:r>
            <a:r>
              <a:rPr lang="en-GB" sz="1200" dirty="0"/>
              <a:t> in the notes below.</a:t>
            </a:r>
          </a:p>
          <a:p>
            <a:pPr marL="0" indent="0">
              <a:buNone/>
            </a:pPr>
            <a:r>
              <a:rPr lang="en-GB" sz="1200" dirty="0"/>
              <a:t>Finally, please note that there are suggested instructions for each slide in the notes under each slide.  Obviously adapt as you see fit for your own context.  We hope these resources prove a helpful addition in your work as faith leader of your school.</a:t>
            </a:r>
          </a:p>
          <a:p>
            <a:pPr marL="0" indent="0">
              <a:buNone/>
            </a:pPr>
            <a:r>
              <a:rPr lang="en-GB" sz="1100" dirty="0"/>
              <a:t>  </a:t>
            </a:r>
          </a:p>
        </p:txBody>
      </p:sp>
    </p:spTree>
    <p:extLst>
      <p:ext uri="{BB962C8B-B14F-4D97-AF65-F5344CB8AC3E}">
        <p14:creationId xmlns:p14="http://schemas.microsoft.com/office/powerpoint/2010/main" val="2536138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Online Media 2" title="Carlo Acutis Animation">
            <a:hlinkClick r:id="" action="ppaction://media"/>
            <a:extLst>
              <a:ext uri="{FF2B5EF4-FFF2-40B4-BE49-F238E27FC236}">
                <a16:creationId xmlns:a16="http://schemas.microsoft.com/office/drawing/2014/main" id="{67F6CC87-D552-F0E1-AD6F-6BCF31DFE158}"/>
              </a:ext>
            </a:extLst>
          </p:cNvPr>
          <p:cNvPicPr>
            <a:picLocks noGrp="1" noRot="1" noChangeAspect="1"/>
          </p:cNvPicPr>
          <p:nvPr>
            <p:ph idx="1"/>
            <a:videoFile r:link="rId1"/>
          </p:nvPr>
        </p:nvPicPr>
        <p:blipFill>
          <a:blip r:embed="rId4"/>
          <a:stretch>
            <a:fillRect/>
          </a:stretch>
        </p:blipFill>
        <p:spPr>
          <a:xfrm>
            <a:off x="1125415" y="1138521"/>
            <a:ext cx="9966960" cy="5631277"/>
          </a:xfrm>
          <a:prstGeom prst="rect">
            <a:avLst/>
          </a:prstGeom>
        </p:spPr>
      </p:pic>
    </p:spTree>
    <p:extLst>
      <p:ext uri="{BB962C8B-B14F-4D97-AF65-F5344CB8AC3E}">
        <p14:creationId xmlns:p14="http://schemas.microsoft.com/office/powerpoint/2010/main" val="2008897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6AC0F1-E09E-2D29-5932-D5247208E52A}"/>
              </a:ext>
            </a:extLst>
          </p:cNvPr>
          <p:cNvSpPr>
            <a:spLocks noGrp="1"/>
          </p:cNvSpPr>
          <p:nvPr>
            <p:ph type="title"/>
          </p:nvPr>
        </p:nvSpPr>
        <p:spPr/>
        <p:txBody>
          <a:bodyPr/>
          <a:lstStyle/>
          <a:p>
            <a:endParaRPr lang="en-IE"/>
          </a:p>
        </p:txBody>
      </p:sp>
      <p:pic>
        <p:nvPicPr>
          <p:cNvPr id="5122" name="Picture 2" descr="St. Catherine of Siena on Calling - YouTube">
            <a:extLst>
              <a:ext uri="{FF2B5EF4-FFF2-40B4-BE49-F238E27FC236}">
                <a16:creationId xmlns:a16="http://schemas.microsoft.com/office/drawing/2014/main" id="{8B92DFBF-8F5C-C1CA-C9DD-EACE8DCA8A67}"/>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550407" y="1846263"/>
            <a:ext cx="7151511" cy="402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7184074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4AA47B-477A-4B45-F97F-CE6920D1C191}"/>
              </a:ext>
            </a:extLst>
          </p:cNvPr>
          <p:cNvSpPr>
            <a:spLocks noGrp="1"/>
          </p:cNvSpPr>
          <p:nvPr>
            <p:ph type="title"/>
          </p:nvPr>
        </p:nvSpPr>
        <p:spPr/>
        <p:txBody>
          <a:bodyPr/>
          <a:lstStyle/>
          <a:p>
            <a:r>
              <a:rPr lang="en-IE" dirty="0"/>
              <a:t>Prayers</a:t>
            </a:r>
          </a:p>
        </p:txBody>
      </p:sp>
      <p:sp>
        <p:nvSpPr>
          <p:cNvPr id="3" name="Content Placeholder 2">
            <a:extLst>
              <a:ext uri="{FF2B5EF4-FFF2-40B4-BE49-F238E27FC236}">
                <a16:creationId xmlns:a16="http://schemas.microsoft.com/office/drawing/2014/main" id="{EBA6B568-688F-F773-6DC8-6505E3AF741D}"/>
              </a:ext>
            </a:extLst>
          </p:cNvPr>
          <p:cNvSpPr>
            <a:spLocks noGrp="1"/>
          </p:cNvSpPr>
          <p:nvPr>
            <p:ph idx="1"/>
          </p:nvPr>
        </p:nvSpPr>
        <p:spPr/>
        <p:txBody>
          <a:bodyPr/>
          <a:lstStyle/>
          <a:p>
            <a:endParaRPr lang="en-IE" dirty="0"/>
          </a:p>
          <a:p>
            <a:r>
              <a:rPr lang="en-IE" dirty="0"/>
              <a:t>1. As 2</a:t>
            </a:r>
            <a:r>
              <a:rPr lang="en-IE" baseline="30000" dirty="0"/>
              <a:t>nd</a:t>
            </a:r>
            <a:r>
              <a:rPr lang="en-IE" dirty="0"/>
              <a:t> years now, we pray that we will always have the courage to be our best and most loving selves, especially to those who most need our help and support.  Lord hear us.</a:t>
            </a:r>
          </a:p>
          <a:p>
            <a:r>
              <a:rPr lang="en-IE" dirty="0"/>
              <a:t>2.  As 2</a:t>
            </a:r>
            <a:r>
              <a:rPr lang="en-IE" baseline="30000" dirty="0"/>
              <a:t>nd</a:t>
            </a:r>
            <a:r>
              <a:rPr lang="en-IE" dirty="0"/>
              <a:t> years now, we pray that we will continue to be inspired by people we admire, including people like Blessed Carlo </a:t>
            </a:r>
            <a:r>
              <a:rPr lang="en-IE" dirty="0" err="1"/>
              <a:t>Acutis</a:t>
            </a:r>
            <a:r>
              <a:rPr lang="en-IE" dirty="0"/>
              <a:t>.  Lord hear us.</a:t>
            </a:r>
          </a:p>
          <a:p>
            <a:r>
              <a:rPr lang="en-IE" dirty="0"/>
              <a:t>3.  As 2</a:t>
            </a:r>
            <a:r>
              <a:rPr lang="en-IE" baseline="30000" dirty="0"/>
              <a:t>nd</a:t>
            </a:r>
            <a:r>
              <a:rPr lang="en-IE" dirty="0"/>
              <a:t> years now, we pray that we’ll work hard to do our very best in all that we do.  Lord hear us.</a:t>
            </a:r>
          </a:p>
          <a:p>
            <a:pPr marL="0" indent="0">
              <a:buNone/>
            </a:pPr>
            <a:r>
              <a:rPr lang="en-IE" dirty="0"/>
              <a:t>4.  We pray for our families.  Bless them with health and with happiness.  Lord hear us.</a:t>
            </a:r>
          </a:p>
          <a:p>
            <a:pPr marL="0" indent="0">
              <a:buNone/>
            </a:pPr>
            <a:r>
              <a:rPr lang="en-IE" dirty="0"/>
              <a:t>5.  For our teachers.  Bless them with the joy of their work with us.  Lord hear us.</a:t>
            </a:r>
          </a:p>
        </p:txBody>
      </p:sp>
    </p:spTree>
    <p:extLst>
      <p:ext uri="{BB962C8B-B14F-4D97-AF65-F5344CB8AC3E}">
        <p14:creationId xmlns:p14="http://schemas.microsoft.com/office/powerpoint/2010/main" val="149948901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1B86A-91BF-D9A8-3344-0EA2D2B82A5E}"/>
              </a:ext>
            </a:extLst>
          </p:cNvPr>
          <p:cNvSpPr>
            <a:spLocks noGrp="1"/>
          </p:cNvSpPr>
          <p:nvPr>
            <p:ph type="title"/>
          </p:nvPr>
        </p:nvSpPr>
        <p:spPr>
          <a:xfrm>
            <a:off x="794824" y="2926080"/>
            <a:ext cx="8390531" cy="632412"/>
          </a:xfrm>
        </p:spPr>
        <p:txBody>
          <a:bodyPr>
            <a:normAutofit fontScale="90000"/>
          </a:bodyPr>
          <a:lstStyle/>
          <a:p>
            <a:r>
              <a:rPr lang="en-IE" dirty="0"/>
              <a:t>My hopes for you this year</a:t>
            </a:r>
          </a:p>
        </p:txBody>
      </p:sp>
      <p:pic>
        <p:nvPicPr>
          <p:cNvPr id="10242" name="Picture 2" descr="A Prayer for Youth and Young Adults | USCCB">
            <a:extLst>
              <a:ext uri="{FF2B5EF4-FFF2-40B4-BE49-F238E27FC236}">
                <a16:creationId xmlns:a16="http://schemas.microsoft.com/office/drawing/2014/main" id="{379B646B-F3E2-141B-2128-DB7101F9221D}"/>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892856" y="0"/>
            <a:ext cx="5230888" cy="67735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4818652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EE240B-1326-8009-144E-B47D0F89D1F0}"/>
              </a:ext>
            </a:extLst>
          </p:cNvPr>
          <p:cNvSpPr>
            <a:spLocks noGrp="1"/>
          </p:cNvSpPr>
          <p:nvPr>
            <p:ph type="title"/>
          </p:nvPr>
        </p:nvSpPr>
        <p:spPr/>
        <p:txBody>
          <a:bodyPr/>
          <a:lstStyle/>
          <a:p>
            <a:r>
              <a:rPr lang="en-IE" dirty="0"/>
              <a:t>Song</a:t>
            </a:r>
          </a:p>
        </p:txBody>
      </p:sp>
      <p:pic>
        <p:nvPicPr>
          <p:cNvPr id="5" name="Online Media 4" title="Newsboys - Love One Another (Official Music Video)">
            <a:hlinkClick r:id="" action="ppaction://media"/>
            <a:extLst>
              <a:ext uri="{FF2B5EF4-FFF2-40B4-BE49-F238E27FC236}">
                <a16:creationId xmlns:a16="http://schemas.microsoft.com/office/drawing/2014/main" id="{89A3AD2E-478C-EE0B-0D94-4725B566EAEB}"/>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39000264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57B6D-A9DF-41B6-81BB-75F372C73AB8}"/>
              </a:ext>
            </a:extLst>
          </p:cNvPr>
          <p:cNvSpPr>
            <a:spLocks noGrp="1"/>
          </p:cNvSpPr>
          <p:nvPr>
            <p:ph type="ctrTitle"/>
          </p:nvPr>
        </p:nvSpPr>
        <p:spPr/>
        <p:txBody>
          <a:bodyPr>
            <a:noAutofit/>
          </a:bodyPr>
          <a:lstStyle/>
          <a:p>
            <a:r>
              <a:rPr lang="en-IE" sz="4800" dirty="0"/>
              <a:t>Opening Year Assembly/Reflection</a:t>
            </a:r>
          </a:p>
        </p:txBody>
      </p:sp>
      <p:sp>
        <p:nvSpPr>
          <p:cNvPr id="3" name="Subtitle 2">
            <a:extLst>
              <a:ext uri="{FF2B5EF4-FFF2-40B4-BE49-F238E27FC236}">
                <a16:creationId xmlns:a16="http://schemas.microsoft.com/office/drawing/2014/main" id="{70487D97-6F6E-4ECE-BF86-8D361F219AA6}"/>
              </a:ext>
            </a:extLst>
          </p:cNvPr>
          <p:cNvSpPr>
            <a:spLocks noGrp="1"/>
          </p:cNvSpPr>
          <p:nvPr>
            <p:ph type="subTitle" idx="1"/>
          </p:nvPr>
        </p:nvSpPr>
        <p:spPr/>
        <p:txBody>
          <a:bodyPr/>
          <a:lstStyle/>
          <a:p>
            <a:r>
              <a:rPr lang="en-IE" dirty="0"/>
              <a:t>Second Years</a:t>
            </a:r>
          </a:p>
        </p:txBody>
      </p:sp>
      <p:sp>
        <p:nvSpPr>
          <p:cNvPr id="4" name="Rectangle 3">
            <a:extLst>
              <a:ext uri="{FF2B5EF4-FFF2-40B4-BE49-F238E27FC236}">
                <a16:creationId xmlns:a16="http://schemas.microsoft.com/office/drawing/2014/main" id="{273D1638-8FA7-4BCD-B6C5-4DC7A0E44457}"/>
              </a:ext>
            </a:extLst>
          </p:cNvPr>
          <p:cNvSpPr/>
          <p:nvPr/>
        </p:nvSpPr>
        <p:spPr>
          <a:xfrm>
            <a:off x="1097280" y="1857956"/>
            <a:ext cx="2808312"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IE" sz="1800" b="0" i="0" u="none" strike="noStrike" kern="1200" cap="none" spc="0" normalizeH="0" baseline="0" noProof="0" dirty="0">
                <a:ln>
                  <a:noFill/>
                </a:ln>
                <a:solidFill>
                  <a:prstClr val="white"/>
                </a:solidFill>
                <a:effectLst/>
                <a:uLnTx/>
                <a:uFillTx/>
                <a:latin typeface="Calibri" panose="020F0502020204030204"/>
                <a:ea typeface="+mn-ea"/>
                <a:cs typeface="+mn-cs"/>
              </a:rPr>
              <a:t>SCHOOL CREST HERE</a:t>
            </a:r>
          </a:p>
        </p:txBody>
      </p:sp>
    </p:spTree>
    <p:extLst>
      <p:ext uri="{BB962C8B-B14F-4D97-AF65-F5344CB8AC3E}">
        <p14:creationId xmlns:p14="http://schemas.microsoft.com/office/powerpoint/2010/main" val="145929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lit candle and a white flower">
            <a:extLst>
              <a:ext uri="{FF2B5EF4-FFF2-40B4-BE49-F238E27FC236}">
                <a16:creationId xmlns:a16="http://schemas.microsoft.com/office/drawing/2014/main" id="{4123BBD8-6459-474B-8129-E2B27508C34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864395" y="1846263"/>
            <a:ext cx="4772024" cy="4443924"/>
          </a:xfrm>
        </p:spPr>
      </p:pic>
      <p:pic>
        <p:nvPicPr>
          <p:cNvPr id="1026" name="Picture 2" descr="Carlo Acutis, una vita offerta per Gesù">
            <a:extLst>
              <a:ext uri="{FF2B5EF4-FFF2-40B4-BE49-F238E27FC236}">
                <a16:creationId xmlns:a16="http://schemas.microsoft.com/office/drawing/2014/main" id="{BD4549F1-E376-EAEF-0BF9-9C2EC29B9E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19301" y="2233101"/>
            <a:ext cx="5124985" cy="341332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911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Our Definition of &quot;Hero&quot; | Heroes: What They Do &amp; Why We Need Them">
            <a:extLst>
              <a:ext uri="{FF2B5EF4-FFF2-40B4-BE49-F238E27FC236}">
                <a16:creationId xmlns:a16="http://schemas.microsoft.com/office/drawing/2014/main" id="{BCCE4A9D-034B-18D6-7D82-E5EB7806CB5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81362" y="2026444"/>
            <a:ext cx="5629275" cy="42185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575663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52BF62-9D28-3903-4132-E3320205ED71}"/>
              </a:ext>
            </a:extLst>
          </p:cNvPr>
          <p:cNvSpPr>
            <a:spLocks noGrp="1"/>
          </p:cNvSpPr>
          <p:nvPr>
            <p:ph type="title"/>
          </p:nvPr>
        </p:nvSpPr>
        <p:spPr/>
        <p:txBody>
          <a:bodyPr/>
          <a:lstStyle/>
          <a:p>
            <a:endParaRPr lang="en-IE"/>
          </a:p>
        </p:txBody>
      </p:sp>
      <p:pic>
        <p:nvPicPr>
          <p:cNvPr id="4098" name="Picture 2" descr="Marcus Rashford - Wikipedia">
            <a:extLst>
              <a:ext uri="{FF2B5EF4-FFF2-40B4-BE49-F238E27FC236}">
                <a16:creationId xmlns:a16="http://schemas.microsoft.com/office/drawing/2014/main" id="{04AEE19B-3C25-E847-E743-7DDB12CB1B3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218406" y="2040732"/>
            <a:ext cx="1914525" cy="2390775"/>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Katie McCabe">
            <a:extLst>
              <a:ext uri="{FF2B5EF4-FFF2-40B4-BE49-F238E27FC236}">
                <a16:creationId xmlns:a16="http://schemas.microsoft.com/office/drawing/2014/main" id="{EF99E06D-BC22-5697-F7C6-CDC360069F1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888582" y="4524376"/>
            <a:ext cx="28575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Katie Taylor - Matchroom Boxing">
            <a:extLst>
              <a:ext uri="{FF2B5EF4-FFF2-40B4-BE49-F238E27FC236}">
                <a16:creationId xmlns:a16="http://schemas.microsoft.com/office/drawing/2014/main" id="{08EC2B62-F959-C112-BF3A-296002394DD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893469" y="2202656"/>
            <a:ext cx="2790825" cy="1638300"/>
          </a:xfrm>
          <a:prstGeom prst="rect">
            <a:avLst/>
          </a:prstGeom>
          <a:noFill/>
          <a:extLst>
            <a:ext uri="{909E8E84-426E-40DD-AFC4-6F175D3DCCD1}">
              <a14:hiddenFill xmlns:a14="http://schemas.microsoft.com/office/drawing/2010/main">
                <a:solidFill>
                  <a:srgbClr val="FFFFFF"/>
                </a:solidFill>
              </a14:hiddenFill>
            </a:ext>
          </a:extLst>
        </p:spPr>
      </p:pic>
      <p:pic>
        <p:nvPicPr>
          <p:cNvPr id="4104" name="Picture 8" descr="On 'Midnights', Taylor Swift Is Revising Her Own Love Stories - The New  York Times">
            <a:extLst>
              <a:ext uri="{FF2B5EF4-FFF2-40B4-BE49-F238E27FC236}">
                <a16:creationId xmlns:a16="http://schemas.microsoft.com/office/drawing/2014/main" id="{1159940D-A652-3B18-FA6B-2392702A371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601053" y="3990976"/>
            <a:ext cx="2143125" cy="2133600"/>
          </a:xfrm>
          <a:prstGeom prst="rect">
            <a:avLst/>
          </a:prstGeom>
          <a:noFill/>
          <a:extLst>
            <a:ext uri="{909E8E84-426E-40DD-AFC4-6F175D3DCCD1}">
              <a14:hiddenFill xmlns:a14="http://schemas.microsoft.com/office/drawing/2010/main">
                <a:solidFill>
                  <a:srgbClr val="FFFFFF"/>
                </a:solidFill>
              </a14:hiddenFill>
            </a:ext>
          </a:extLst>
        </p:spPr>
      </p:pic>
      <p:pic>
        <p:nvPicPr>
          <p:cNvPr id="4108" name="Picture 12" descr="Eamonn Sweeney: 'Excuses can no longer be tolerated by Irish football' |  Independent.ie">
            <a:extLst>
              <a:ext uri="{FF2B5EF4-FFF2-40B4-BE49-F238E27FC236}">
                <a16:creationId xmlns:a16="http://schemas.microsoft.com/office/drawing/2014/main" id="{00479CE5-32F6-BC0B-8A67-6B93EE01687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684683" y="1136254"/>
            <a:ext cx="2619375" cy="17430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8336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D4D582-000C-A842-9CEB-8109AD6EA813}"/>
              </a:ext>
            </a:extLst>
          </p:cNvPr>
          <p:cNvSpPr>
            <a:spLocks noGrp="1"/>
          </p:cNvSpPr>
          <p:nvPr>
            <p:ph type="title"/>
          </p:nvPr>
        </p:nvSpPr>
        <p:spPr/>
        <p:txBody>
          <a:bodyPr/>
          <a:lstStyle/>
          <a:p>
            <a:r>
              <a:rPr lang="en-GB" dirty="0"/>
              <a:t>Sadio </a:t>
            </a:r>
            <a:r>
              <a:rPr lang="en-GB" dirty="0" err="1"/>
              <a:t>Mané</a:t>
            </a:r>
            <a:r>
              <a:rPr lang="en-GB" dirty="0"/>
              <a:t> and his cracked phone</a:t>
            </a:r>
            <a:endParaRPr lang="en-IE" dirty="0"/>
          </a:p>
        </p:txBody>
      </p:sp>
      <p:sp>
        <p:nvSpPr>
          <p:cNvPr id="4" name="Content Placeholder 3">
            <a:extLst>
              <a:ext uri="{FF2B5EF4-FFF2-40B4-BE49-F238E27FC236}">
                <a16:creationId xmlns:a16="http://schemas.microsoft.com/office/drawing/2014/main" id="{81CD9864-D0EB-9B7B-52F4-C7D3BC92919B}"/>
              </a:ext>
            </a:extLst>
          </p:cNvPr>
          <p:cNvSpPr>
            <a:spLocks noGrp="1"/>
          </p:cNvSpPr>
          <p:nvPr>
            <p:ph idx="1"/>
          </p:nvPr>
        </p:nvSpPr>
        <p:spPr/>
        <p:txBody>
          <a:bodyPr/>
          <a:lstStyle/>
          <a:p>
            <a:endParaRPr lang="en-IE" dirty="0"/>
          </a:p>
        </p:txBody>
      </p:sp>
      <p:pic>
        <p:nvPicPr>
          <p:cNvPr id="3076" name="Picture 4" descr="ESPN UK - Cracked phone and original screen protector. Sadio Mane is a man  of the people 🙌 | Facebook">
            <a:extLst>
              <a:ext uri="{FF2B5EF4-FFF2-40B4-BE49-F238E27FC236}">
                <a16:creationId xmlns:a16="http://schemas.microsoft.com/office/drawing/2014/main" id="{0276E8E6-5878-1CC0-1001-2DF87C48F58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257550" y="2357438"/>
            <a:ext cx="3910013" cy="391001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409512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1F95CF-BB18-4B21-986A-383070668127}"/>
              </a:ext>
            </a:extLst>
          </p:cNvPr>
          <p:cNvSpPr>
            <a:spLocks noGrp="1"/>
          </p:cNvSpPr>
          <p:nvPr>
            <p:ph type="title"/>
          </p:nvPr>
        </p:nvSpPr>
        <p:spPr/>
        <p:txBody>
          <a:bodyPr/>
          <a:lstStyle/>
          <a:p>
            <a:r>
              <a:rPr lang="en-GB" dirty="0"/>
              <a:t>Sadio </a:t>
            </a:r>
            <a:r>
              <a:rPr lang="en-GB" dirty="0" err="1"/>
              <a:t>Mané</a:t>
            </a:r>
            <a:endParaRPr lang="en-IE" dirty="0"/>
          </a:p>
        </p:txBody>
      </p:sp>
      <p:pic>
        <p:nvPicPr>
          <p:cNvPr id="4" name="Online Media 3" title="The touching reason Sadio Mané built a hospital in his village | Oh My Goal">
            <a:hlinkClick r:id="" action="ppaction://media"/>
            <a:extLst>
              <a:ext uri="{FF2B5EF4-FFF2-40B4-BE49-F238E27FC236}">
                <a16:creationId xmlns:a16="http://schemas.microsoft.com/office/drawing/2014/main" id="{23AA1B7B-DC3E-7B98-322A-0E6ED189299B}"/>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513045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AE33E9-6530-B36D-C495-C986839ED41F}"/>
              </a:ext>
            </a:extLst>
          </p:cNvPr>
          <p:cNvSpPr>
            <a:spLocks noGrp="1"/>
          </p:cNvSpPr>
          <p:nvPr>
            <p:ph type="title"/>
          </p:nvPr>
        </p:nvSpPr>
        <p:spPr/>
        <p:txBody>
          <a:bodyPr/>
          <a:lstStyle/>
          <a:p>
            <a:r>
              <a:rPr lang="en-GB" dirty="0"/>
              <a:t>Set your hearts on the higher gifts</a:t>
            </a:r>
            <a:endParaRPr lang="en-IE" dirty="0"/>
          </a:p>
        </p:txBody>
      </p:sp>
      <p:sp>
        <p:nvSpPr>
          <p:cNvPr id="3" name="Content Placeholder 2">
            <a:extLst>
              <a:ext uri="{FF2B5EF4-FFF2-40B4-BE49-F238E27FC236}">
                <a16:creationId xmlns:a16="http://schemas.microsoft.com/office/drawing/2014/main" id="{75C64BBE-D04B-169A-7D03-C6737BC5948F}"/>
              </a:ext>
            </a:extLst>
          </p:cNvPr>
          <p:cNvSpPr>
            <a:spLocks noGrp="1"/>
          </p:cNvSpPr>
          <p:nvPr>
            <p:ph idx="1"/>
          </p:nvPr>
        </p:nvSpPr>
        <p:spPr/>
        <p:txBody>
          <a:bodyPr/>
          <a:lstStyle/>
          <a:p>
            <a:r>
              <a:rPr lang="en-GB" b="1"/>
              <a:t>A reading from the first letter of Paul to the Corinthians (12:31-13:8)</a:t>
            </a:r>
          </a:p>
          <a:p>
            <a:r>
              <a:rPr lang="en-GB"/>
              <a:t>Be ambitious for the higher gifts. And I am going to show you a way that is better than any of them. If I have all the eloquence of men or of angels, but speak without love, I am simply a gong booming or a cymbal clashing. If I have the gift of prophecy, understanding all the mysteries there are, and knowing everything, and if I have faith in all its fullness, to move mountains, but without love, then I am nothing at all. If I give away all that I possess, piece by piece, and if I even let them take my body to burn it, but I am without love, it will do me no good whatever. Love is always patient and kind; it is never jealous; love is never boastful or conceited; it is never rude or selfish; it does not take offence, and is not resentful. Love takes no pleasure in other people's sins but delights in the truth; it is always ready to excuse, to trust, to hope, and to endure whatever comes. Love does not come to an end.</a:t>
            </a:r>
          </a:p>
        </p:txBody>
      </p:sp>
    </p:spTree>
    <p:extLst>
      <p:ext uri="{BB962C8B-B14F-4D97-AF65-F5344CB8AC3E}">
        <p14:creationId xmlns:p14="http://schemas.microsoft.com/office/powerpoint/2010/main" val="232606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B2790F-9563-2304-3B36-356E028DEC8C}"/>
              </a:ext>
            </a:extLst>
          </p:cNvPr>
          <p:cNvSpPr>
            <a:spLocks noGrp="1"/>
          </p:cNvSpPr>
          <p:nvPr>
            <p:ph type="title"/>
          </p:nvPr>
        </p:nvSpPr>
        <p:spPr/>
        <p:txBody>
          <a:bodyPr/>
          <a:lstStyle/>
          <a:p>
            <a:endParaRPr lang="en-IE" dirty="0"/>
          </a:p>
        </p:txBody>
      </p:sp>
      <p:pic>
        <p:nvPicPr>
          <p:cNvPr id="4" name="Online Media 3" title="Set Your Heart on the Higher Gifts">
            <a:hlinkClick r:id="" action="ppaction://media"/>
            <a:extLst>
              <a:ext uri="{FF2B5EF4-FFF2-40B4-BE49-F238E27FC236}">
                <a16:creationId xmlns:a16="http://schemas.microsoft.com/office/drawing/2014/main" id="{BB2180F5-5228-CA6F-7D3F-9A3E1625D6B3}"/>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3773106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Retrospect">
  <a:themeElements>
    <a:clrScheme name="Custom 1">
      <a:dk1>
        <a:sysClr val="windowText" lastClr="000000"/>
      </a:dk1>
      <a:lt1>
        <a:sysClr val="window" lastClr="FFFFFF"/>
      </a:lt1>
      <a:dk2>
        <a:srgbClr val="373545"/>
      </a:dk2>
      <a:lt2>
        <a:srgbClr val="DCD8DC"/>
      </a:lt2>
      <a:accent1>
        <a:srgbClr val="AD84C6"/>
      </a:accent1>
      <a:accent2>
        <a:srgbClr val="DCD8DC"/>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0F0156E006FA094C9D57A13442AF0104" ma:contentTypeVersion="13" ma:contentTypeDescription="Create a new document." ma:contentTypeScope="" ma:versionID="3951e453c3c0e0538fbf923a15136378">
  <xsd:schema xmlns:xsd="http://www.w3.org/2001/XMLSchema" xmlns:xs="http://www.w3.org/2001/XMLSchema" xmlns:p="http://schemas.microsoft.com/office/2006/metadata/properties" xmlns:ns2="61be3005-3fc6-43ef-a9b9-c786d021b133" xmlns:ns3="bb94c851-43f3-45cf-b37a-9816b2d32aea" targetNamespace="http://schemas.microsoft.com/office/2006/metadata/properties" ma:root="true" ma:fieldsID="0c1410cccc260264831a455c4486554f" ns2:_="" ns3:_="">
    <xsd:import namespace="61be3005-3fc6-43ef-a9b9-c786d021b133"/>
    <xsd:import namespace="bb94c851-43f3-45cf-b37a-9816b2d32ae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be3005-3fc6-43ef-a9b9-c786d021b1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94c851-43f3-45cf-b37a-9816b2d32ae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A6CB965-F19D-4CA1-906C-3EB2C33903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be3005-3fc6-43ef-a9b9-c786d021b133"/>
    <ds:schemaRef ds:uri="bb94c851-43f3-45cf-b37a-9816b2d32a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49EF8A4-F391-4F88-AEA9-A9F79FF5BD50}">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A187C5F6-4EC9-4E2F-8935-400E5F6B0CA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7949</TotalTime>
  <Words>2248</Words>
  <Application>Microsoft Office PowerPoint</Application>
  <PresentationFormat>Widescreen</PresentationFormat>
  <Paragraphs>139</Paragraphs>
  <Slides>14</Slides>
  <Notes>13</Notes>
  <HiddenSlides>0</HiddenSlides>
  <MMClips>4</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14</vt:i4>
      </vt:variant>
    </vt:vector>
  </HeadingPairs>
  <TitlesOfParts>
    <vt:vector size="19" baseType="lpstr">
      <vt:lpstr>arial</vt:lpstr>
      <vt:lpstr>Calibri</vt:lpstr>
      <vt:lpstr>Calibri Light</vt:lpstr>
      <vt:lpstr>Poppins Semi Bold</vt:lpstr>
      <vt:lpstr>Retrospect</vt:lpstr>
      <vt:lpstr>Introduction for Principal </vt:lpstr>
      <vt:lpstr>Opening Year Assembly/Reflection</vt:lpstr>
      <vt:lpstr>PowerPoint Presentation</vt:lpstr>
      <vt:lpstr>PowerPoint Presentation</vt:lpstr>
      <vt:lpstr>PowerPoint Presentation</vt:lpstr>
      <vt:lpstr>Sadio Mané and his cracked phone</vt:lpstr>
      <vt:lpstr>Sadio Mané</vt:lpstr>
      <vt:lpstr>Set your hearts on the higher gifts</vt:lpstr>
      <vt:lpstr>PowerPoint Presentation</vt:lpstr>
      <vt:lpstr>PowerPoint Presentation</vt:lpstr>
      <vt:lpstr>PowerPoint Presentation</vt:lpstr>
      <vt:lpstr>Prayers</vt:lpstr>
      <vt:lpstr>My hopes for you this year</vt:lpstr>
      <vt:lpstr>Song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for Principal</dc:title>
  <dc:creator>Kate Liffey</dc:creator>
  <cp:lastModifiedBy>Kate Liffey</cp:lastModifiedBy>
  <cp:revision>29</cp:revision>
  <dcterms:created xsi:type="dcterms:W3CDTF">2021-05-16T14:01:47Z</dcterms:created>
  <dcterms:modified xsi:type="dcterms:W3CDTF">2023-08-02T16:29:44Z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0x0101000F0156E006FA094C9D57A13442AF0104</vt:lpwstr>
  </property>
</Properties>
</file>