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24"/>
  </p:notesMasterIdLst>
  <p:sldIdLst>
    <p:sldId id="483" r:id="rId5"/>
    <p:sldId id="472" r:id="rId6"/>
    <p:sldId id="508" r:id="rId7"/>
    <p:sldId id="537" r:id="rId8"/>
    <p:sldId id="538" r:id="rId9"/>
    <p:sldId id="545" r:id="rId10"/>
    <p:sldId id="546" r:id="rId11"/>
    <p:sldId id="539" r:id="rId12"/>
    <p:sldId id="540" r:id="rId13"/>
    <p:sldId id="541" r:id="rId14"/>
    <p:sldId id="542" r:id="rId15"/>
    <p:sldId id="543" r:id="rId16"/>
    <p:sldId id="524" r:id="rId17"/>
    <p:sldId id="535" r:id="rId18"/>
    <p:sldId id="534" r:id="rId19"/>
    <p:sldId id="547" r:id="rId20"/>
    <p:sldId id="532" r:id="rId21"/>
    <p:sldId id="536" r:id="rId22"/>
    <p:sldId id="533" r:id="rId2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985" autoAdjust="0"/>
    <p:restoredTop sz="72959" autoAdjust="0"/>
  </p:normalViewPr>
  <p:slideViewPr>
    <p:cSldViewPr snapToGrid="0">
      <p:cViewPr varScale="1">
        <p:scale>
          <a:sx n="68" d="100"/>
          <a:sy n="68" d="100"/>
        </p:scale>
        <p:origin x="708" y="39"/>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viewProps" Target="viewProps.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GB" b="0" i="0" dirty="0">
                <a:solidFill>
                  <a:srgbClr val="4D5156"/>
                </a:solidFill>
                <a:effectLst/>
                <a:latin typeface="arial" panose="020B0604020202020204" pitchFamily="34" charset="0"/>
              </a:rPr>
              <a:t>Swami </a:t>
            </a:r>
            <a:r>
              <a:rPr lang="en-GB" b="0" i="0" dirty="0" err="1">
                <a:solidFill>
                  <a:srgbClr val="4D5156"/>
                </a:solidFill>
                <a:effectLst/>
                <a:latin typeface="arial" panose="020B0604020202020204" pitchFamily="34" charset="0"/>
              </a:rPr>
              <a:t>Mukundananda</a:t>
            </a:r>
            <a:r>
              <a:rPr lang="en-GB" b="0" i="0" dirty="0">
                <a:solidFill>
                  <a:srgbClr val="4D5156"/>
                </a:solidFill>
                <a:effectLst/>
                <a:latin typeface="arial" panose="020B0604020202020204" pitchFamily="34" charset="0"/>
              </a:rPr>
              <a:t> (born December 19, 1960) is a spiritual </a:t>
            </a:r>
            <a:r>
              <a:rPr lang="en-GB" b="1" i="0" dirty="0">
                <a:solidFill>
                  <a:srgbClr val="5F6368"/>
                </a:solidFill>
                <a:effectLst/>
                <a:latin typeface="arial" panose="020B0604020202020204" pitchFamily="34" charset="0"/>
              </a:rPr>
              <a:t>leader, best-selling author, Vedic scholar, and authority on mind management</a:t>
            </a:r>
            <a:r>
              <a:rPr lang="en-GB" b="0" i="0" dirty="0">
                <a:solidFill>
                  <a:srgbClr val="4D5156"/>
                </a:solidFill>
                <a:effectLst/>
                <a:latin typeface="arial" panose="020B0604020202020204" pitchFamily="34" charset="0"/>
              </a:rPr>
              <a:t>.</a:t>
            </a:r>
          </a:p>
          <a:p>
            <a:endParaRPr lang="en-GB" b="0" i="0" dirty="0">
              <a:solidFill>
                <a:srgbClr val="4D5156"/>
              </a:solidFill>
              <a:effectLst/>
              <a:latin typeface="arial" panose="020B0604020202020204" pitchFamily="34" charset="0"/>
            </a:endParaRPr>
          </a:p>
          <a:p>
            <a:endParaRPr lang="en-GB" b="0" i="0" dirty="0">
              <a:solidFill>
                <a:srgbClr val="4D5156"/>
              </a:solidFill>
              <a:effectLst/>
              <a:latin typeface="arial" panose="020B0604020202020204" pitchFamily="34" charset="0"/>
            </a:endParaRPr>
          </a:p>
          <a:p>
            <a:r>
              <a:rPr lang="en-GB" b="0" i="0" dirty="0">
                <a:solidFill>
                  <a:srgbClr val="4D5156"/>
                </a:solidFill>
                <a:effectLst/>
                <a:latin typeface="arial" panose="020B0604020202020204" pitchFamily="34" charset="0"/>
              </a:rPr>
              <a:t>(NOTE:  if you have other religious traditions represented in your school, there is plenty of material online to ensure inclusion of these perspectives.) </a:t>
            </a:r>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11</a:t>
            </a:fld>
            <a:endParaRPr lang="en-IE"/>
          </a:p>
        </p:txBody>
      </p:sp>
    </p:spTree>
    <p:extLst>
      <p:ext uri="{BB962C8B-B14F-4D97-AF65-F5344CB8AC3E}">
        <p14:creationId xmlns:p14="http://schemas.microsoft.com/office/powerpoint/2010/main" val="405769372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You can say a few words here about this reading in terms of Love as the guiding force for all Christians.  It is in love we find our ultimate purpose and meaning.</a:t>
            </a:r>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312977108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To find your life purpose you have to think a little bit differently, to pray, to reflect, to spend time in silence.  To listen to the whisperings of your heart, to dream.  This picture by the Ukrainian artist </a:t>
            </a:r>
            <a:r>
              <a:rPr lang="en-IE" dirty="0" err="1"/>
              <a:t>Irenaaeus</a:t>
            </a:r>
            <a:r>
              <a:rPr lang="en-IE" dirty="0"/>
              <a:t> </a:t>
            </a:r>
            <a:r>
              <a:rPr lang="en-IE" dirty="0" err="1"/>
              <a:t>Yurchuk</a:t>
            </a:r>
            <a:r>
              <a:rPr lang="en-IE" dirty="0"/>
              <a:t> demonstrates this capacity very well.  Not seeing what is just the obvious thing but what is there in your heart, in terms of your hopes and dreams.</a:t>
            </a:r>
          </a:p>
          <a:p>
            <a:endParaRPr lang="en-IE" dirty="0"/>
          </a:p>
          <a:p>
            <a:r>
              <a:rPr lang="en-IE" dirty="0"/>
              <a:t>We take a moment in silence to invite God into that space as you begin Sixth year.</a:t>
            </a:r>
          </a:p>
        </p:txBody>
      </p:sp>
      <p:sp>
        <p:nvSpPr>
          <p:cNvPr id="4" name="Slide Number Placeholder 3"/>
          <p:cNvSpPr>
            <a:spLocks noGrp="1"/>
          </p:cNvSpPr>
          <p:nvPr>
            <p:ph type="sldNum" sz="quarter" idx="5"/>
          </p:nvPr>
        </p:nvSpPr>
        <p:spPr/>
        <p:txBody>
          <a:bodyPr/>
          <a:lstStyle/>
          <a:p>
            <a:fld id="{1FDCC416-BBD6-4FE7-ACDD-D337B4BEE86E}" type="slidenum">
              <a:rPr lang="en-IE" smtClean="0"/>
              <a:t>13</a:t>
            </a:fld>
            <a:endParaRPr lang="en-IE"/>
          </a:p>
        </p:txBody>
      </p:sp>
    </p:spTree>
    <p:extLst>
      <p:ext uri="{BB962C8B-B14F-4D97-AF65-F5344CB8AC3E}">
        <p14:creationId xmlns:p14="http://schemas.microsoft.com/office/powerpoint/2010/main" val="95027839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You can of course give examples from your own school here of teachers, sisters/priests who are clearly operating out of a vocation – a calling, a passion – for their work.  If there is someone who is available to give a few minutes input you could ask them to do so here.  It would be very powerful.  Otherwise, you can use the video included here.</a:t>
            </a:r>
          </a:p>
          <a:p>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r>
              <a:rPr lang="en-IE" b="0" i="0" dirty="0">
                <a:solidFill>
                  <a:srgbClr val="0F0F0F"/>
                </a:solidFill>
                <a:effectLst/>
                <a:latin typeface="YouTube Sans"/>
              </a:rPr>
              <a:t>Fr. Philip Mulryne OP - https://www.youtube.com/watch?v=sJ4NnPz-sZM</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14</a:t>
            </a:fld>
            <a:endParaRPr lang="en-IE"/>
          </a:p>
        </p:txBody>
      </p:sp>
    </p:spTree>
    <p:extLst>
      <p:ext uri="{BB962C8B-B14F-4D97-AF65-F5344CB8AC3E}">
        <p14:creationId xmlns:p14="http://schemas.microsoft.com/office/powerpoint/2010/main" val="81305218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Finding answers to your life questions requires that you engage in a serious way in quiet time, preferably every day.</a:t>
            </a:r>
          </a:p>
          <a:p>
            <a:endParaRPr lang="en-IE" dirty="0"/>
          </a:p>
          <a:p>
            <a:r>
              <a:rPr lang="en-IE" dirty="0"/>
              <a:t>You will of course get a lot of support from the Guidance Team, your tutor, your Year Head and your teachers as you’re figuring out next steps but the bigger questions you’ve to answer about your life’s purpose you’ll need quiet time.  You’ll also need to bravely seek to engage in conversations with people you love and respect including your family and friends.  Your RE teachers and other teachers – as am I – always available for these bigger questions too!</a:t>
            </a:r>
          </a:p>
          <a:p>
            <a:endParaRPr lang="en-IE" dirty="0"/>
          </a:p>
          <a:p>
            <a:r>
              <a:rPr lang="en-IE" dirty="0"/>
              <a:t>(Here just give a few moments of quiet as we come to the end of the service)</a:t>
            </a:r>
          </a:p>
        </p:txBody>
      </p:sp>
      <p:sp>
        <p:nvSpPr>
          <p:cNvPr id="4" name="Slide Number Placeholder 3"/>
          <p:cNvSpPr>
            <a:spLocks noGrp="1"/>
          </p:cNvSpPr>
          <p:nvPr>
            <p:ph type="sldNum" sz="quarter" idx="5"/>
          </p:nvPr>
        </p:nvSpPr>
        <p:spPr/>
        <p:txBody>
          <a:bodyPr/>
          <a:lstStyle/>
          <a:p>
            <a:fld id="{1FDCC416-BBD6-4FE7-ACDD-D337B4BEE86E}" type="slidenum">
              <a:rPr lang="en-IE" smtClean="0"/>
              <a:t>16</a:t>
            </a:fld>
            <a:endParaRPr lang="en-IE"/>
          </a:p>
        </p:txBody>
      </p:sp>
    </p:spTree>
    <p:extLst>
      <p:ext uri="{BB962C8B-B14F-4D97-AF65-F5344CB8AC3E}">
        <p14:creationId xmlns:p14="http://schemas.microsoft.com/office/powerpoint/2010/main" val="344126623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17</a:t>
            </a:fld>
            <a:endParaRPr lang="en-IE"/>
          </a:p>
        </p:txBody>
      </p:sp>
    </p:spTree>
    <p:extLst>
      <p:ext uri="{BB962C8B-B14F-4D97-AF65-F5344CB8AC3E}">
        <p14:creationId xmlns:p14="http://schemas.microsoft.com/office/powerpoint/2010/main" val="406875594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https://www.youtube.com/watch?v=b2KRc5ilYRc</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19</a:t>
            </a:fld>
            <a:endParaRPr lang="en-IE"/>
          </a:p>
        </p:txBody>
      </p:sp>
    </p:spTree>
    <p:extLst>
      <p:ext uri="{BB962C8B-B14F-4D97-AF65-F5344CB8AC3E}">
        <p14:creationId xmlns:p14="http://schemas.microsoft.com/office/powerpoint/2010/main" val="32351322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After welcoming students and staff, you could begin by acknowledging the importance of the year and offering your and your staff’s support to these students.  </a:t>
            </a:r>
          </a:p>
          <a:p>
            <a:endParaRPr lang="en-IE" dirty="0"/>
          </a:p>
          <a:p>
            <a:endParaRPr lang="en-IE" dirty="0"/>
          </a:p>
          <a:p>
            <a:r>
              <a:rPr lang="en-IE" dirty="0"/>
              <a:t>This might be a good opportunity to introduce year head, class tutors, guidance counsellors etc.</a:t>
            </a:r>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 and informing students that the theme of the reflection today is ‘what are you being called to do with our life’.</a:t>
            </a:r>
          </a:p>
          <a:p>
            <a:endParaRPr lang="en-IE" dirty="0"/>
          </a:p>
          <a:p>
            <a:r>
              <a:rPr lang="en-IE" dirty="0"/>
              <a:t>Your sacred space here might include:</a:t>
            </a:r>
          </a:p>
          <a:p>
            <a:pPr marL="171450" indent="-171450">
              <a:buFontTx/>
              <a:buChar char="-"/>
            </a:pPr>
            <a:r>
              <a:rPr lang="en-IE" dirty="0"/>
              <a:t>A candle</a:t>
            </a:r>
          </a:p>
          <a:p>
            <a:pPr marL="171450" indent="-171450">
              <a:buFontTx/>
              <a:buChar char="-"/>
            </a:pPr>
            <a:r>
              <a:rPr lang="en-IE" dirty="0"/>
              <a:t>Flowers</a:t>
            </a:r>
          </a:p>
          <a:p>
            <a:pPr marL="171450" indent="-171450">
              <a:buFontTx/>
              <a:buChar char="-"/>
            </a:pPr>
            <a:r>
              <a:rPr lang="en-IE" dirty="0"/>
              <a:t>A bible</a:t>
            </a:r>
          </a:p>
          <a:p>
            <a:pPr marL="171450" indent="-171450">
              <a:buFontTx/>
              <a:buChar char="-"/>
            </a:pPr>
            <a:r>
              <a:rPr lang="en-IE" dirty="0"/>
              <a:t>The letters C.A.O. printed out in large print and placed around the sacred space.</a:t>
            </a:r>
          </a:p>
          <a:p>
            <a:pPr marL="171450" indent="-171450">
              <a:buFontTx/>
              <a:buChar char="-"/>
            </a:pPr>
            <a:endParaRPr lang="en-IE" dirty="0"/>
          </a:p>
          <a:p>
            <a:pPr marL="0" indent="0">
              <a:buFontTx/>
              <a:buNone/>
            </a:pPr>
            <a:r>
              <a:rPr lang="en-IE" dirty="0"/>
              <a:t>You can explain the sacred space CAO piece by saying that that is our theme but not in the way you might think.</a:t>
            </a:r>
          </a:p>
          <a:p>
            <a:endParaRPr lang="en-IE" dirty="0"/>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Pause for a moment in the miracle that each of you are.</a:t>
            </a:r>
          </a:p>
          <a:p>
            <a:endParaRPr lang="en-IE" dirty="0"/>
          </a:p>
          <a:p>
            <a:r>
              <a:rPr lang="en-IE" dirty="0"/>
              <a:t>The chances of you being born is nothing short of miraculous.  We can take our lives for granted but the science is clear….  You’re a miracle!</a:t>
            </a:r>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11897115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Calling all Originals – you are a complete original, never before here, never to be here again.  For this reason, your path in life is different and your calling is different.</a:t>
            </a:r>
          </a:p>
          <a:p>
            <a:r>
              <a:rPr lang="en-IE" dirty="0"/>
              <a:t>Take a moment to reflect on your own originality and your own calling.  What are you being called to do with your one amazing life?</a:t>
            </a:r>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86384059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a:p>
            <a:r>
              <a:rPr lang="en-IE" dirty="0"/>
              <a:t>https://youtu.be/16CL6bKVbJQ</a:t>
            </a:r>
          </a:p>
          <a:p>
            <a:endParaRPr lang="en-IE" dirty="0"/>
          </a:p>
          <a:p>
            <a:endParaRPr lang="en-IE" dirty="0"/>
          </a:p>
          <a:p>
            <a:r>
              <a:rPr lang="en-IE" dirty="0"/>
              <a:t>(You can just use a text but I propose this recording to ensure a female voice is heart as part of the PowerPoint presentation).</a:t>
            </a:r>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210425126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Jeff Bezos isn’t everyone’s cup of tea but he has something very interesting to offer young people here on finding your purpose or as he calls it ‘your mission’, on finding out the question Mary Oliver’s poem asks about our one wild and precious life.</a:t>
            </a:r>
          </a:p>
          <a:p>
            <a:endParaRPr lang="en-IE" dirty="0"/>
          </a:p>
          <a:p>
            <a:r>
              <a:rPr lang="en-IE" dirty="0"/>
              <a:t>https://www.youtube.com/watch?v=-yEchKNfo8M</a:t>
            </a:r>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7252455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(Included here are teachers from Islam and Hinduism.  Both inputs that follow are powerful and it would be no harm acknowledging the beauty within these words by selecting aspects you feel are particularly important for all your students).</a:t>
            </a:r>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94736824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(Note:  Mufti </a:t>
            </a:r>
            <a:r>
              <a:rPr lang="en-IE" dirty="0" err="1"/>
              <a:t>Menk</a:t>
            </a:r>
            <a:r>
              <a:rPr lang="en-IE" dirty="0"/>
              <a:t> is a very famous Muslim teacher.  He is well regarded and respected.</a:t>
            </a:r>
          </a:p>
          <a:p>
            <a:r>
              <a:rPr lang="en-IE" dirty="0"/>
              <a:t>He is a Sunni Muslim.  (If there are Muslim students in your school, it might be better to check in with them in advance around this video, out of respect for the differences between Sunni and Shia Muslims. However, most Muslims living in Ireland are Sunni Muslims.  Shia Muslims account for about 15% of the Muslim population in the World, Sunnis the rest).</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371146210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ideo" Target="https://www.youtube.com/embed/1AqV4bB3CzI?feature=oembed" TargetMode="External"/><Relationship Id="rId4" Type="http://schemas.openxmlformats.org/officeDocument/2006/relationships/image" Target="../media/image9.jpeg"/></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ideo" Target="https://www.youtube.com/embed/bU3s83cLB2o?feature=oembed" TargetMode="External"/><Relationship Id="rId4" Type="http://schemas.openxmlformats.org/officeDocument/2006/relationships/image" Target="../media/image10.jpeg"/></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sJ4NnPz-sZM?feature=oembed" TargetMode="External"/><Relationship Id="rId4" Type="http://schemas.openxmlformats.org/officeDocument/2006/relationships/image" Target="../media/image12.jpeg"/></Relationships>
</file>

<file path=ppt/slides/_rels/slide15.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2.xml"/><Relationship Id="rId1" Type="http://schemas.openxmlformats.org/officeDocument/2006/relationships/video" Target="https://www.youtube.com/embed/b2KRc5ilYRc?feature=oembed" TargetMode="Externa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ideo" Target="https://www.youtube.com/embed/rBPHUE961zI?feature=oembed" TargetMode="External"/><Relationship Id="rId4" Type="http://schemas.openxmlformats.org/officeDocument/2006/relationships/image" Target="../media/image7.jpeg"/></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video" Target="https://www.youtube.com/embed/-yEchKNfo8M?feature=oembed" TargetMode="External"/><Relationship Id="rId4" Type="http://schemas.openxmlformats.org/officeDocument/2006/relationships/image" Target="../media/image8.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611945" y="1921215"/>
            <a:ext cx="10542888" cy="4022725"/>
          </a:xfrm>
        </p:spPr>
        <p:txBody>
          <a:bodyPr/>
          <a:lstStyle/>
          <a:p>
            <a:pPr marL="0" indent="0">
              <a:buNone/>
            </a:pPr>
            <a:r>
              <a:rPr lang="en-IE" sz="1200" dirty="0"/>
              <a:t>This short reflection  will take about 40 minutes.  </a:t>
            </a:r>
          </a:p>
          <a:p>
            <a:pPr marL="0" indent="0">
              <a:buNone/>
            </a:pPr>
            <a:r>
              <a:rPr lang="en-IE" sz="1200" dirty="0"/>
              <a:t>Last year’s opening year reflections focused on hope</a:t>
            </a:r>
            <a:r>
              <a:rPr lang="en-GB" sz="12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marL="0" indent="0">
              <a:buNone/>
            </a:pPr>
            <a:r>
              <a:rPr lang="en-GB" sz="1200" dirty="0"/>
              <a:t>The poet Mary Oliver’s words, ‘</a:t>
            </a:r>
            <a:r>
              <a:rPr lang="en-GB" sz="1200" b="0" i="0" dirty="0">
                <a:solidFill>
                  <a:srgbClr val="4D5156"/>
                </a:solidFill>
                <a:effectLst/>
                <a:latin typeface="arial" panose="020B0604020202020204" pitchFamily="34" charset="0"/>
              </a:rPr>
              <a:t>Tell me, what is </a:t>
            </a:r>
            <a:r>
              <a:rPr lang="en-GB" sz="1200" b="1" i="0" dirty="0">
                <a:solidFill>
                  <a:srgbClr val="5F6368"/>
                </a:solidFill>
                <a:effectLst/>
                <a:latin typeface="arial" panose="020B0604020202020204" pitchFamily="34" charset="0"/>
              </a:rPr>
              <a:t>it you</a:t>
            </a:r>
            <a:r>
              <a:rPr lang="en-GB" sz="1200" b="0" i="0" dirty="0">
                <a:solidFill>
                  <a:srgbClr val="4D5156"/>
                </a:solidFill>
                <a:effectLst/>
                <a:latin typeface="arial" panose="020B0604020202020204" pitchFamily="34" charset="0"/>
              </a:rPr>
              <a:t> plan to </a:t>
            </a:r>
            <a:r>
              <a:rPr lang="en-GB" sz="1200" b="1" i="0" dirty="0">
                <a:solidFill>
                  <a:srgbClr val="5F6368"/>
                </a:solidFill>
                <a:effectLst/>
                <a:latin typeface="arial" panose="020B0604020202020204" pitchFamily="34" charset="0"/>
              </a:rPr>
              <a:t>do</a:t>
            </a:r>
            <a:r>
              <a:rPr lang="en-GB" sz="1200" b="0" i="0" dirty="0">
                <a:solidFill>
                  <a:srgbClr val="4D5156"/>
                </a:solidFill>
                <a:effectLst/>
                <a:latin typeface="arial" panose="020B0604020202020204" pitchFamily="34" charset="0"/>
              </a:rPr>
              <a:t> with </a:t>
            </a:r>
            <a:r>
              <a:rPr lang="en-GB" sz="1200" b="1" i="0" dirty="0">
                <a:solidFill>
                  <a:srgbClr val="5F6368"/>
                </a:solidFill>
                <a:effectLst/>
                <a:latin typeface="arial" panose="020B0604020202020204" pitchFamily="34" charset="0"/>
              </a:rPr>
              <a:t>your one wild and precious life</a:t>
            </a:r>
            <a:r>
              <a:rPr lang="en-GB" sz="1200" b="0" i="0" dirty="0">
                <a:solidFill>
                  <a:srgbClr val="4D5156"/>
                </a:solidFill>
                <a:effectLst/>
                <a:latin typeface="arial" panose="020B0604020202020204" pitchFamily="34" charset="0"/>
              </a:rPr>
              <a:t>?’ form the central theme of this resource for first years and for the resource for the other years as well.</a:t>
            </a:r>
          </a:p>
          <a:p>
            <a:pPr marL="0" indent="0">
              <a:buNone/>
            </a:pPr>
            <a:r>
              <a:rPr lang="en-GB" sz="1200" dirty="0"/>
              <a:t>These ideas are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p>
          <a:p>
            <a:pPr marL="0" indent="0">
              <a:buNone/>
            </a:pPr>
            <a:r>
              <a:rPr lang="en-GB" sz="1200" dirty="0"/>
              <a:t>What that hope looks like for 1</a:t>
            </a:r>
            <a:r>
              <a:rPr lang="en-GB" sz="1200" baseline="30000" dirty="0"/>
              <a:t>st</a:t>
            </a:r>
            <a:r>
              <a:rPr lang="en-GB" sz="1200" dirty="0"/>
              <a:t> years will of course be different to what it looks like for 6</a:t>
            </a:r>
            <a:r>
              <a:rPr lang="en-GB" sz="1200" baseline="30000" dirty="0"/>
              <a:t>th</a:t>
            </a:r>
            <a:r>
              <a:rPr lang="en-GB" sz="1200" dirty="0"/>
              <a:t> years and indeed for other years.  You and your RE team will know best how to further adapt these resources  for your own context.</a:t>
            </a:r>
          </a:p>
          <a:p>
            <a:pPr marL="0" indent="0">
              <a:buNone/>
            </a:pPr>
            <a:r>
              <a:rPr lang="en-GB" sz="1200" b="1" dirty="0"/>
              <a:t>For Fifth Years</a:t>
            </a:r>
            <a:r>
              <a:rPr lang="en-GB" sz="1200" dirty="0"/>
              <a:t>:  The theme of this service is CAO – Calling all Originals.  Each of us has a vocation/calling.  Sixth year is a particular moment of reflection on what it is God is calling us to.</a:t>
            </a:r>
          </a:p>
          <a:p>
            <a:pPr marL="0" indent="0">
              <a:buNone/>
            </a:pPr>
            <a:r>
              <a:rPr lang="en-GB" sz="12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r>
              <a:rPr lang="en-GB" sz="1200" dirty="0"/>
              <a:t>.</a:t>
            </a:r>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58E46A-A4AD-DB31-2AE2-120282B673D1}"/>
              </a:ext>
            </a:extLst>
          </p:cNvPr>
          <p:cNvSpPr>
            <a:spLocks noGrp="1"/>
          </p:cNvSpPr>
          <p:nvPr>
            <p:ph type="title"/>
          </p:nvPr>
        </p:nvSpPr>
        <p:spPr/>
        <p:txBody>
          <a:bodyPr/>
          <a:lstStyle/>
          <a:p>
            <a:endParaRPr lang="en-IE"/>
          </a:p>
        </p:txBody>
      </p:sp>
      <p:pic>
        <p:nvPicPr>
          <p:cNvPr id="4" name="Online Media 3" title="What is your Purpose - Mufti Menk">
            <a:hlinkClick r:id="" action="ppaction://media"/>
            <a:extLst>
              <a:ext uri="{FF2B5EF4-FFF2-40B4-BE49-F238E27FC236}">
                <a16:creationId xmlns:a16="http://schemas.microsoft.com/office/drawing/2014/main" id="{1938BFA8-18AA-3FE4-6796-8ECFBD4993A7}"/>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2677596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6BEB92-E802-DB7E-29E3-601195595ED7}"/>
              </a:ext>
            </a:extLst>
          </p:cNvPr>
          <p:cNvSpPr>
            <a:spLocks noGrp="1"/>
          </p:cNvSpPr>
          <p:nvPr>
            <p:ph type="title"/>
          </p:nvPr>
        </p:nvSpPr>
        <p:spPr/>
        <p:txBody>
          <a:bodyPr/>
          <a:lstStyle/>
          <a:p>
            <a:endParaRPr lang="en-IE"/>
          </a:p>
        </p:txBody>
      </p:sp>
      <p:pic>
        <p:nvPicPr>
          <p:cNvPr id="4" name="Online Media 3" title="What is the Purpose of Life?  - Swami Mukundananda">
            <a:hlinkClick r:id="" action="ppaction://media"/>
            <a:extLst>
              <a:ext uri="{FF2B5EF4-FFF2-40B4-BE49-F238E27FC236}">
                <a16:creationId xmlns:a16="http://schemas.microsoft.com/office/drawing/2014/main" id="{15F0D4BB-EC60-BDE7-1DDE-9D3608BDD3FC}"/>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26252970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3CD7F-AA4C-3AF3-7FFF-1D06A35DF8E7}"/>
              </a:ext>
            </a:extLst>
          </p:cNvPr>
          <p:cNvSpPr>
            <a:spLocks noGrp="1"/>
          </p:cNvSpPr>
          <p:nvPr>
            <p:ph type="title"/>
          </p:nvPr>
        </p:nvSpPr>
        <p:spPr/>
        <p:txBody>
          <a:bodyPr/>
          <a:lstStyle/>
          <a:p>
            <a:r>
              <a:rPr lang="en-GB" dirty="0"/>
              <a:t>In the Christian Tradition</a:t>
            </a:r>
            <a:endParaRPr lang="en-IE" dirty="0"/>
          </a:p>
        </p:txBody>
      </p:sp>
      <p:sp>
        <p:nvSpPr>
          <p:cNvPr id="3" name="Content Placeholder 2">
            <a:extLst>
              <a:ext uri="{FF2B5EF4-FFF2-40B4-BE49-F238E27FC236}">
                <a16:creationId xmlns:a16="http://schemas.microsoft.com/office/drawing/2014/main" id="{8C8C80BC-1797-3418-23E1-4FC5D57E11B5}"/>
              </a:ext>
            </a:extLst>
          </p:cNvPr>
          <p:cNvSpPr>
            <a:spLocks noGrp="1"/>
          </p:cNvSpPr>
          <p:nvPr>
            <p:ph idx="1"/>
          </p:nvPr>
        </p:nvSpPr>
        <p:spPr/>
        <p:txBody>
          <a:bodyPr/>
          <a:lstStyle/>
          <a:p>
            <a:r>
              <a:rPr lang="en-GB" dirty="0"/>
              <a:t>A reading from the first letter of St Paul to the Corinthians (12:31-13:8.) </a:t>
            </a:r>
          </a:p>
          <a:p>
            <a:r>
              <a:rPr lang="en-GB" dirty="0"/>
              <a:t>Be ambitious for the higher gifts. And I am going to show you a way that is better than any of them. If I have all the eloquence of men or of angels, but speak without love, I am simply a gong booming or a cymbal clashing. If I have the gift of prophecy, understanding all the mysteries there are, and knowing everything, and if I have faith in all its fullness, to move mountains, but without love, then I am nothing at all. If I give away all that I possess, piece by piece, and if I even let them take my body to burn it, but am without love, it will do me no good whatever.</a:t>
            </a:r>
          </a:p>
          <a:p>
            <a:r>
              <a:rPr lang="en-GB" dirty="0"/>
              <a:t>Love is always patient and kind; it is never jealous; love is never boastful or conceited; it is never rude or selfish; it does not take offence, and is not resentful. Love takes no pleasure in other people’s sins but delights in the truth; it is always ready to excuse, to trust, to hope, and to endure whatever comes. Love does not come to an end.</a:t>
            </a:r>
          </a:p>
          <a:p>
            <a:endParaRPr lang="en-GB" dirty="0"/>
          </a:p>
          <a:p>
            <a:r>
              <a:rPr lang="en-GB" dirty="0"/>
              <a:t>The Word of the Lord</a:t>
            </a:r>
            <a:endParaRPr lang="en-IE" dirty="0"/>
          </a:p>
        </p:txBody>
      </p:sp>
    </p:spTree>
    <p:extLst>
      <p:ext uri="{BB962C8B-B14F-4D97-AF65-F5344CB8AC3E}">
        <p14:creationId xmlns:p14="http://schemas.microsoft.com/office/powerpoint/2010/main" val="68774000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234AF9-19B5-7AFF-157D-13CC18E59DA5}"/>
              </a:ext>
            </a:extLst>
          </p:cNvPr>
          <p:cNvSpPr>
            <a:spLocks noGrp="1"/>
          </p:cNvSpPr>
          <p:nvPr>
            <p:ph type="title"/>
          </p:nvPr>
        </p:nvSpPr>
        <p:spPr>
          <a:xfrm>
            <a:off x="5485087" y="3237387"/>
            <a:ext cx="5717670" cy="674615"/>
          </a:xfrm>
        </p:spPr>
        <p:txBody>
          <a:bodyPr>
            <a:normAutofit fontScale="90000"/>
          </a:bodyPr>
          <a:lstStyle/>
          <a:p>
            <a:r>
              <a:rPr lang="en-GB" dirty="0"/>
              <a:t>An invitation to dream, to see your life differently, to pray and reflect into your purpose…</a:t>
            </a:r>
            <a:endParaRPr lang="en-IE" dirty="0"/>
          </a:p>
        </p:txBody>
      </p:sp>
      <p:sp>
        <p:nvSpPr>
          <p:cNvPr id="3" name="Content Placeholder 2">
            <a:extLst>
              <a:ext uri="{FF2B5EF4-FFF2-40B4-BE49-F238E27FC236}">
                <a16:creationId xmlns:a16="http://schemas.microsoft.com/office/drawing/2014/main" id="{DD17EBB8-71EE-4701-0CAB-1898FD040315}"/>
              </a:ext>
            </a:extLst>
          </p:cNvPr>
          <p:cNvSpPr>
            <a:spLocks noGrp="1"/>
          </p:cNvSpPr>
          <p:nvPr>
            <p:ph idx="1"/>
          </p:nvPr>
        </p:nvSpPr>
        <p:spPr>
          <a:xfrm>
            <a:off x="6962661" y="4852170"/>
            <a:ext cx="4713524" cy="2155994"/>
          </a:xfrm>
        </p:spPr>
        <p:txBody>
          <a:bodyPr/>
          <a:lstStyle/>
          <a:p>
            <a:pPr algn="l" fontAlgn="base"/>
            <a:r>
              <a:rPr lang="en-GB" b="1" i="0" dirty="0">
                <a:solidFill>
                  <a:srgbClr val="111111"/>
                </a:solidFill>
                <a:effectLst/>
                <a:latin typeface="Lucida Grande"/>
              </a:rPr>
              <a:t>Anticipation (Ukraine art)</a:t>
            </a:r>
          </a:p>
          <a:p>
            <a:pPr algn="l" fontAlgn="base"/>
            <a:r>
              <a:rPr lang="en-GB" b="0" i="0" dirty="0">
                <a:solidFill>
                  <a:srgbClr val="222222"/>
                </a:solidFill>
                <a:effectLst/>
                <a:latin typeface="Lucida Grande"/>
              </a:rPr>
              <a:t>“Anticipation” by Ukrainian illustrator Irenaeus </a:t>
            </a:r>
            <a:r>
              <a:rPr lang="en-GB" b="0" i="0" dirty="0" err="1">
                <a:solidFill>
                  <a:srgbClr val="222222"/>
                </a:solidFill>
                <a:effectLst/>
                <a:latin typeface="Lucida Grande"/>
              </a:rPr>
              <a:t>Yurchuk</a:t>
            </a:r>
            <a:r>
              <a:rPr lang="en-GB" b="0" i="0" dirty="0">
                <a:solidFill>
                  <a:srgbClr val="222222"/>
                </a:solidFill>
                <a:effectLst/>
                <a:latin typeface="Lucida Grande"/>
              </a:rPr>
              <a:t>. When your heart can see something your eyes don’t.</a:t>
            </a:r>
          </a:p>
          <a:p>
            <a:endParaRPr lang="en-IE" dirty="0"/>
          </a:p>
        </p:txBody>
      </p:sp>
      <p:pic>
        <p:nvPicPr>
          <p:cNvPr id="2050" name="Picture 2" descr="image">
            <a:extLst>
              <a:ext uri="{FF2B5EF4-FFF2-40B4-BE49-F238E27FC236}">
                <a16:creationId xmlns:a16="http://schemas.microsoft.com/office/drawing/2014/main" id="{C8B245C7-3404-3076-9C42-6235772A582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0092" y="1238015"/>
            <a:ext cx="4112419" cy="523922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6033542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1011FD-BD4A-E601-465B-DE194121FDE5}"/>
              </a:ext>
            </a:extLst>
          </p:cNvPr>
          <p:cNvSpPr>
            <a:spLocks noGrp="1"/>
          </p:cNvSpPr>
          <p:nvPr>
            <p:ph type="title"/>
          </p:nvPr>
        </p:nvSpPr>
        <p:spPr>
          <a:xfrm>
            <a:off x="1096433" y="287339"/>
            <a:ext cx="11395678" cy="1449387"/>
          </a:xfrm>
        </p:spPr>
        <p:txBody>
          <a:bodyPr>
            <a:normAutofit/>
          </a:bodyPr>
          <a:lstStyle/>
          <a:p>
            <a:r>
              <a:rPr lang="en-GB" sz="4000" dirty="0"/>
              <a:t>An example in real life of someone heading a calling….</a:t>
            </a:r>
            <a:endParaRPr lang="en-IE" sz="4000" dirty="0"/>
          </a:p>
        </p:txBody>
      </p:sp>
      <p:pic>
        <p:nvPicPr>
          <p:cNvPr id="4" name="Online Media 3" title="Professional Footballer to Priesthood - Fr. Philip Mulryne OP">
            <a:hlinkClick r:id="" action="ppaction://media"/>
            <a:extLst>
              <a:ext uri="{FF2B5EF4-FFF2-40B4-BE49-F238E27FC236}">
                <a16:creationId xmlns:a16="http://schemas.microsoft.com/office/drawing/2014/main" id="{6873AA30-310B-5316-027B-FE692E89D060}"/>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25879462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C546BA-1932-2EDC-3D00-D4CDE90A892F}"/>
              </a:ext>
            </a:extLst>
          </p:cNvPr>
          <p:cNvSpPr>
            <a:spLocks noGrp="1"/>
          </p:cNvSpPr>
          <p:nvPr>
            <p:ph type="title"/>
          </p:nvPr>
        </p:nvSpPr>
        <p:spPr/>
        <p:txBody>
          <a:bodyPr>
            <a:normAutofit/>
          </a:bodyPr>
          <a:lstStyle/>
          <a:p>
            <a:r>
              <a:rPr lang="en-IE" sz="2400" dirty="0"/>
              <a:t>And finally it’s about figuring out who you are so you can set the world on fire!</a:t>
            </a:r>
          </a:p>
        </p:txBody>
      </p:sp>
      <p:pic>
        <p:nvPicPr>
          <p:cNvPr id="4098" name="Picture 2">
            <a:extLst>
              <a:ext uri="{FF2B5EF4-FFF2-40B4-BE49-F238E27FC236}">
                <a16:creationId xmlns:a16="http://schemas.microsoft.com/office/drawing/2014/main" id="{18B5A148-D11C-DC15-9E07-C4C1CCF5C70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726822" y="1846263"/>
            <a:ext cx="4798682"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65752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A3EB83-6DA5-6CA6-8568-72C5F2ADC766}"/>
              </a:ext>
            </a:extLst>
          </p:cNvPr>
          <p:cNvSpPr>
            <a:spLocks noGrp="1"/>
          </p:cNvSpPr>
          <p:nvPr>
            <p:ph type="title"/>
          </p:nvPr>
        </p:nvSpPr>
        <p:spPr/>
        <p:txBody>
          <a:bodyPr/>
          <a:lstStyle/>
          <a:p>
            <a:r>
              <a:rPr lang="en-GB" dirty="0"/>
              <a:t>We take a moment to pause…</a:t>
            </a:r>
            <a:endParaRPr lang="en-IE" dirty="0"/>
          </a:p>
        </p:txBody>
      </p:sp>
      <p:pic>
        <p:nvPicPr>
          <p:cNvPr id="3074" name="Picture 2" descr="22,079 Quiet Time Stock Photos - Free &amp; Royalty-Free Stock Photos from  Dreamstime">
            <a:extLst>
              <a:ext uri="{FF2B5EF4-FFF2-40B4-BE49-F238E27FC236}">
                <a16:creationId xmlns:a16="http://schemas.microsoft.com/office/drawing/2014/main" id="{191D0624-08D9-DE12-7568-26AD5CE5FE38}"/>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12886" y="1846263"/>
            <a:ext cx="6026554"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462965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6B8CBD5-5C67-094A-AAF7-F880CEC80B38}"/>
              </a:ext>
            </a:extLst>
          </p:cNvPr>
          <p:cNvSpPr>
            <a:spLocks noGrp="1"/>
          </p:cNvSpPr>
          <p:nvPr>
            <p:ph type="title"/>
          </p:nvPr>
        </p:nvSpPr>
        <p:spPr/>
        <p:txBody>
          <a:bodyPr/>
          <a:lstStyle/>
          <a:p>
            <a:r>
              <a:rPr lang="en-IE" dirty="0"/>
              <a:t>We pray</a:t>
            </a:r>
          </a:p>
        </p:txBody>
      </p:sp>
      <p:sp>
        <p:nvSpPr>
          <p:cNvPr id="3" name="Content Placeholder 2">
            <a:extLst>
              <a:ext uri="{FF2B5EF4-FFF2-40B4-BE49-F238E27FC236}">
                <a16:creationId xmlns:a16="http://schemas.microsoft.com/office/drawing/2014/main" id="{DE95CB75-87B4-33EF-9F7D-78E544BC94B8}"/>
              </a:ext>
            </a:extLst>
          </p:cNvPr>
          <p:cNvSpPr>
            <a:spLocks noGrp="1"/>
          </p:cNvSpPr>
          <p:nvPr>
            <p:ph idx="1"/>
          </p:nvPr>
        </p:nvSpPr>
        <p:spPr/>
        <p:txBody>
          <a:bodyPr/>
          <a:lstStyle/>
          <a:p>
            <a:endParaRPr lang="en-IE" dirty="0"/>
          </a:p>
          <a:p>
            <a:pPr marL="457200" indent="-457200">
              <a:buFont typeface="+mj-lt"/>
              <a:buAutoNum type="arabicPeriod"/>
            </a:pPr>
            <a:r>
              <a:rPr lang="en-IE" dirty="0"/>
              <a:t>We pray for one another.  That we will have the courage to engage in a serious and mature way with the deepest and most profound desires of our hearts.  Because it is there we will find God and we will find fulfilment.  Lord hear us.</a:t>
            </a:r>
          </a:p>
          <a:p>
            <a:pPr marL="457200" indent="-457200">
              <a:buFont typeface="+mj-lt"/>
              <a:buAutoNum type="arabicPeriod"/>
            </a:pPr>
            <a:r>
              <a:rPr lang="en-IE" dirty="0"/>
              <a:t>We pray for the right motivation in all that we do; that we won’t lose sight of the things and people that matter most to us.  Lord hear us.</a:t>
            </a:r>
          </a:p>
          <a:p>
            <a:pPr marL="457200" indent="-457200">
              <a:buFont typeface="+mj-lt"/>
              <a:buAutoNum type="arabicPeriod"/>
            </a:pPr>
            <a:r>
              <a:rPr lang="en-IE" dirty="0"/>
              <a:t>We pray for peace in our hearts, knowing that God walks with us in all that we do, knowing we’re loved no matter what we achieve or don’t achieve.  Lord hear us.</a:t>
            </a:r>
          </a:p>
          <a:p>
            <a:pPr marL="457200" indent="-457200">
              <a:buFont typeface="+mj-lt"/>
              <a:buAutoNum type="arabicPeriod"/>
            </a:pPr>
            <a:r>
              <a:rPr lang="en-IE" dirty="0"/>
              <a:t>We pray for our teachers, families and the wider community of ___________________(school name).  Through our example, may they know what it is to work together in community for the good of one another.  Lord hear us.</a:t>
            </a:r>
          </a:p>
        </p:txBody>
      </p:sp>
    </p:spTree>
    <p:extLst>
      <p:ext uri="{BB962C8B-B14F-4D97-AF65-F5344CB8AC3E}">
        <p14:creationId xmlns:p14="http://schemas.microsoft.com/office/powerpoint/2010/main" val="332752858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56C78-DDDD-3A8A-A7F1-33FF47FB2701}"/>
              </a:ext>
            </a:extLst>
          </p:cNvPr>
          <p:cNvSpPr>
            <a:spLocks noGrp="1"/>
          </p:cNvSpPr>
          <p:nvPr>
            <p:ph type="title"/>
          </p:nvPr>
        </p:nvSpPr>
        <p:spPr/>
        <p:txBody>
          <a:bodyPr/>
          <a:lstStyle/>
          <a:p>
            <a:r>
              <a:rPr lang="en-IE" dirty="0"/>
              <a:t>Our Prayer for you</a:t>
            </a:r>
          </a:p>
        </p:txBody>
      </p:sp>
      <p:sp>
        <p:nvSpPr>
          <p:cNvPr id="3" name="Content Placeholder 2">
            <a:extLst>
              <a:ext uri="{FF2B5EF4-FFF2-40B4-BE49-F238E27FC236}">
                <a16:creationId xmlns:a16="http://schemas.microsoft.com/office/drawing/2014/main" id="{B6C1D533-330B-9590-504C-261C8E832D9D}"/>
              </a:ext>
            </a:extLst>
          </p:cNvPr>
          <p:cNvSpPr>
            <a:spLocks noGrp="1"/>
          </p:cNvSpPr>
          <p:nvPr>
            <p:ph idx="1"/>
          </p:nvPr>
        </p:nvSpPr>
        <p:spPr/>
        <p:txBody>
          <a:bodyPr/>
          <a:lstStyle/>
          <a:p>
            <a:r>
              <a:rPr lang="en-GB" b="0" i="0" dirty="0">
                <a:solidFill>
                  <a:srgbClr val="222222"/>
                </a:solidFill>
                <a:effectLst/>
                <a:latin typeface="Droid Sans"/>
              </a:rPr>
              <a:t>May today there be peace within.</a:t>
            </a:r>
            <a:br>
              <a:rPr lang="en-GB" b="0" i="0" dirty="0">
                <a:solidFill>
                  <a:srgbClr val="222222"/>
                </a:solidFill>
                <a:effectLst/>
                <a:latin typeface="Droid Sans"/>
              </a:rPr>
            </a:br>
            <a:r>
              <a:rPr lang="en-GB" b="0" i="0" dirty="0">
                <a:solidFill>
                  <a:srgbClr val="222222"/>
                </a:solidFill>
                <a:effectLst/>
                <a:latin typeface="Droid Sans"/>
              </a:rPr>
              <a:t>May you trust God that you are exactly where you are meant to be.</a:t>
            </a:r>
            <a:br>
              <a:rPr lang="en-GB" b="0" i="0" dirty="0">
                <a:solidFill>
                  <a:srgbClr val="222222"/>
                </a:solidFill>
                <a:effectLst/>
                <a:latin typeface="Droid Sans"/>
              </a:rPr>
            </a:br>
            <a:r>
              <a:rPr lang="en-GB" b="0" i="0" dirty="0">
                <a:solidFill>
                  <a:srgbClr val="222222"/>
                </a:solidFill>
                <a:effectLst/>
                <a:latin typeface="Droid Sans"/>
              </a:rPr>
              <a:t>May you not forget the infinite possibilities that are born of faith.</a:t>
            </a:r>
            <a:br>
              <a:rPr lang="en-GB" b="0" i="0" dirty="0">
                <a:solidFill>
                  <a:srgbClr val="222222"/>
                </a:solidFill>
                <a:effectLst/>
                <a:latin typeface="Droid Sans"/>
              </a:rPr>
            </a:br>
            <a:r>
              <a:rPr lang="en-GB" b="0" i="0" dirty="0">
                <a:solidFill>
                  <a:srgbClr val="222222"/>
                </a:solidFill>
                <a:effectLst/>
                <a:latin typeface="Droid Sans"/>
              </a:rPr>
              <a:t>May you use those gifts that you have received, and pass on the love that has been given to you</a:t>
            </a:r>
            <a:br>
              <a:rPr lang="en-GB" b="0" i="0" dirty="0">
                <a:solidFill>
                  <a:srgbClr val="222222"/>
                </a:solidFill>
                <a:effectLst/>
                <a:latin typeface="Droid Sans"/>
              </a:rPr>
            </a:br>
            <a:r>
              <a:rPr lang="en-GB" b="0" i="0" dirty="0">
                <a:solidFill>
                  <a:srgbClr val="222222"/>
                </a:solidFill>
                <a:effectLst/>
                <a:latin typeface="Droid Sans"/>
              </a:rPr>
              <a:t>May you be confident knowing you are a child of God.</a:t>
            </a:r>
            <a:br>
              <a:rPr lang="en-GB" b="0" i="0" dirty="0">
                <a:solidFill>
                  <a:srgbClr val="222222"/>
                </a:solidFill>
                <a:effectLst/>
                <a:latin typeface="Droid Sans"/>
              </a:rPr>
            </a:br>
            <a:r>
              <a:rPr lang="en-GB" b="0" i="0" dirty="0">
                <a:solidFill>
                  <a:srgbClr val="222222"/>
                </a:solidFill>
                <a:effectLst/>
                <a:latin typeface="Droid Sans"/>
              </a:rPr>
              <a:t>Let this presence settle into your bones, and allow your soul the freedom to sing, dance, praise and love.</a:t>
            </a:r>
            <a:br>
              <a:rPr lang="en-GB" b="0" i="0" dirty="0">
                <a:solidFill>
                  <a:srgbClr val="222222"/>
                </a:solidFill>
                <a:effectLst/>
                <a:latin typeface="Droid Sans"/>
              </a:rPr>
            </a:br>
            <a:r>
              <a:rPr lang="en-GB" b="0" i="0" dirty="0">
                <a:solidFill>
                  <a:srgbClr val="222222"/>
                </a:solidFill>
                <a:effectLst/>
                <a:latin typeface="Droid Sans"/>
              </a:rPr>
              <a:t>It is there for each and every one of us.</a:t>
            </a:r>
            <a:br>
              <a:rPr lang="en-GB" b="0" i="0" dirty="0">
                <a:solidFill>
                  <a:srgbClr val="222222"/>
                </a:solidFill>
                <a:effectLst/>
                <a:latin typeface="Droid Sans"/>
              </a:rPr>
            </a:br>
            <a:br>
              <a:rPr lang="en-GB" b="0" i="0" dirty="0">
                <a:solidFill>
                  <a:srgbClr val="222222"/>
                </a:solidFill>
                <a:effectLst/>
                <a:latin typeface="Droid Sans"/>
              </a:rPr>
            </a:br>
            <a:r>
              <a:rPr lang="en-GB" b="0" i="1" dirty="0">
                <a:solidFill>
                  <a:srgbClr val="222222"/>
                </a:solidFill>
                <a:effectLst/>
                <a:latin typeface="Droid Sans"/>
              </a:rPr>
              <a:t>- St. </a:t>
            </a:r>
            <a:r>
              <a:rPr lang="en-GB" b="0" i="1" dirty="0" err="1">
                <a:solidFill>
                  <a:srgbClr val="222222"/>
                </a:solidFill>
                <a:effectLst/>
                <a:latin typeface="Droid Sans"/>
              </a:rPr>
              <a:t>Therèse</a:t>
            </a:r>
            <a:r>
              <a:rPr lang="en-GB" b="0" i="1" dirty="0">
                <a:solidFill>
                  <a:srgbClr val="222222"/>
                </a:solidFill>
                <a:effectLst/>
                <a:latin typeface="Droid Sans"/>
              </a:rPr>
              <a:t> of Lisieux and St. </a:t>
            </a:r>
            <a:r>
              <a:rPr lang="en-GB" b="0" i="1">
                <a:solidFill>
                  <a:srgbClr val="222222"/>
                </a:solidFill>
                <a:effectLst/>
                <a:latin typeface="Droid Sans"/>
              </a:rPr>
              <a:t>Theresa of Avila</a:t>
            </a:r>
            <a:endParaRPr lang="en-GB" b="0" i="0">
              <a:solidFill>
                <a:srgbClr val="222222"/>
              </a:solidFill>
              <a:effectLst/>
              <a:latin typeface="Droid Sans"/>
            </a:endParaRPr>
          </a:p>
          <a:p>
            <a:endParaRPr lang="en-IE"/>
          </a:p>
        </p:txBody>
      </p:sp>
    </p:spTree>
    <p:extLst>
      <p:ext uri="{BB962C8B-B14F-4D97-AF65-F5344CB8AC3E}">
        <p14:creationId xmlns:p14="http://schemas.microsoft.com/office/powerpoint/2010/main" val="243160100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38A147-9177-904D-A117-170E4757234F}"/>
              </a:ext>
            </a:extLst>
          </p:cNvPr>
          <p:cNvSpPr>
            <a:spLocks noGrp="1"/>
          </p:cNvSpPr>
          <p:nvPr>
            <p:ph type="title"/>
          </p:nvPr>
        </p:nvSpPr>
        <p:spPr/>
        <p:txBody>
          <a:bodyPr/>
          <a:lstStyle/>
          <a:p>
            <a:r>
              <a:rPr lang="en-IE" dirty="0"/>
              <a:t>Final song:  Only a Life Time</a:t>
            </a:r>
          </a:p>
        </p:txBody>
      </p:sp>
      <p:pic>
        <p:nvPicPr>
          <p:cNvPr id="5" name="Online Media 4" title="FINNEAS - Only A Lifetime (Official Music Video)">
            <a:hlinkClick r:id="" action="ppaction://media"/>
            <a:extLst>
              <a:ext uri="{FF2B5EF4-FFF2-40B4-BE49-F238E27FC236}">
                <a16:creationId xmlns:a16="http://schemas.microsoft.com/office/drawing/2014/main" id="{42192BC5-A95D-1839-188C-6FF3AAD9C3C9}"/>
              </a:ext>
            </a:extLst>
          </p:cNvPr>
          <p:cNvPicPr>
            <a:picLocks noGrp="1" noRot="1" noChangeAspect="1"/>
          </p:cNvPicPr>
          <p:nvPr>
            <p:ph idx="1"/>
            <a:videoFile r:link="rId1"/>
          </p:nvPr>
        </p:nvPicPr>
        <p:blipFill>
          <a:blip r:embed="rId4"/>
          <a:stretch>
            <a:fillRect/>
          </a:stretch>
        </p:blipFill>
        <p:spPr>
          <a:xfrm>
            <a:off x="3444875" y="1846263"/>
            <a:ext cx="5364163" cy="4022725"/>
          </a:xfrm>
          <a:prstGeom prst="rect">
            <a:avLst/>
          </a:prstGeom>
        </p:spPr>
      </p:pic>
    </p:spTree>
    <p:extLst>
      <p:ext uri="{BB962C8B-B14F-4D97-AF65-F5344CB8AC3E}">
        <p14:creationId xmlns:p14="http://schemas.microsoft.com/office/powerpoint/2010/main" val="668190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5"/>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5"/>
                </p:tgtEl>
              </p:cMediaNode>
            </p:video>
            <p:seq concurrent="1" nextAc="seek">
              <p:cTn id="8" restart="whenNotActive" fill="hold" evtFilter="cancelBubble" nodeType="interactiveSeq">
                <p:stCondLst>
                  <p:cond evt="onClick" delay="0">
                    <p:tgtEl>
                      <p:spTgt spid="5"/>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5"/>
                                        </p:tgtEl>
                                      </p:cBhvr>
                                    </p:cmd>
                                  </p:childTnLst>
                                </p:cTn>
                              </p:par>
                            </p:childTnLst>
                          </p:cTn>
                        </p:par>
                      </p:childTnLst>
                    </p:cTn>
                  </p:par>
                </p:childTnLst>
              </p:cTn>
              <p:nextCondLst>
                <p:cond evt="onClick" delay="0">
                  <p:tgtEl>
                    <p:spTgt spid="5"/>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Sixth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4036218" y="2609035"/>
            <a:ext cx="5027803" cy="3352540"/>
          </a:xfrm>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D39CA9-1488-8094-1710-E1F382B83EEC}"/>
              </a:ext>
            </a:extLst>
          </p:cNvPr>
          <p:cNvSpPr>
            <a:spLocks noGrp="1"/>
          </p:cNvSpPr>
          <p:nvPr>
            <p:ph type="title"/>
          </p:nvPr>
        </p:nvSpPr>
        <p:spPr/>
        <p:txBody>
          <a:bodyPr/>
          <a:lstStyle/>
          <a:p>
            <a:endParaRPr lang="en-IE"/>
          </a:p>
        </p:txBody>
      </p:sp>
      <p:pic>
        <p:nvPicPr>
          <p:cNvPr id="5" name="Content Placeholder 4">
            <a:extLst>
              <a:ext uri="{FF2B5EF4-FFF2-40B4-BE49-F238E27FC236}">
                <a16:creationId xmlns:a16="http://schemas.microsoft.com/office/drawing/2014/main" id="{43E33C72-A32B-1373-B130-A64A24ADE703}"/>
              </a:ext>
            </a:extLst>
          </p:cNvPr>
          <p:cNvPicPr>
            <a:picLocks noGrp="1" noChangeAspect="1"/>
          </p:cNvPicPr>
          <p:nvPr>
            <p:ph idx="1"/>
          </p:nvPr>
        </p:nvPicPr>
        <p:blipFill>
          <a:blip r:embed="rId3"/>
          <a:stretch>
            <a:fillRect/>
          </a:stretch>
        </p:blipFill>
        <p:spPr>
          <a:xfrm>
            <a:off x="1633349" y="1846263"/>
            <a:ext cx="8985627" cy="4022725"/>
          </a:xfrm>
        </p:spPr>
      </p:pic>
    </p:spTree>
    <p:extLst>
      <p:ext uri="{BB962C8B-B14F-4D97-AF65-F5344CB8AC3E}">
        <p14:creationId xmlns:p14="http://schemas.microsoft.com/office/powerpoint/2010/main" val="40599262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4E2BFB3-CA68-108D-733E-3A5D779F9ED8}"/>
              </a:ext>
            </a:extLst>
          </p:cNvPr>
          <p:cNvSpPr>
            <a:spLocks noGrp="1"/>
          </p:cNvSpPr>
          <p:nvPr>
            <p:ph type="title"/>
          </p:nvPr>
        </p:nvSpPr>
        <p:spPr/>
        <p:txBody>
          <a:bodyPr/>
          <a:lstStyle/>
          <a:p>
            <a:endParaRPr lang="en-IE" dirty="0"/>
          </a:p>
        </p:txBody>
      </p:sp>
      <p:pic>
        <p:nvPicPr>
          <p:cNvPr id="5" name="Content Placeholder 4">
            <a:extLst>
              <a:ext uri="{FF2B5EF4-FFF2-40B4-BE49-F238E27FC236}">
                <a16:creationId xmlns:a16="http://schemas.microsoft.com/office/drawing/2014/main" id="{C6A95C82-15B9-52CF-4BF1-1746D151B060}"/>
              </a:ext>
            </a:extLst>
          </p:cNvPr>
          <p:cNvPicPr>
            <a:picLocks noGrp="1" noChangeAspect="1"/>
          </p:cNvPicPr>
          <p:nvPr>
            <p:ph idx="1"/>
          </p:nvPr>
        </p:nvPicPr>
        <p:blipFill>
          <a:blip r:embed="rId2"/>
          <a:stretch>
            <a:fillRect/>
          </a:stretch>
        </p:blipFill>
        <p:spPr>
          <a:xfrm>
            <a:off x="1096963" y="2421820"/>
            <a:ext cx="10058400" cy="2871611"/>
          </a:xfrm>
        </p:spPr>
      </p:pic>
    </p:spTree>
    <p:extLst>
      <p:ext uri="{BB962C8B-B14F-4D97-AF65-F5344CB8AC3E}">
        <p14:creationId xmlns:p14="http://schemas.microsoft.com/office/powerpoint/2010/main" val="295238233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A9E8769-64B5-04AF-734C-18484005435E}"/>
              </a:ext>
            </a:extLst>
          </p:cNvPr>
          <p:cNvSpPr>
            <a:spLocks noGrp="1"/>
          </p:cNvSpPr>
          <p:nvPr>
            <p:ph type="title"/>
          </p:nvPr>
        </p:nvSpPr>
        <p:spPr/>
        <p:txBody>
          <a:bodyPr/>
          <a:lstStyle/>
          <a:p>
            <a:endParaRPr lang="en-IE"/>
          </a:p>
        </p:txBody>
      </p:sp>
      <p:sp>
        <p:nvSpPr>
          <p:cNvPr id="3" name="Content Placeholder 2">
            <a:extLst>
              <a:ext uri="{FF2B5EF4-FFF2-40B4-BE49-F238E27FC236}">
                <a16:creationId xmlns:a16="http://schemas.microsoft.com/office/drawing/2014/main" id="{26474DF0-6560-CF11-D2EA-13E130F38131}"/>
              </a:ext>
            </a:extLst>
          </p:cNvPr>
          <p:cNvSpPr>
            <a:spLocks noGrp="1"/>
          </p:cNvSpPr>
          <p:nvPr>
            <p:ph idx="1"/>
          </p:nvPr>
        </p:nvSpPr>
        <p:spPr/>
        <p:txBody>
          <a:bodyPr/>
          <a:lstStyle/>
          <a:p>
            <a:pPr algn="ctr"/>
            <a:r>
              <a:rPr lang="en-GB" sz="4800" dirty="0"/>
              <a:t>C – CALLING</a:t>
            </a:r>
          </a:p>
          <a:p>
            <a:pPr algn="ctr"/>
            <a:endParaRPr lang="en-GB" sz="4800" dirty="0"/>
          </a:p>
          <a:p>
            <a:pPr algn="ctr"/>
            <a:r>
              <a:rPr lang="en-GB" sz="4800" dirty="0"/>
              <a:t>A – ALL</a:t>
            </a:r>
          </a:p>
          <a:p>
            <a:pPr algn="ctr"/>
            <a:endParaRPr lang="en-GB" sz="4800" dirty="0"/>
          </a:p>
          <a:p>
            <a:pPr algn="ctr"/>
            <a:r>
              <a:rPr lang="en-GB" sz="4800" dirty="0"/>
              <a:t>O - ORIGINALS</a:t>
            </a:r>
            <a:endParaRPr lang="en-IE" sz="4800" dirty="0"/>
          </a:p>
        </p:txBody>
      </p:sp>
    </p:spTree>
    <p:extLst>
      <p:ext uri="{BB962C8B-B14F-4D97-AF65-F5344CB8AC3E}">
        <p14:creationId xmlns:p14="http://schemas.microsoft.com/office/powerpoint/2010/main" val="105954987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1844B45-0358-94BC-B567-D85109167F55}"/>
              </a:ext>
            </a:extLst>
          </p:cNvPr>
          <p:cNvSpPr>
            <a:spLocks noGrp="1"/>
          </p:cNvSpPr>
          <p:nvPr>
            <p:ph type="title"/>
          </p:nvPr>
        </p:nvSpPr>
        <p:spPr/>
        <p:txBody>
          <a:bodyPr/>
          <a:lstStyle/>
          <a:p>
            <a:r>
              <a:rPr lang="en-GB" dirty="0"/>
              <a:t>Your one wild life…</a:t>
            </a:r>
            <a:endParaRPr lang="en-IE" dirty="0"/>
          </a:p>
        </p:txBody>
      </p:sp>
      <p:pic>
        <p:nvPicPr>
          <p:cNvPr id="6" name="Online Media 5" title="Mary Oliver reads &quot;The Summer Day&quot;">
            <a:hlinkClick r:id="" action="ppaction://media"/>
            <a:extLst>
              <a:ext uri="{FF2B5EF4-FFF2-40B4-BE49-F238E27FC236}">
                <a16:creationId xmlns:a16="http://schemas.microsoft.com/office/drawing/2014/main" id="{C53E6DE7-9C9F-6DA4-79AB-58D61C6C31B4}"/>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25227634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6"/>
                </p:tgtEl>
              </p:cMediaNode>
            </p:video>
            <p:seq concurrent="1" nextAc="seek">
              <p:cTn id="8" restart="whenNotActive" fill="hold" evtFilter="cancelBubble" nodeType="interactiveSeq">
                <p:stCondLst>
                  <p:cond evt="onClick" delay="0">
                    <p:tgtEl>
                      <p:spTgt spid="6"/>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6"/>
                                        </p:tgtEl>
                                      </p:cBhvr>
                                    </p:cmd>
                                  </p:childTnLst>
                                </p:cTn>
                              </p:par>
                            </p:childTnLst>
                          </p:cTn>
                        </p:par>
                      </p:childTnLst>
                    </p:cTn>
                  </p:par>
                </p:childTnLst>
              </p:cTn>
              <p:nextCondLst>
                <p:cond evt="onClick" delay="0">
                  <p:tgtEl>
                    <p:spTgt spid="6"/>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2787E29-5B0D-90AD-715C-7C7FAC66E75B}"/>
              </a:ext>
            </a:extLst>
          </p:cNvPr>
          <p:cNvSpPr>
            <a:spLocks noGrp="1"/>
          </p:cNvSpPr>
          <p:nvPr>
            <p:ph type="title"/>
          </p:nvPr>
        </p:nvSpPr>
        <p:spPr/>
        <p:txBody>
          <a:bodyPr/>
          <a:lstStyle/>
          <a:p>
            <a:r>
              <a:rPr lang="en-GB" dirty="0"/>
              <a:t>‘Calling’ – what is a calling?</a:t>
            </a:r>
            <a:endParaRPr lang="en-IE" dirty="0"/>
          </a:p>
        </p:txBody>
      </p:sp>
      <p:pic>
        <p:nvPicPr>
          <p:cNvPr id="4" name="Online Media 3" title="Jeff Bezos on Finding Your Calling - Sammies 2018">
            <a:hlinkClick r:id="" action="ppaction://media"/>
            <a:extLst>
              <a:ext uri="{FF2B5EF4-FFF2-40B4-BE49-F238E27FC236}">
                <a16:creationId xmlns:a16="http://schemas.microsoft.com/office/drawing/2014/main" id="{7BCCA463-265D-481C-51C3-6CE61B338273}"/>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30820123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682552-934D-1068-BCA4-F01519313B36}"/>
              </a:ext>
            </a:extLst>
          </p:cNvPr>
          <p:cNvSpPr>
            <a:spLocks noGrp="1"/>
          </p:cNvSpPr>
          <p:nvPr>
            <p:ph type="title"/>
          </p:nvPr>
        </p:nvSpPr>
        <p:spPr>
          <a:xfrm>
            <a:off x="709571" y="3832397"/>
            <a:ext cx="10058400" cy="1449387"/>
          </a:xfrm>
        </p:spPr>
        <p:txBody>
          <a:bodyPr>
            <a:normAutofit fontScale="90000"/>
          </a:bodyPr>
          <a:lstStyle/>
          <a:p>
            <a:r>
              <a:rPr lang="en-GB" dirty="0"/>
              <a:t>In faith traditions represented in our school, finding your purpose is vitally important…</a:t>
            </a:r>
            <a:br>
              <a:rPr lang="en-GB" dirty="0"/>
            </a:br>
            <a:br>
              <a:rPr lang="en-GB" dirty="0"/>
            </a:br>
            <a:r>
              <a:rPr lang="en-GB" dirty="0"/>
              <a:t>Let’s look at this question from different religious perspectives..</a:t>
            </a:r>
            <a:endParaRPr lang="en-IE" dirty="0"/>
          </a:p>
        </p:txBody>
      </p:sp>
    </p:spTree>
    <p:extLst>
      <p:ext uri="{BB962C8B-B14F-4D97-AF65-F5344CB8AC3E}">
        <p14:creationId xmlns:p14="http://schemas.microsoft.com/office/powerpoint/2010/main" val="3350233516"/>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2.xml><?xml version="1.0" encoding="utf-8"?>
<ds:datastoreItem xmlns:ds="http://schemas.openxmlformats.org/officeDocument/2006/customXml" ds:itemID="{749EF8A4-F391-4F88-AEA9-A9F79FF5BD50}">
  <ds:schemaRefs>
    <ds:schemaRef ds:uri="bb94c851-43f3-45cf-b37a-9816b2d32aea"/>
    <ds:schemaRef ds:uri="http://schemas.microsoft.com/office/2006/documentManagement/types"/>
    <ds:schemaRef ds:uri="http://www.w3.org/XML/1998/namespace"/>
    <ds:schemaRef ds:uri="http://purl.org/dc/dcmitype/"/>
    <ds:schemaRef ds:uri="http://purl.org/dc/elements/1.1/"/>
    <ds:schemaRef ds:uri="http://schemas.microsoft.com/office/2006/metadata/properties"/>
    <ds:schemaRef ds:uri="http://purl.org/dc/terms/"/>
    <ds:schemaRef ds:uri="http://schemas.microsoft.com/office/infopath/2007/PartnerControls"/>
    <ds:schemaRef ds:uri="http://schemas.openxmlformats.org/package/2006/metadata/core-properties"/>
    <ds:schemaRef ds:uri="61be3005-3fc6-43ef-a9b9-c786d021b133"/>
  </ds:schemaRefs>
</ds:datastoreItem>
</file>

<file path=customXml/itemProps3.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4661</TotalTime>
  <Words>1968</Words>
  <Application>Microsoft Office PowerPoint</Application>
  <PresentationFormat>Widescreen</PresentationFormat>
  <Paragraphs>120</Paragraphs>
  <Slides>19</Slides>
  <Notes>16</Notes>
  <HiddenSlides>0</HiddenSlides>
  <MMClips>6</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19</vt:i4>
      </vt:variant>
    </vt:vector>
  </HeadingPairs>
  <TitlesOfParts>
    <vt:vector size="26" baseType="lpstr">
      <vt:lpstr>arial</vt:lpstr>
      <vt:lpstr>Calibri</vt:lpstr>
      <vt:lpstr>Calibri Light</vt:lpstr>
      <vt:lpstr>Droid Sans</vt:lpstr>
      <vt:lpstr>Lucida Grande</vt:lpstr>
      <vt:lpstr>YouTube Sans</vt:lpstr>
      <vt:lpstr>Retrospect</vt:lpstr>
      <vt:lpstr>Introduction for Principal </vt:lpstr>
      <vt:lpstr>Opening Year Assembly/Reflection</vt:lpstr>
      <vt:lpstr>PowerPoint Presentation</vt:lpstr>
      <vt:lpstr>PowerPoint Presentation</vt:lpstr>
      <vt:lpstr>PowerPoint Presentation</vt:lpstr>
      <vt:lpstr>PowerPoint Presentation</vt:lpstr>
      <vt:lpstr>Your one wild life…</vt:lpstr>
      <vt:lpstr>‘Calling’ – what is a calling?</vt:lpstr>
      <vt:lpstr>In faith traditions represented in our school, finding your purpose is vitally important…  Let’s look at this question from different religious perspectives..</vt:lpstr>
      <vt:lpstr>PowerPoint Presentation</vt:lpstr>
      <vt:lpstr>PowerPoint Presentation</vt:lpstr>
      <vt:lpstr>In the Christian Tradition</vt:lpstr>
      <vt:lpstr>An invitation to dream, to see your life differently, to pray and reflect into your purpose…</vt:lpstr>
      <vt:lpstr>An example in real life of someone heading a calling….</vt:lpstr>
      <vt:lpstr>And finally it’s about figuring out who you are so you can set the world on fire!</vt:lpstr>
      <vt:lpstr>We take a moment to pause…</vt:lpstr>
      <vt:lpstr>We pray</vt:lpstr>
      <vt:lpstr>Our Prayer for you</vt:lpstr>
      <vt:lpstr>Final song:  Only a Life Time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26</cp:revision>
  <dcterms:created xsi:type="dcterms:W3CDTF">2021-05-16T14:01:47Z</dcterms:created>
  <dcterms:modified xsi:type="dcterms:W3CDTF">2023-08-02T16:41:16Z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