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7"/>
  </p:notesMasterIdLst>
  <p:sldIdLst>
    <p:sldId id="483" r:id="rId5"/>
    <p:sldId id="472" r:id="rId6"/>
    <p:sldId id="508" r:id="rId7"/>
    <p:sldId id="537" r:id="rId8"/>
    <p:sldId id="532" r:id="rId9"/>
    <p:sldId id="534" r:id="rId10"/>
    <p:sldId id="536" r:id="rId11"/>
    <p:sldId id="533" r:id="rId12"/>
    <p:sldId id="528" r:id="rId13"/>
    <p:sldId id="525" r:id="rId14"/>
    <p:sldId id="527" r:id="rId15"/>
    <p:sldId id="526"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72959" autoAdjust="0"/>
  </p:normalViewPr>
  <p:slideViewPr>
    <p:cSldViewPr snapToGrid="0">
      <p:cViewPr varScale="1">
        <p:scale>
          <a:sx n="68" d="100"/>
          <a:sy n="68" d="100"/>
        </p:scale>
        <p:origin x="708"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endParaRPr lang="en-IE" dirty="0"/>
          </a:p>
          <a:p>
            <a:r>
              <a:rPr lang="en-IE" dirty="0"/>
              <a:t>https://www.youtube.com/watch?v=U7eyU9EPGWo</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15177568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After welcoming students, you can begin by maybe quoting something from your school’s mission statement that speaks to the theme of purpose.  </a:t>
            </a:r>
          </a:p>
          <a:p>
            <a:endParaRPr lang="en-IE" dirty="0"/>
          </a:p>
          <a:p>
            <a:r>
              <a:rPr lang="en-IE" dirty="0"/>
              <a:t>It’s a particularly young adult thing to do – to begin to find your purpose.  There’s a self-discipline required, a kind of growing up and taking responsibility, a recognition that you’re most definitely no longer a young child.  </a:t>
            </a:r>
          </a:p>
          <a:p>
            <a:endParaRPr lang="en-IE" dirty="0"/>
          </a:p>
          <a:p>
            <a:r>
              <a:rPr lang="en-IE" dirty="0"/>
              <a:t>The question is how can you – each of you – go forward now into the last two years of your secondary education with the confidence needed to succeed; and more importantly to be happy, to be at peace with yourself and the world?</a:t>
            </a:r>
          </a:p>
          <a:p>
            <a:endParaRPr lang="en-IE" dirty="0"/>
          </a:p>
          <a:p>
            <a:r>
              <a:rPr lang="en-IE" dirty="0"/>
              <a:t>(For example, if your mission statement speaks to the holistic development of the person, you can speak to the ‘why’ of that. We seek to develop all aspects of who you are because in our school, we believe you are a gift to our community.    It’s time to begin to see what that actually means for you as a young person taking responsibility for yourself.)</a:t>
            </a:r>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endParaRPr lang="en-IE" dirty="0"/>
          </a:p>
          <a:p>
            <a:r>
              <a:rPr lang="en-IE" dirty="0"/>
              <a:t>This might also be a good opportunity to introduce year head, class tutors, guidance counsellors etc.</a:t>
            </a:r>
          </a:p>
          <a:p>
            <a:endParaRPr lang="en-IE" dirty="0"/>
          </a:p>
          <a:p>
            <a:r>
              <a:rPr lang="en-IE" dirty="0"/>
              <a:t>You can also draw attention to the Sacred Space.  You might include here a candle, a bible, and other symbols representing your school.</a:t>
            </a:r>
          </a:p>
          <a:p>
            <a:endParaRPr lang="en-IE" dirty="0"/>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As we being our prayer service let’s take a moment to reflect on what your hopes for fifth year are?</a:t>
            </a:r>
          </a:p>
          <a:p>
            <a:endParaRPr lang="en-IE" dirty="0"/>
          </a:p>
          <a:p>
            <a:endParaRPr lang="en-IE" i="0" dirty="0"/>
          </a:p>
          <a:p>
            <a:r>
              <a:rPr lang="en-IE" i="0" dirty="0"/>
              <a:t>(You can talk through these listed ambitious yourself, and add a bit of humour, according to the group you know in front of you!  But also say of course that while these ambitions are laudable, the school’s ambitions centre on something bigger, something capable of encompassing all of these other ambitions – that is LOVE)</a:t>
            </a:r>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29741712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In this song you’re going to hear the key question is asked – why are we here?  </a:t>
            </a:r>
          </a:p>
          <a:p>
            <a:endParaRPr lang="en-IE" dirty="0"/>
          </a:p>
          <a:p>
            <a:r>
              <a:rPr lang="en-IE" dirty="0"/>
              <a:t>As we pray this morning, we’ll see how, in the Christian tradition and indeed in other traditions, one important answer that is given is we’re here to love.  God is Love and when we love, we show others God.    So let’s pause now and listen to this beautiful song…</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8179153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St John of the Cross quotation here is important in the Christian tradition because it tell us that Love is all that ever really matters in the end.</a:t>
            </a:r>
          </a:p>
          <a:p>
            <a:endParaRPr lang="en-IE" dirty="0"/>
          </a:p>
          <a:p>
            <a:r>
              <a:rPr lang="en-IE" dirty="0"/>
              <a:t>(You can speak here briefly, if you wish on the values at the heart of your school; values like kindness, respect, inclusion.  All the best exam results in the world don’t matter anything at all without these values, which we summarise with the word Love).</a:t>
            </a:r>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165537166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Something here about maturing as we grow.    About seeing the value of Love.</a:t>
            </a:r>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21892618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The writer of the </a:t>
            </a:r>
            <a:r>
              <a:rPr lang="en-IE" i="1" dirty="0"/>
              <a:t>Lion, the Witch and the Wardrobe, </a:t>
            </a:r>
            <a:r>
              <a:rPr lang="en-IE" i="0" dirty="0"/>
              <a:t>CS Lewis wrote a book called the Four Loves.</a:t>
            </a:r>
          </a:p>
          <a:p>
            <a:endParaRPr lang="en-IE" i="0" dirty="0"/>
          </a:p>
          <a:p>
            <a:r>
              <a:rPr lang="en-IE" i="1" dirty="0"/>
              <a:t>(You can of course adapt these symbols according to your own school.  Bringing symbols that are more personal to your school’s story would be beneficial).</a:t>
            </a:r>
          </a:p>
          <a:p>
            <a:endParaRPr lang="en-IE" i="0" dirty="0"/>
          </a:p>
          <a:p>
            <a:r>
              <a:rPr lang="en-IE" i="0" dirty="0"/>
              <a:t>They are represented here and we present them now as symbols for our altar:</a:t>
            </a:r>
          </a:p>
          <a:p>
            <a:endParaRPr lang="en-IE" i="0" dirty="0"/>
          </a:p>
          <a:p>
            <a:r>
              <a:rPr lang="en-IE" i="0" dirty="0"/>
              <a:t>Eros:  is often understood as romantic love.  We place on the sacred space a love heart representing this kind of love.  We pray that your romantic relationships are marked by deep love, care and profound respect, where growth in love becomes possible and in this growth you learn about yourself, others and about God.</a:t>
            </a:r>
          </a:p>
          <a:p>
            <a:endParaRPr lang="en-IE" i="0" dirty="0"/>
          </a:p>
          <a:p>
            <a:r>
              <a:rPr lang="en-IE" i="0" dirty="0"/>
              <a:t>Philia:  is often understood as the love of friends.  We place on the sacred space a set of pictures from the last few years.  These pictures represent your friendships.  We pray that you will always seek to include everyone and to have the courage to call any kind of bullying or exclusion in your year group.  We all need friends to help us grow in confidence.</a:t>
            </a:r>
          </a:p>
          <a:p>
            <a:endParaRPr lang="en-IE" i="0" dirty="0"/>
          </a:p>
          <a:p>
            <a:r>
              <a:rPr lang="en-IE" i="0" dirty="0"/>
              <a:t>Storge:  is often associated with families.   We place in our sacred space a mug representing the cups of teas/coffees we have in our home.  It’s a very familiar, simple object that tells us we belong. We pray for our families, that they will be places from which we can grow in confidence as we discover the meaning and purpose of our lives.</a:t>
            </a:r>
          </a:p>
          <a:p>
            <a:endParaRPr lang="en-IE" i="0" dirty="0"/>
          </a:p>
          <a:p>
            <a:r>
              <a:rPr lang="en-IE" i="0" dirty="0"/>
              <a:t>Agape:  this is the unconditional love that God has for us.  We don’t earn this love.  This love has been there for us from the beginning and will be there for all eternity.  We place in our sacred space a crucifix.  This represents God’s love for all humanity. We pray that we will continue to stay in deep connection to that love.  It will help us grow in quiet confidence in ourselves and help us realise again and again, what we’re made for – Love.</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381960225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https://youtu.be/z3wfWNjJEiE</a:t>
            </a:r>
          </a:p>
          <a:p>
            <a:endParaRPr lang="en-IE" dirty="0"/>
          </a:p>
          <a:p>
            <a:r>
              <a:rPr lang="en-IE" dirty="0"/>
              <a:t>This is the story of how being loved and cared for by others can inspire us to want to reach out in love to others.</a:t>
            </a:r>
          </a:p>
          <a:p>
            <a:endParaRPr lang="en-IE" dirty="0"/>
          </a:p>
          <a:p>
            <a:r>
              <a:rPr lang="en-IE" dirty="0"/>
              <a:t>Note here in particular:  Ban Ki Moon’s story.  He was a former head of the United Nations.  </a:t>
            </a:r>
          </a:p>
          <a:p>
            <a:endParaRPr lang="en-IE" dirty="0"/>
          </a:p>
          <a:p>
            <a:r>
              <a:rPr lang="en-GB" b="0" i="0" dirty="0">
                <a:solidFill>
                  <a:srgbClr val="484C58"/>
                </a:solidFill>
                <a:effectLst/>
                <a:latin typeface="Merriweather" panose="00000500000000000000" pitchFamily="2" charset="0"/>
              </a:rPr>
              <a:t>Born in the Republic of Korea, Mr. Ban’s childhood was scarred by war. Fighting forced his family to flee to the mountains. When they returned, Mr. Ban learned, first-hand, the value of the UN’s life-saving relief aid. “That experience was a big part of what led me to pursue a career in public service,” he once said, pledging to enable the United Nations to provide tangible, meaningful results that advance peace, development and human rights.   The love and care he received as a young boy inspired him to reach out to care for others.</a:t>
            </a:r>
          </a:p>
          <a:p>
            <a:endParaRPr lang="en-GB" b="0" i="0" dirty="0">
              <a:solidFill>
                <a:srgbClr val="484C58"/>
              </a:solidFill>
              <a:effectLst/>
              <a:latin typeface="Merriweather" panose="00000500000000000000" pitchFamily="2" charset="0"/>
            </a:endParaRPr>
          </a:p>
          <a:p>
            <a:r>
              <a:rPr lang="en-GB" b="0" i="0" dirty="0">
                <a:solidFill>
                  <a:srgbClr val="484C58"/>
                </a:solidFill>
                <a:effectLst/>
                <a:latin typeface="Merriweather" panose="00000500000000000000" pitchFamily="2" charset="0"/>
              </a:rPr>
              <a:t>But all the other people too who were inspired to live their best lives because of the help they got from others, the belief others had in them, and in time the belief they then were able to have in themselves.</a:t>
            </a:r>
          </a:p>
          <a:p>
            <a:endParaRPr lang="en-GB" b="0" i="0" dirty="0">
              <a:solidFill>
                <a:srgbClr val="484C58"/>
              </a:solidFill>
              <a:effectLst/>
              <a:latin typeface="Merriweather" panose="00000500000000000000" pitchFamily="2" charset="0"/>
            </a:endParaRPr>
          </a:p>
          <a:p>
            <a:r>
              <a:rPr lang="en-GB" b="0" i="0" dirty="0">
                <a:solidFill>
                  <a:srgbClr val="484C58"/>
                </a:solidFill>
                <a:effectLst/>
                <a:latin typeface="Merriweather" panose="00000500000000000000" pitchFamily="2" charset="0"/>
              </a:rPr>
              <a:t>The question is:  who inspires you?  Who believes in you?  What are you being called to do with that belief others have in you?</a:t>
            </a:r>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40756793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U7eyU9EPGWo?feature=oembed" TargetMode="External"/><Relationship Id="rId4" Type="http://schemas.openxmlformats.org/officeDocument/2006/relationships/image" Target="../media/image10.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video" Target="https://www.youtube.com/embed/izwQIWARE_A?feature=oembed" TargetMode="Externa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z3wfWNjJEiE?feature=oembed" TargetMode="External"/><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200" dirty="0"/>
              <a:t>This short reflection  will take about 40 minutes.  </a:t>
            </a:r>
          </a:p>
          <a:p>
            <a:pPr marL="0" indent="0">
              <a:buNone/>
            </a:pPr>
            <a:r>
              <a:rPr lang="en-IE" sz="1200" dirty="0"/>
              <a:t>Last year’s opening year reflections focused on hope</a:t>
            </a:r>
            <a:r>
              <a:rPr lang="en-GB" sz="12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The poet Mary Oliver’s words, ‘Tell me, what is </a:t>
            </a:r>
            <a:r>
              <a:rPr lang="en-GB" sz="1200" b="1" kern="100" dirty="0">
                <a:effectLst/>
                <a:ea typeface="Calibri" panose="020F0502020204030204" pitchFamily="34" charset="0"/>
                <a:cs typeface="Times New Roman" panose="02020603050405020304" pitchFamily="18" charset="0"/>
              </a:rPr>
              <a:t>it you</a:t>
            </a:r>
            <a:r>
              <a:rPr lang="en-GB" sz="1200" kern="100" dirty="0">
                <a:effectLst/>
                <a:ea typeface="Calibri" panose="020F0502020204030204" pitchFamily="34" charset="0"/>
                <a:cs typeface="Times New Roman" panose="02020603050405020304" pitchFamily="18" charset="0"/>
              </a:rPr>
              <a:t> plan to </a:t>
            </a:r>
            <a:r>
              <a:rPr lang="en-GB" sz="1200" b="1" kern="100" dirty="0">
                <a:effectLst/>
                <a:ea typeface="Calibri" panose="020F0502020204030204" pitchFamily="34" charset="0"/>
                <a:cs typeface="Times New Roman" panose="02020603050405020304" pitchFamily="18" charset="0"/>
              </a:rPr>
              <a:t>do</a:t>
            </a:r>
            <a:r>
              <a:rPr lang="en-GB" sz="1200" kern="100" dirty="0">
                <a:effectLst/>
                <a:ea typeface="Calibri" panose="020F0502020204030204" pitchFamily="34" charset="0"/>
                <a:cs typeface="Times New Roman" panose="02020603050405020304" pitchFamily="18" charset="0"/>
              </a:rPr>
              <a:t> with </a:t>
            </a:r>
            <a:r>
              <a:rPr lang="en-GB" sz="1200" b="1" kern="100" dirty="0">
                <a:effectLst/>
                <a:ea typeface="Calibri" panose="020F0502020204030204" pitchFamily="34" charset="0"/>
                <a:cs typeface="Times New Roman" panose="02020603050405020304" pitchFamily="18" charset="0"/>
              </a:rPr>
              <a:t>your one wild and precious life</a:t>
            </a:r>
            <a:r>
              <a:rPr lang="en-GB" sz="1200" kern="100" dirty="0">
                <a:effectLst/>
                <a:ea typeface="Calibri" panose="020F0502020204030204" pitchFamily="34" charset="0"/>
                <a:cs typeface="Times New Roman" panose="02020603050405020304" pitchFamily="18" charset="0"/>
              </a:rPr>
              <a:t>?’ form the central theme of this resource for all year groups.</a:t>
            </a:r>
            <a:endParaRPr lang="en-IE" sz="1200" kern="100" dirty="0">
              <a:effectLst/>
              <a:ea typeface="Calibri" panose="020F0502020204030204" pitchFamily="34" charset="0"/>
              <a:cs typeface="Times New Roman" panose="02020603050405020304" pitchFamily="18" charset="0"/>
            </a:endParaRPr>
          </a:p>
          <a:p>
            <a:pPr>
              <a:lnSpc>
                <a:spcPct val="107000"/>
              </a:lnSpc>
              <a:spcAft>
                <a:spcPts val="800"/>
              </a:spcAft>
            </a:pPr>
            <a:r>
              <a:rPr lang="en-GB" sz="1200" kern="100" dirty="0">
                <a:effectLst/>
                <a:ea typeface="Calibri" panose="020F0502020204030204" pitchFamily="34" charset="0"/>
                <a:cs typeface="Times New Roman" panose="02020603050405020304" pitchFamily="18" charset="0"/>
              </a:rPr>
              <a:t>This idea of vocation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endParaRPr lang="en-IE" sz="1200" kern="100" dirty="0">
              <a:effectLst/>
              <a:ea typeface="Calibri" panose="020F0502020204030204" pitchFamily="34" charset="0"/>
              <a:cs typeface="Times New Roman" panose="02020603050405020304" pitchFamily="18" charset="0"/>
            </a:endParaRPr>
          </a:p>
          <a:p>
            <a:pPr marL="0" indent="0">
              <a:buNone/>
            </a:pPr>
            <a:r>
              <a:rPr lang="en-GB" sz="1200" dirty="0"/>
              <a:t>What that hope looks like for 1</a:t>
            </a:r>
            <a:r>
              <a:rPr lang="en-GB" sz="1200" baseline="30000" dirty="0"/>
              <a:t>st</a:t>
            </a:r>
            <a:r>
              <a:rPr lang="en-GB" sz="1200" dirty="0"/>
              <a:t> years will of course be different to what it looks like for 6</a:t>
            </a:r>
            <a:r>
              <a:rPr lang="en-GB" sz="1200" baseline="30000" dirty="0"/>
              <a:t>th</a:t>
            </a:r>
            <a:r>
              <a:rPr lang="en-GB" sz="1200" dirty="0"/>
              <a:t> years and indeed for other years.  You and your RE team will know best how to further adapt these resources  for your own context.</a:t>
            </a:r>
          </a:p>
          <a:p>
            <a:pPr marL="0" indent="0">
              <a:buNone/>
            </a:pPr>
            <a:r>
              <a:rPr lang="en-GB" sz="1200" b="1" dirty="0"/>
              <a:t>For Fifth Years</a:t>
            </a:r>
            <a:r>
              <a:rPr lang="en-GB" sz="1200" dirty="0"/>
              <a:t>:  the focus of this prayer service is on love.  We’re here for Love.  What that might mean for fifth years is explored here.  In the Christian tradition, love is our origin and our destination.  Made by the God of love for love, as humans we find our ultimate fulfilment in love.</a:t>
            </a:r>
          </a:p>
          <a:p>
            <a:pPr marL="0" indent="0">
              <a:buNone/>
            </a:pPr>
            <a:r>
              <a:rPr lang="en-GB" sz="12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endParaRPr lang="en-GB" sz="1200" dirty="0"/>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66F0BE-BBC4-46F0-3DD2-4A8CF37DEF62}"/>
              </a:ext>
            </a:extLst>
          </p:cNvPr>
          <p:cNvSpPr>
            <a:spLocks noGrp="1"/>
          </p:cNvSpPr>
          <p:nvPr>
            <p:ph type="title"/>
          </p:nvPr>
        </p:nvSpPr>
        <p:spPr/>
        <p:txBody>
          <a:bodyPr/>
          <a:lstStyle/>
          <a:p>
            <a:r>
              <a:rPr lang="en-IE" dirty="0"/>
              <a:t>And so we pray</a:t>
            </a:r>
          </a:p>
        </p:txBody>
      </p:sp>
      <p:sp>
        <p:nvSpPr>
          <p:cNvPr id="3" name="Content Placeholder 2">
            <a:extLst>
              <a:ext uri="{FF2B5EF4-FFF2-40B4-BE49-F238E27FC236}">
                <a16:creationId xmlns:a16="http://schemas.microsoft.com/office/drawing/2014/main" id="{7463718C-2A12-7216-9196-B854FC887058}"/>
              </a:ext>
            </a:extLst>
          </p:cNvPr>
          <p:cNvSpPr>
            <a:spLocks noGrp="1"/>
          </p:cNvSpPr>
          <p:nvPr>
            <p:ph idx="1"/>
          </p:nvPr>
        </p:nvSpPr>
        <p:spPr/>
        <p:txBody>
          <a:bodyPr/>
          <a:lstStyle/>
          <a:p>
            <a:endParaRPr lang="en-IE" dirty="0"/>
          </a:p>
          <a:p>
            <a:r>
              <a:rPr lang="en-IE" dirty="0"/>
              <a:t>1.  For ourselves as we begin fifth year, that we will be a year group that puts care of others, especially in our year group and in our school community at the centre of all that we do and are.  Lord hear us.</a:t>
            </a:r>
          </a:p>
          <a:p>
            <a:r>
              <a:rPr lang="en-IE" dirty="0"/>
              <a:t>2. For our families.  In gratitude we pray for health and happiness for all those who love us and who we love too.  Lord hear us.</a:t>
            </a:r>
          </a:p>
          <a:p>
            <a:r>
              <a:rPr lang="en-IE" dirty="0"/>
              <a:t>3. For the year ahead, that it will be full of opportunities for growth.  Lord hear us.</a:t>
            </a:r>
          </a:p>
          <a:p>
            <a:r>
              <a:rPr lang="en-IE" dirty="0"/>
              <a:t>4. For our ambitions, that they not just be directed to ourselves and our own desires, but that they would seek always to help others and to love others as God loves us.  Lord hear us.</a:t>
            </a:r>
          </a:p>
          <a:p>
            <a:r>
              <a:rPr lang="en-IE" dirty="0"/>
              <a:t>5.  For our teachers, that you will bless them with health, happiness and joy in their work this year with us.  Lord hear us.</a:t>
            </a:r>
          </a:p>
        </p:txBody>
      </p:sp>
    </p:spTree>
    <p:extLst>
      <p:ext uri="{BB962C8B-B14F-4D97-AF65-F5344CB8AC3E}">
        <p14:creationId xmlns:p14="http://schemas.microsoft.com/office/powerpoint/2010/main" val="1725586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52E1D7-B48C-41C3-CD14-1A1850CB23CA}"/>
              </a:ext>
            </a:extLst>
          </p:cNvPr>
          <p:cNvSpPr>
            <a:spLocks noGrp="1"/>
          </p:cNvSpPr>
          <p:nvPr>
            <p:ph type="title"/>
          </p:nvPr>
        </p:nvSpPr>
        <p:spPr/>
        <p:txBody>
          <a:bodyPr/>
          <a:lstStyle/>
          <a:p>
            <a:r>
              <a:rPr lang="en-IE" dirty="0"/>
              <a:t>A blessing</a:t>
            </a:r>
          </a:p>
        </p:txBody>
      </p:sp>
      <p:sp>
        <p:nvSpPr>
          <p:cNvPr id="3" name="Content Placeholder 2">
            <a:extLst>
              <a:ext uri="{FF2B5EF4-FFF2-40B4-BE49-F238E27FC236}">
                <a16:creationId xmlns:a16="http://schemas.microsoft.com/office/drawing/2014/main" id="{1E9C6820-E398-CA65-2B0E-8437E702FD11}"/>
              </a:ext>
            </a:extLst>
          </p:cNvPr>
          <p:cNvSpPr>
            <a:spLocks noGrp="1"/>
          </p:cNvSpPr>
          <p:nvPr>
            <p:ph idx="1"/>
          </p:nvPr>
        </p:nvSpPr>
        <p:spPr/>
        <p:txBody>
          <a:bodyPr/>
          <a:lstStyle/>
          <a:p>
            <a:pPr algn="l" rtl="0"/>
            <a:endParaRPr lang="en-GB" b="0" i="0" dirty="0">
              <a:solidFill>
                <a:srgbClr val="222222"/>
              </a:solidFill>
              <a:effectLst/>
              <a:latin typeface="Droid Sans"/>
            </a:endParaRPr>
          </a:p>
          <a:p>
            <a:pPr algn="l" rtl="0"/>
            <a:r>
              <a:rPr lang="en-GB" b="0" i="0" dirty="0">
                <a:solidFill>
                  <a:srgbClr val="222222"/>
                </a:solidFill>
                <a:effectLst/>
                <a:latin typeface="Droid Sans"/>
              </a:rPr>
              <a:t>May today there be peace within.</a:t>
            </a:r>
            <a:br>
              <a:rPr lang="en-GB" b="0" i="0" dirty="0">
                <a:solidFill>
                  <a:srgbClr val="222222"/>
                </a:solidFill>
                <a:effectLst/>
                <a:latin typeface="Droid Sans"/>
              </a:rPr>
            </a:br>
            <a:r>
              <a:rPr lang="en-GB" b="0" i="0" dirty="0">
                <a:solidFill>
                  <a:srgbClr val="222222"/>
                </a:solidFill>
                <a:effectLst/>
                <a:latin typeface="Droid Sans"/>
              </a:rPr>
              <a:t>May you trust God that you are exactly where you are meant to be.</a:t>
            </a:r>
            <a:br>
              <a:rPr lang="en-GB" b="0" i="0" dirty="0">
                <a:solidFill>
                  <a:srgbClr val="222222"/>
                </a:solidFill>
                <a:effectLst/>
                <a:latin typeface="Droid Sans"/>
              </a:rPr>
            </a:br>
            <a:r>
              <a:rPr lang="en-GB" b="0" i="0" dirty="0">
                <a:solidFill>
                  <a:srgbClr val="222222"/>
                </a:solidFill>
                <a:effectLst/>
                <a:latin typeface="Droid Sans"/>
              </a:rPr>
              <a:t>May you not forget the infinite possibilities that are born of faith.</a:t>
            </a:r>
            <a:br>
              <a:rPr lang="en-GB" b="0" i="0" dirty="0">
                <a:solidFill>
                  <a:srgbClr val="222222"/>
                </a:solidFill>
                <a:effectLst/>
                <a:latin typeface="Droid Sans"/>
              </a:rPr>
            </a:br>
            <a:r>
              <a:rPr lang="en-GB" b="0" i="0" dirty="0">
                <a:solidFill>
                  <a:srgbClr val="222222"/>
                </a:solidFill>
                <a:effectLst/>
                <a:latin typeface="Droid Sans"/>
              </a:rPr>
              <a:t>May you use those gifts that you have received, and pass on the love that has been given to you</a:t>
            </a:r>
            <a:br>
              <a:rPr lang="en-GB" b="0" i="0" dirty="0">
                <a:solidFill>
                  <a:srgbClr val="222222"/>
                </a:solidFill>
                <a:effectLst/>
                <a:latin typeface="Droid Sans"/>
              </a:rPr>
            </a:br>
            <a:r>
              <a:rPr lang="en-GB" b="0" i="0" dirty="0">
                <a:solidFill>
                  <a:srgbClr val="222222"/>
                </a:solidFill>
                <a:effectLst/>
                <a:latin typeface="Droid Sans"/>
              </a:rPr>
              <a:t>May you be confident knowing you are a child of God.</a:t>
            </a:r>
            <a:br>
              <a:rPr lang="en-GB" b="0" i="0" dirty="0">
                <a:solidFill>
                  <a:srgbClr val="222222"/>
                </a:solidFill>
                <a:effectLst/>
                <a:latin typeface="Droid Sans"/>
              </a:rPr>
            </a:br>
            <a:r>
              <a:rPr lang="en-GB" b="0" i="0" dirty="0">
                <a:solidFill>
                  <a:srgbClr val="222222"/>
                </a:solidFill>
                <a:effectLst/>
                <a:latin typeface="Droid Sans"/>
              </a:rPr>
              <a:t>Let this presence settle into your bones, and allow your soul the freedom to sing, dance, praise and love.</a:t>
            </a:r>
            <a:br>
              <a:rPr lang="en-GB" b="0" i="0" dirty="0">
                <a:solidFill>
                  <a:srgbClr val="222222"/>
                </a:solidFill>
                <a:effectLst/>
                <a:latin typeface="Droid Sans"/>
              </a:rPr>
            </a:br>
            <a:r>
              <a:rPr lang="en-GB" b="0" i="0" dirty="0">
                <a:solidFill>
                  <a:srgbClr val="222222"/>
                </a:solidFill>
                <a:effectLst/>
                <a:latin typeface="Droid Sans"/>
              </a:rPr>
              <a:t>It is there for each and every one of us.</a:t>
            </a:r>
            <a:br>
              <a:rPr lang="en-GB" b="0" i="0" dirty="0">
                <a:solidFill>
                  <a:srgbClr val="222222"/>
                </a:solidFill>
                <a:effectLst/>
                <a:latin typeface="Droid Sans"/>
              </a:rPr>
            </a:br>
            <a:br>
              <a:rPr lang="en-GB" b="0" i="0" dirty="0">
                <a:solidFill>
                  <a:srgbClr val="222222"/>
                </a:solidFill>
                <a:effectLst/>
                <a:latin typeface="Droid Sans"/>
              </a:rPr>
            </a:br>
            <a:r>
              <a:rPr lang="en-GB" b="0" i="1" dirty="0">
                <a:solidFill>
                  <a:srgbClr val="222222"/>
                </a:solidFill>
                <a:effectLst/>
                <a:latin typeface="Droid Sans"/>
              </a:rPr>
              <a:t>- St. </a:t>
            </a:r>
            <a:r>
              <a:rPr lang="en-GB" b="0" i="1" dirty="0" err="1">
                <a:solidFill>
                  <a:srgbClr val="222222"/>
                </a:solidFill>
                <a:effectLst/>
                <a:latin typeface="Droid Sans"/>
              </a:rPr>
              <a:t>Therèse</a:t>
            </a:r>
            <a:r>
              <a:rPr lang="en-GB" b="0" i="1" dirty="0">
                <a:solidFill>
                  <a:srgbClr val="222222"/>
                </a:solidFill>
                <a:effectLst/>
                <a:latin typeface="Droid Sans"/>
              </a:rPr>
              <a:t> of Lisieux and St. Theresa of Avila</a:t>
            </a:r>
            <a:endParaRPr lang="en-GB" b="0" i="0" dirty="0">
              <a:solidFill>
                <a:srgbClr val="222222"/>
              </a:solidFill>
              <a:effectLst/>
              <a:latin typeface="Droid Sans"/>
            </a:endParaRPr>
          </a:p>
          <a:p>
            <a:endParaRPr lang="en-IE" dirty="0"/>
          </a:p>
        </p:txBody>
      </p:sp>
    </p:spTree>
    <p:extLst>
      <p:ext uri="{BB962C8B-B14F-4D97-AF65-F5344CB8AC3E}">
        <p14:creationId xmlns:p14="http://schemas.microsoft.com/office/powerpoint/2010/main" val="43001247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91475C-9FA6-5E99-5D78-6F65B7EFE721}"/>
              </a:ext>
            </a:extLst>
          </p:cNvPr>
          <p:cNvSpPr>
            <a:spLocks noGrp="1"/>
          </p:cNvSpPr>
          <p:nvPr>
            <p:ph type="title"/>
          </p:nvPr>
        </p:nvSpPr>
        <p:spPr/>
        <p:txBody>
          <a:bodyPr/>
          <a:lstStyle/>
          <a:p>
            <a:r>
              <a:rPr lang="en-IE" dirty="0"/>
              <a:t>Final hymn:  Love Like This</a:t>
            </a:r>
          </a:p>
        </p:txBody>
      </p:sp>
      <p:pic>
        <p:nvPicPr>
          <p:cNvPr id="7" name="Online Media 6" title="Lauren Daigle ~ Love Like This (Lyrics)">
            <a:hlinkClick r:id="" action="ppaction://media"/>
            <a:extLst>
              <a:ext uri="{FF2B5EF4-FFF2-40B4-BE49-F238E27FC236}">
                <a16:creationId xmlns:a16="http://schemas.microsoft.com/office/drawing/2014/main" id="{615DB3A0-A3E2-AD0D-AAE7-A3821604B81A}"/>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351300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Fifth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8051" y="1846263"/>
            <a:ext cx="6664552" cy="4443924"/>
          </a:xfrm>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D2A6F-C9B6-0BB9-2A53-97763A0E1F75}"/>
              </a:ext>
            </a:extLst>
          </p:cNvPr>
          <p:cNvSpPr>
            <a:spLocks noGrp="1"/>
          </p:cNvSpPr>
          <p:nvPr>
            <p:ph type="title"/>
          </p:nvPr>
        </p:nvSpPr>
        <p:spPr/>
        <p:txBody>
          <a:bodyPr/>
          <a:lstStyle/>
          <a:p>
            <a:r>
              <a:rPr lang="en-GB" dirty="0"/>
              <a:t>What are your ambitions for fifth year?</a:t>
            </a:r>
            <a:endParaRPr lang="en-IE" dirty="0"/>
          </a:p>
        </p:txBody>
      </p:sp>
      <p:sp>
        <p:nvSpPr>
          <p:cNvPr id="3" name="Content Placeholder 2">
            <a:extLst>
              <a:ext uri="{FF2B5EF4-FFF2-40B4-BE49-F238E27FC236}">
                <a16:creationId xmlns:a16="http://schemas.microsoft.com/office/drawing/2014/main" id="{DF844B7D-11EB-5E6A-7953-AA9E3E401D8A}"/>
              </a:ext>
            </a:extLst>
          </p:cNvPr>
          <p:cNvSpPr>
            <a:spLocks noGrp="1"/>
          </p:cNvSpPr>
          <p:nvPr>
            <p:ph idx="1"/>
          </p:nvPr>
        </p:nvSpPr>
        <p:spPr/>
        <p:txBody>
          <a:bodyPr/>
          <a:lstStyle/>
          <a:p>
            <a:pPr marL="0" indent="0">
              <a:buNone/>
            </a:pPr>
            <a:r>
              <a:rPr lang="en-GB" dirty="0"/>
              <a:t> - Good exam results?</a:t>
            </a:r>
          </a:p>
          <a:p>
            <a:pPr marL="0" indent="0">
              <a:buNone/>
            </a:pPr>
            <a:r>
              <a:rPr lang="en-GB" dirty="0"/>
              <a:t>-   Better studying techniques?</a:t>
            </a:r>
          </a:p>
          <a:p>
            <a:pPr marL="0" indent="0">
              <a:buNone/>
            </a:pPr>
            <a:r>
              <a:rPr lang="en-GB" dirty="0"/>
              <a:t>-  Friendships feeling more established?</a:t>
            </a:r>
          </a:p>
          <a:p>
            <a:pPr marL="0" indent="0">
              <a:buNone/>
            </a:pPr>
            <a:r>
              <a:rPr lang="en-GB" dirty="0"/>
              <a:t>-  Part time job?</a:t>
            </a:r>
          </a:p>
          <a:p>
            <a:pPr marL="0" indent="0">
              <a:buNone/>
            </a:pPr>
            <a:r>
              <a:rPr lang="en-GB" dirty="0"/>
              <a:t>-  New subjects?</a:t>
            </a:r>
          </a:p>
          <a:p>
            <a:pPr marL="0" indent="0">
              <a:buNone/>
            </a:pPr>
            <a:r>
              <a:rPr lang="en-GB" dirty="0"/>
              <a:t>- A step closer to finishing school?</a:t>
            </a:r>
          </a:p>
          <a:p>
            <a:pPr marL="0" indent="0">
              <a:buNone/>
            </a:pPr>
            <a:r>
              <a:rPr lang="en-GB" dirty="0"/>
              <a:t>- Starting to make decisions about colleges/universities/apprenticeships/the world of work?</a:t>
            </a:r>
          </a:p>
          <a:p>
            <a:pPr marL="0" indent="0">
              <a:buNone/>
            </a:pPr>
            <a:r>
              <a:rPr lang="en-GB" dirty="0"/>
              <a:t>- More independence?</a:t>
            </a:r>
          </a:p>
          <a:p>
            <a:pPr marL="0" indent="0">
              <a:buNone/>
            </a:pPr>
            <a:r>
              <a:rPr lang="en-GB" dirty="0"/>
              <a:t>- Fun?</a:t>
            </a:r>
            <a:endParaRPr lang="en-IE" dirty="0"/>
          </a:p>
        </p:txBody>
      </p:sp>
    </p:spTree>
    <p:extLst>
      <p:ext uri="{BB962C8B-B14F-4D97-AF65-F5344CB8AC3E}">
        <p14:creationId xmlns:p14="http://schemas.microsoft.com/office/powerpoint/2010/main" val="21830605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3">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5521C-6655-EFE2-135C-7F5019C219F5}"/>
              </a:ext>
            </a:extLst>
          </p:cNvPr>
          <p:cNvSpPr>
            <a:spLocks noGrp="1"/>
          </p:cNvSpPr>
          <p:nvPr>
            <p:ph type="title"/>
          </p:nvPr>
        </p:nvSpPr>
        <p:spPr/>
        <p:txBody>
          <a:bodyPr/>
          <a:lstStyle/>
          <a:p>
            <a:r>
              <a:rPr lang="en-GB" dirty="0"/>
              <a:t>But what are we actually made for?</a:t>
            </a:r>
            <a:endParaRPr lang="en-IE" dirty="0"/>
          </a:p>
        </p:txBody>
      </p:sp>
      <p:pic>
        <p:nvPicPr>
          <p:cNvPr id="6" name="Online Media 5" title="Jason Mraz - Love Is Still the Answer (Official Lyric Video)">
            <a:hlinkClick r:id="" action="ppaction://media"/>
            <a:extLst>
              <a:ext uri="{FF2B5EF4-FFF2-40B4-BE49-F238E27FC236}">
                <a16:creationId xmlns:a16="http://schemas.microsoft.com/office/drawing/2014/main" id="{574F5005-D8E3-A719-A163-903E080AE5DC}"/>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062778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E407DA-0B8F-0238-EE81-2463521F6A15}"/>
              </a:ext>
            </a:extLst>
          </p:cNvPr>
          <p:cNvSpPr>
            <a:spLocks noGrp="1"/>
          </p:cNvSpPr>
          <p:nvPr>
            <p:ph type="title"/>
          </p:nvPr>
        </p:nvSpPr>
        <p:spPr/>
        <p:txBody>
          <a:bodyPr/>
          <a:lstStyle/>
          <a:p>
            <a:endParaRPr lang="en-IE"/>
          </a:p>
        </p:txBody>
      </p:sp>
      <p:pic>
        <p:nvPicPr>
          <p:cNvPr id="2050" name="Picture 2" descr="Summary of Donkey Bells: Advent and Christmas Stories, Traditions and  Meditations by Catherine Doherty | The Prodigal Catholic Blog">
            <a:extLst>
              <a:ext uri="{FF2B5EF4-FFF2-40B4-BE49-F238E27FC236}">
                <a16:creationId xmlns:a16="http://schemas.microsoft.com/office/drawing/2014/main" id="{7D272899-2611-092F-7381-0F921E87EC76}"/>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566160" y="2110516"/>
            <a:ext cx="3883538" cy="34048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63499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30C97A-A039-39A7-36FF-EBC80EC87BC8}"/>
              </a:ext>
            </a:extLst>
          </p:cNvPr>
          <p:cNvSpPr>
            <a:spLocks noGrp="1"/>
          </p:cNvSpPr>
          <p:nvPr>
            <p:ph type="title"/>
          </p:nvPr>
        </p:nvSpPr>
        <p:spPr/>
        <p:txBody>
          <a:bodyPr/>
          <a:lstStyle/>
          <a:p>
            <a:r>
              <a:rPr lang="en-GB" dirty="0"/>
              <a:t>We listen now to the Word of God</a:t>
            </a:r>
            <a:endParaRPr lang="en-IE" dirty="0"/>
          </a:p>
        </p:txBody>
      </p:sp>
      <p:sp>
        <p:nvSpPr>
          <p:cNvPr id="5" name="TextBox 4">
            <a:extLst>
              <a:ext uri="{FF2B5EF4-FFF2-40B4-BE49-F238E27FC236}">
                <a16:creationId xmlns:a16="http://schemas.microsoft.com/office/drawing/2014/main" id="{72CF8E90-31CF-8E0A-BBC6-49A3075D29A7}"/>
              </a:ext>
            </a:extLst>
          </p:cNvPr>
          <p:cNvSpPr txBox="1"/>
          <p:nvPr/>
        </p:nvSpPr>
        <p:spPr>
          <a:xfrm>
            <a:off x="1202787" y="2541493"/>
            <a:ext cx="7172763" cy="3054234"/>
          </a:xfrm>
          <a:prstGeom prst="rect">
            <a:avLst/>
          </a:prstGeom>
          <a:noFill/>
        </p:spPr>
        <p:txBody>
          <a:bodyPr wrap="square">
            <a:spAutoFit/>
          </a:bodyPr>
          <a:lstStyle/>
          <a:p>
            <a:pPr marL="342900" lvl="0" indent="-342900">
              <a:lnSpc>
                <a:spcPct val="107000"/>
              </a:lnSpc>
              <a:spcAft>
                <a:spcPts val="800"/>
              </a:spcAft>
              <a:buFont typeface="Calibri" panose="020F0502020204030204" pitchFamily="34" charset="0"/>
              <a:buChar char=" "/>
              <a:tabLst>
                <a:tab pos="457200" algn="l"/>
              </a:tabLst>
            </a:pPr>
            <a:r>
              <a:rPr lang="en-IE" sz="1800" kern="100" dirty="0">
                <a:effectLst/>
                <a:latin typeface="Calibri" panose="020F0502020204030204" pitchFamily="34" charset="0"/>
                <a:ea typeface="Calibri" panose="020F0502020204030204" pitchFamily="34" charset="0"/>
                <a:cs typeface="Times New Roman" panose="02020603050405020304" pitchFamily="18" charset="0"/>
              </a:rPr>
              <a:t>A Reading from St Paul’s Letter to the Corinthians</a:t>
            </a:r>
          </a:p>
          <a:p>
            <a:pPr marL="342900" lvl="0" indent="-342900">
              <a:lnSpc>
                <a:spcPct val="107000"/>
              </a:lnSpc>
              <a:spcAft>
                <a:spcPts val="800"/>
              </a:spcAft>
              <a:buFont typeface="Calibri" panose="020F0502020204030204" pitchFamily="34" charset="0"/>
              <a:buChar char=" "/>
              <a:tabLst>
                <a:tab pos="457200" algn="l"/>
              </a:tabLs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When I was a child, I talked like a child, I thought like a child, I reasoned like a child. When I got older, I put the ways of childhood behind me. </a:t>
            </a:r>
            <a:r>
              <a:rPr lang="en-GB" sz="1800" b="1" kern="100" baseline="300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For now we see only a reflection as in a mirror; then we shall see face to face. Now I know in part; then I shall know fully, even as I am fully known.</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
              <a:tabLst>
                <a:tab pos="457200" algn="l"/>
              </a:tabLst>
            </a:pPr>
            <a:r>
              <a:rPr lang="en-GB" sz="1800" kern="100" dirty="0">
                <a:effectLst/>
                <a:latin typeface="Calibri" panose="020F0502020204030204" pitchFamily="34" charset="0"/>
                <a:ea typeface="Calibri" panose="020F0502020204030204" pitchFamily="34" charset="0"/>
                <a:cs typeface="Times New Roman" panose="02020603050405020304" pitchFamily="18" charset="0"/>
              </a:rPr>
              <a:t>And now these three remain: faith, hope and love. But the greatest of these is love.</a:t>
            </a:r>
            <a:endParaRPr lang="en-IE" sz="1800" kern="100"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800"/>
              </a:spcAft>
              <a:buFont typeface="Calibri" panose="020F0502020204030204" pitchFamily="34" charset="0"/>
              <a:buChar char=" "/>
              <a:tabLst>
                <a:tab pos="457200" algn="l"/>
              </a:tabLst>
            </a:pPr>
            <a:r>
              <a:rPr lang="en-IE" sz="1800" kern="100" dirty="0">
                <a:effectLst/>
                <a:latin typeface="Calibri" panose="020F0502020204030204" pitchFamily="34" charset="0"/>
                <a:ea typeface="Calibri" panose="020F0502020204030204" pitchFamily="34" charset="0"/>
                <a:cs typeface="Times New Roman" panose="02020603050405020304" pitchFamily="18" charset="0"/>
              </a:rPr>
              <a:t>The Word of the Lord</a:t>
            </a:r>
          </a:p>
        </p:txBody>
      </p:sp>
    </p:spTree>
    <p:extLst>
      <p:ext uri="{BB962C8B-B14F-4D97-AF65-F5344CB8AC3E}">
        <p14:creationId xmlns:p14="http://schemas.microsoft.com/office/powerpoint/2010/main" val="34797806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D97765-A2C6-4940-A842-5583E8B36FCE}"/>
              </a:ext>
            </a:extLst>
          </p:cNvPr>
          <p:cNvSpPr>
            <a:spLocks noGrp="1"/>
          </p:cNvSpPr>
          <p:nvPr>
            <p:ph type="title"/>
          </p:nvPr>
        </p:nvSpPr>
        <p:spPr/>
        <p:txBody>
          <a:bodyPr/>
          <a:lstStyle/>
          <a:p>
            <a:r>
              <a:rPr lang="en-GB" dirty="0"/>
              <a:t>What is Love?</a:t>
            </a:r>
            <a:endParaRPr lang="en-IE" dirty="0"/>
          </a:p>
        </p:txBody>
      </p:sp>
      <p:pic>
        <p:nvPicPr>
          <p:cNvPr id="1026" name="Picture 2" descr="Made for Love Podcast - Marriage Unique for a Reason">
            <a:extLst>
              <a:ext uri="{FF2B5EF4-FFF2-40B4-BE49-F238E27FC236}">
                <a16:creationId xmlns:a16="http://schemas.microsoft.com/office/drawing/2014/main" id="{56C2E94C-7672-530A-C52F-A1B7A6368511}"/>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96975" y="2528888"/>
            <a:ext cx="3017838" cy="3017838"/>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INCORRUPTIBLE LOVE: A book review of The Four Loves by C.S. Lewis | by M.  David Bradshaw | Medium">
            <a:extLst>
              <a:ext uri="{FF2B5EF4-FFF2-40B4-BE49-F238E27FC236}">
                <a16:creationId xmlns:a16="http://schemas.microsoft.com/office/drawing/2014/main" id="{7E555476-1B11-CE1C-23E9-CFB6B03C854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04449" y="1079369"/>
            <a:ext cx="4252107" cy="549129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060456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9C1C76-AD2B-1079-3403-EC21A53A915A}"/>
              </a:ext>
            </a:extLst>
          </p:cNvPr>
          <p:cNvSpPr>
            <a:spLocks noGrp="1"/>
          </p:cNvSpPr>
          <p:nvPr>
            <p:ph type="title"/>
          </p:nvPr>
        </p:nvSpPr>
        <p:spPr/>
        <p:txBody>
          <a:bodyPr/>
          <a:lstStyle/>
          <a:p>
            <a:r>
              <a:rPr lang="en-GB" dirty="0"/>
              <a:t>Love changes everything….</a:t>
            </a:r>
            <a:endParaRPr lang="en-IE" dirty="0"/>
          </a:p>
        </p:txBody>
      </p:sp>
      <p:pic>
        <p:nvPicPr>
          <p:cNvPr id="4" name="Online Media 3" title="UNICEF at 75: Children's Lives Transformed">
            <a:hlinkClick r:id="" action="ppaction://media"/>
            <a:extLst>
              <a:ext uri="{FF2B5EF4-FFF2-40B4-BE49-F238E27FC236}">
                <a16:creationId xmlns:a16="http://schemas.microsoft.com/office/drawing/2014/main" id="{A10DC0D9-75D8-2819-5DC6-99A110EBFA0E}"/>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93614264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2.xml><?xml version="1.0" encoding="utf-8"?>
<ds:datastoreItem xmlns:ds="http://schemas.openxmlformats.org/officeDocument/2006/customXml" ds:itemID="{749EF8A4-F391-4F88-AEA9-A9F79FF5BD50}">
  <ds:schemaRefs>
    <ds:schemaRef ds:uri="bb94c851-43f3-45cf-b37a-9816b2d32aea"/>
    <ds:schemaRef ds:uri="http://schemas.microsoft.com/office/2006/documentManagement/types"/>
    <ds:schemaRef ds:uri="http://www.w3.org/XML/1998/namespace"/>
    <ds:schemaRef ds:uri="http://purl.org/dc/dcmitype/"/>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61be3005-3fc6-43ef-a9b9-c786d021b133"/>
  </ds:schemaRefs>
</ds:datastoreItem>
</file>

<file path=customXml/itemProps3.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7036</TotalTime>
  <Words>2045</Words>
  <Application>Microsoft Office PowerPoint</Application>
  <PresentationFormat>Widescreen</PresentationFormat>
  <Paragraphs>113</Paragraphs>
  <Slides>12</Slides>
  <Notes>10</Notes>
  <HiddenSlides>0</HiddenSlides>
  <MMClips>3</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Calibri</vt:lpstr>
      <vt:lpstr>Calibri Light</vt:lpstr>
      <vt:lpstr>Droid Sans</vt:lpstr>
      <vt:lpstr>Merriweather</vt:lpstr>
      <vt:lpstr>Retrospect</vt:lpstr>
      <vt:lpstr>Introduction for Principal </vt:lpstr>
      <vt:lpstr>Opening Year Assembly/Reflection</vt:lpstr>
      <vt:lpstr>PowerPoint Presentation</vt:lpstr>
      <vt:lpstr>What are your ambitions for fifth year?</vt:lpstr>
      <vt:lpstr>But what are we actually made for?</vt:lpstr>
      <vt:lpstr>PowerPoint Presentation</vt:lpstr>
      <vt:lpstr>We listen now to the Word of God</vt:lpstr>
      <vt:lpstr>What is Love?</vt:lpstr>
      <vt:lpstr>Love changes everything….</vt:lpstr>
      <vt:lpstr>And so we pray</vt:lpstr>
      <vt:lpstr>A blessing</vt:lpstr>
      <vt:lpstr>Final hymn:  Love Like This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22</cp:revision>
  <dcterms:created xsi:type="dcterms:W3CDTF">2021-05-16T14:01:47Z</dcterms:created>
  <dcterms:modified xsi:type="dcterms:W3CDTF">2023-08-02T16:39:18Z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