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483" r:id="rId5"/>
    <p:sldId id="472" r:id="rId6"/>
    <p:sldId id="508" r:id="rId7"/>
    <p:sldId id="514" r:id="rId8"/>
    <p:sldId id="334" r:id="rId9"/>
    <p:sldId id="525" r:id="rId10"/>
    <p:sldId id="331" r:id="rId11"/>
    <p:sldId id="529" r:id="rId12"/>
    <p:sldId id="515" r:id="rId13"/>
    <p:sldId id="526" r:id="rId14"/>
    <p:sldId id="527" r:id="rId15"/>
    <p:sldId id="524" r:id="rId16"/>
    <p:sldId id="519" r:id="rId17"/>
    <p:sldId id="530"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72959" autoAdjust="0"/>
  </p:normalViewPr>
  <p:slideViewPr>
    <p:cSldViewPr snapToGrid="0">
      <p:cViewPr varScale="1">
        <p:scale>
          <a:sx n="68" d="100"/>
          <a:sy n="68" d="100"/>
        </p:scale>
        <p:origin x="708"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02/08/2023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You could use this short clip as an example of the importance of taking a leap of faith…. You won’t know who you are until you take those leaps of faith.  The key lines from the clip are:</a:t>
            </a:r>
          </a:p>
          <a:p>
            <a:endParaRPr lang="en-IE" dirty="0"/>
          </a:p>
          <a:p>
            <a:pPr lvl="1"/>
            <a:r>
              <a:rPr lang="en-IE" dirty="0"/>
              <a:t>When will I know I’m Spider Man?</a:t>
            </a:r>
          </a:p>
          <a:p>
            <a:pPr lvl="1"/>
            <a:endParaRPr lang="en-IE" dirty="0"/>
          </a:p>
          <a:p>
            <a:pPr lvl="1"/>
            <a:r>
              <a:rPr lang="en-IE" dirty="0"/>
              <a:t>You won’t…..</a:t>
            </a:r>
          </a:p>
          <a:p>
            <a:pPr lvl="1"/>
            <a:endParaRPr lang="en-IE" dirty="0"/>
          </a:p>
          <a:p>
            <a:pPr lvl="1"/>
            <a:r>
              <a:rPr lang="en-IE" dirty="0"/>
              <a:t>That’s all it takes… a Leap of Faith…</a:t>
            </a:r>
          </a:p>
          <a:p>
            <a:endParaRPr lang="en-IE" dirty="0"/>
          </a:p>
          <a:p>
            <a:r>
              <a:rPr lang="en-IE" dirty="0"/>
              <a:t>So this year, we invite you to take a leap of faith into all the fun and interesting and challenging activities you’ll be exposed to, knowing that we believe in you.  </a:t>
            </a:r>
          </a:p>
        </p:txBody>
      </p:sp>
      <p:sp>
        <p:nvSpPr>
          <p:cNvPr id="4" name="Slide Number Placeholder 3"/>
          <p:cNvSpPr>
            <a:spLocks noGrp="1"/>
          </p:cNvSpPr>
          <p:nvPr>
            <p:ph type="sldNum" sz="quarter" idx="5"/>
          </p:nvPr>
        </p:nvSpPr>
        <p:spPr/>
        <p:txBody>
          <a:bodyPr/>
          <a:lstStyle/>
          <a:p>
            <a:fld id="{1FDCC416-BBD6-4FE7-ACDD-D337B4BEE86E}" type="slidenum">
              <a:rPr lang="en-IE" smtClean="0"/>
              <a:t>12</a:t>
            </a:fld>
            <a:endParaRPr lang="en-IE"/>
          </a:p>
        </p:txBody>
      </p:sp>
    </p:spTree>
    <p:extLst>
      <p:ext uri="{BB962C8B-B14F-4D97-AF65-F5344CB8AC3E}">
        <p14:creationId xmlns:p14="http://schemas.microsoft.com/office/powerpoint/2010/main" val="43194514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13</a:t>
            </a:fld>
            <a:endParaRPr lang="en-IE"/>
          </a:p>
        </p:txBody>
      </p:sp>
    </p:spTree>
    <p:extLst>
      <p:ext uri="{BB962C8B-B14F-4D97-AF65-F5344CB8AC3E}">
        <p14:creationId xmlns:p14="http://schemas.microsoft.com/office/powerpoint/2010/main" val="210766638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Closing hymn https://www.youtube.com/watch?v=wRJZQFRyZ6s</a:t>
            </a:r>
          </a:p>
          <a:p>
            <a:endParaRPr lang="en-IE" dirty="0"/>
          </a:p>
          <a:p>
            <a:r>
              <a:rPr lang="en-IE" dirty="0"/>
              <a:t>This is called Sparrows and is sung by Jason Gray.  It’s based on a </a:t>
            </a:r>
            <a:r>
              <a:rPr lang="en-IE"/>
              <a:t>passage from the </a:t>
            </a:r>
            <a:r>
              <a:rPr lang="en-IE" dirty="0"/>
              <a:t>Gospel of Matthew 6</a:t>
            </a:r>
          </a:p>
        </p:txBody>
      </p:sp>
      <p:sp>
        <p:nvSpPr>
          <p:cNvPr id="4" name="Slide Number Placeholder 3"/>
          <p:cNvSpPr>
            <a:spLocks noGrp="1"/>
          </p:cNvSpPr>
          <p:nvPr>
            <p:ph type="sldNum" sz="quarter" idx="5"/>
          </p:nvPr>
        </p:nvSpPr>
        <p:spPr/>
        <p:txBody>
          <a:bodyPr/>
          <a:lstStyle/>
          <a:p>
            <a:fld id="{1FDCC416-BBD6-4FE7-ACDD-D337B4BEE86E}" type="slidenum">
              <a:rPr lang="en-IE" smtClean="0"/>
              <a:t>14</a:t>
            </a:fld>
            <a:endParaRPr lang="en-IE"/>
          </a:p>
        </p:txBody>
      </p:sp>
    </p:spTree>
    <p:extLst>
      <p:ext uri="{BB962C8B-B14F-4D97-AF65-F5344CB8AC3E}">
        <p14:creationId xmlns:p14="http://schemas.microsoft.com/office/powerpoint/2010/main" val="37786574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quoting something from your school’s mission statement that speaks to the theme of purpose and try to link that to the opportunities that will be provided by Transition Year in your school.    This idea of finding your purpose is what all of the school is praying about as we begin a new academic year.  For TYs the focus is on the risks it’s necessary to take to find this purpose.</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If face-to-face a small sacred space can be set up that includes flowers, a candle, and a bible.  </a:t>
            </a:r>
          </a:p>
          <a:p>
            <a:endParaRPr lang="en-IE" dirty="0"/>
          </a:p>
          <a:p>
            <a:r>
              <a:rPr lang="en-IE" dirty="0"/>
              <a:t>Introduce anyone who will be co-leading the service.</a:t>
            </a:r>
          </a:p>
          <a:p>
            <a:endParaRPr lang="en-IE" dirty="0"/>
          </a:p>
          <a:p>
            <a:r>
              <a:rPr lang="en-IE" dirty="0"/>
              <a:t>This might also be a good opportunity to introduce year head, TY coordinator, class tutors, guidance counsellors etc.</a:t>
            </a:r>
          </a:p>
          <a:p>
            <a:endParaRPr lang="en-IE" dirty="0"/>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Welcome to Transition Year not Zootopia!</a:t>
            </a:r>
          </a:p>
          <a:p>
            <a:endParaRPr lang="en-IE" dirty="0"/>
          </a:p>
          <a:p>
            <a:r>
              <a:rPr lang="en-IE" dirty="0"/>
              <a:t>Speak again to the theme of the service which is around the school’s ultimate mission; to help students find their purpose, guided by God. </a:t>
            </a:r>
          </a:p>
          <a:p>
            <a:r>
              <a:rPr lang="en-IE" dirty="0"/>
              <a:t> </a:t>
            </a:r>
          </a:p>
          <a:p>
            <a:r>
              <a:rPr lang="en-IE" dirty="0"/>
              <a:t>To do that you have to learn to ask hard questions of yourselves, to try new things, to have quiet time, to reflect and to reach out to new people.  You have to take risks, you have to have new experiences.  We pray that the TY programme that has been so carefully designed for you in our school will help you step outside your comfort zone in order to find out who you really are and what you’re made for.</a:t>
            </a:r>
          </a:p>
          <a:p>
            <a:endParaRPr lang="en-IE" dirty="0"/>
          </a:p>
          <a:p>
            <a:r>
              <a:rPr lang="en-IE" dirty="0"/>
              <a:t>Introduce this Opening Song, called ‘Try Everything’ by Shakira as a song that talks about all of this very clearly.   </a:t>
            </a:r>
          </a:p>
          <a:p>
            <a:endParaRPr lang="en-IE" dirty="0"/>
          </a:p>
          <a:p>
            <a:r>
              <a:rPr lang="en-IE" dirty="0"/>
              <a:t>See https://youtu.be/c6rP-YP4c5I</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27094288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(A simple reading of this poem/prayer by a colleague would be sufficient).  </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330439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This song and our opening poem tell us about the theme for our prayer.  It is about the journey we want you to go from your Comfort Zone to your Growth Zone.  And it’s in your Growth Zone that you’ll find your life purpose, which is as I’ve already said the main reason for you coming to our school.  </a:t>
            </a:r>
          </a:p>
          <a:p>
            <a:endParaRPr lang="en-IE" dirty="0"/>
          </a:p>
          <a:p>
            <a:r>
              <a:rPr lang="en-IE" dirty="0"/>
              <a:t>(You or the TY Coordinator/Year Head can take through the ways you hope students will go on this journey.)</a:t>
            </a:r>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324197970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Ask the students to use their imaginations to engage with the questions on the PowerPoint.  These are questions that are often asked at interviews.  Why?  Because your employer will want to know that you’re capable to using your initiative and stepping outside your comfort zones.  Failure IS an option in fact because we learn more from when we fail.</a:t>
            </a:r>
          </a:p>
          <a:p>
            <a:endParaRPr lang="en-IE" dirty="0"/>
          </a:p>
          <a:p>
            <a:r>
              <a:rPr lang="en-IE" dirty="0"/>
              <a:t>As you reflect on these questions, how do you feel now about taking risks, trying new things, putting yourself into new experiences?  (Give a few moments for this reflection).</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240202780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Here you could include some images from TY projects and initiatives that you run in your school and what opportunities these initiatives and projects give students to learn about themselves and their purpose.</a:t>
            </a:r>
          </a:p>
          <a:p>
            <a:endParaRPr lang="en-IE" dirty="0"/>
          </a:p>
          <a:p>
            <a:r>
              <a:rPr lang="en-IE" dirty="0"/>
              <a:t>It would be important to include here work done with TYs around social justice and/or outreach opportunities, as a core expression of the school’s ethos.  </a:t>
            </a:r>
          </a:p>
          <a:p>
            <a:endParaRPr lang="en-IE" dirty="0"/>
          </a:p>
          <a:p>
            <a:r>
              <a:rPr lang="en-IE" dirty="0"/>
              <a:t>We take risks not just for our own self-improvement but for the good of the world and the people who most need our gifts and talents.</a:t>
            </a:r>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104231784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3579484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yoS74R-qKIY?feature=oembed" TargetMode="External"/><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video" Target="https://www.youtube.com/embed/wRJZQFRyZ6s?feature=oembed" TargetMode="External"/><Relationship Id="rId4" Type="http://schemas.openxmlformats.org/officeDocument/2006/relationships/image" Target="../media/image12.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https://www.youtube.com/embed/c6rP-YP4c5I?feature=oembed" TargetMode="External"/><Relationship Id="rId4" Type="http://schemas.openxmlformats.org/officeDocument/2006/relationships/image" Target="../media/image5.jpeg"/></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611945" y="1921215"/>
            <a:ext cx="10542888" cy="4022725"/>
          </a:xfrm>
        </p:spPr>
        <p:txBody>
          <a:bodyPr/>
          <a:lstStyle/>
          <a:p>
            <a:pPr marL="0" indent="0">
              <a:buNone/>
            </a:pPr>
            <a:r>
              <a:rPr lang="en-IE" sz="1200" dirty="0"/>
              <a:t>This short reflection  will take about 40 minutes.  </a:t>
            </a:r>
          </a:p>
          <a:p>
            <a:pPr marL="0" indent="0">
              <a:buNone/>
            </a:pPr>
            <a:r>
              <a:rPr lang="en-IE" sz="1200" dirty="0"/>
              <a:t>Last year’s opening year reflections focused on hope</a:t>
            </a:r>
            <a:r>
              <a:rPr lang="en-GB" sz="1200" dirty="0"/>
              <a:t>, specifically Christian hope.   This year’s reflections focus on the idea of vocation.  As you may know, the Church announced a Year for Vocations to the Diocesan Priesthood which began on the feast of the Good Shepherd in April of this year  These opening year prayer resources look at Vocations more broadly than simply diocesan priesthood, because as a theological term, the idea of having a vocation offers much to young people in terms of what they hope for their lives.</a:t>
            </a:r>
          </a:p>
          <a:p>
            <a:pPr>
              <a:lnSpc>
                <a:spcPct val="107000"/>
              </a:lnSpc>
              <a:spcAft>
                <a:spcPts val="800"/>
              </a:spcAft>
            </a:pPr>
            <a:r>
              <a:rPr lang="en-GB" sz="1200" kern="100" dirty="0">
                <a:effectLst/>
                <a:ea typeface="Calibri" panose="020F0502020204030204" pitchFamily="34" charset="0"/>
                <a:cs typeface="Times New Roman" panose="02020603050405020304" pitchFamily="18" charset="0"/>
              </a:rPr>
              <a:t>The poet Mary Oliver’s words, ‘Tell me, what is </a:t>
            </a:r>
            <a:r>
              <a:rPr lang="en-GB" sz="1200" b="1" kern="100" dirty="0">
                <a:effectLst/>
                <a:ea typeface="Calibri" panose="020F0502020204030204" pitchFamily="34" charset="0"/>
                <a:cs typeface="Times New Roman" panose="02020603050405020304" pitchFamily="18" charset="0"/>
              </a:rPr>
              <a:t>it you</a:t>
            </a:r>
            <a:r>
              <a:rPr lang="en-GB" sz="1200" kern="100" dirty="0">
                <a:effectLst/>
                <a:ea typeface="Calibri" panose="020F0502020204030204" pitchFamily="34" charset="0"/>
                <a:cs typeface="Times New Roman" panose="02020603050405020304" pitchFamily="18" charset="0"/>
              </a:rPr>
              <a:t> plan to </a:t>
            </a:r>
            <a:r>
              <a:rPr lang="en-GB" sz="1200" b="1" kern="100" dirty="0">
                <a:effectLst/>
                <a:ea typeface="Calibri" panose="020F0502020204030204" pitchFamily="34" charset="0"/>
                <a:cs typeface="Times New Roman" panose="02020603050405020304" pitchFamily="18" charset="0"/>
              </a:rPr>
              <a:t>do</a:t>
            </a:r>
            <a:r>
              <a:rPr lang="en-GB" sz="1200" kern="100" dirty="0">
                <a:effectLst/>
                <a:ea typeface="Calibri" panose="020F0502020204030204" pitchFamily="34" charset="0"/>
                <a:cs typeface="Times New Roman" panose="02020603050405020304" pitchFamily="18" charset="0"/>
              </a:rPr>
              <a:t> with </a:t>
            </a:r>
            <a:r>
              <a:rPr lang="en-GB" sz="1200" b="1" kern="100" dirty="0">
                <a:effectLst/>
                <a:ea typeface="Calibri" panose="020F0502020204030204" pitchFamily="34" charset="0"/>
                <a:cs typeface="Times New Roman" panose="02020603050405020304" pitchFamily="18" charset="0"/>
              </a:rPr>
              <a:t>your one wild and precious life</a:t>
            </a:r>
            <a:r>
              <a:rPr lang="en-GB" sz="1200" kern="100" dirty="0">
                <a:effectLst/>
                <a:ea typeface="Calibri" panose="020F0502020204030204" pitchFamily="34" charset="0"/>
                <a:cs typeface="Times New Roman" panose="02020603050405020304" pitchFamily="18" charset="0"/>
              </a:rPr>
              <a:t>?’ form the central theme of this resource for all year groups.</a:t>
            </a:r>
            <a:endParaRPr lang="en-IE" sz="12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200" kern="100" dirty="0">
                <a:effectLst/>
                <a:ea typeface="Calibri" panose="020F0502020204030204" pitchFamily="34" charset="0"/>
                <a:cs typeface="Times New Roman" panose="02020603050405020304" pitchFamily="18" charset="0"/>
              </a:rPr>
              <a:t>This idea of vocation is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endParaRPr lang="en-IE" sz="1200" kern="100" dirty="0">
              <a:effectLst/>
              <a:ea typeface="Calibri" panose="020F0502020204030204" pitchFamily="34" charset="0"/>
              <a:cs typeface="Times New Roman" panose="02020603050405020304" pitchFamily="18" charset="0"/>
            </a:endParaRPr>
          </a:p>
          <a:p>
            <a:pPr marL="0" indent="0">
              <a:buNone/>
            </a:pPr>
            <a:r>
              <a:rPr lang="en-GB" sz="1200" dirty="0"/>
              <a:t>What that hope looks like for 1</a:t>
            </a:r>
            <a:r>
              <a:rPr lang="en-GB" sz="1200" baseline="30000" dirty="0"/>
              <a:t>st</a:t>
            </a:r>
            <a:r>
              <a:rPr lang="en-GB" sz="1200" dirty="0"/>
              <a:t> years will of course be different to what it looks like for 6</a:t>
            </a:r>
            <a:r>
              <a:rPr lang="en-GB" sz="1200" baseline="30000" dirty="0"/>
              <a:t>th</a:t>
            </a:r>
            <a:r>
              <a:rPr lang="en-GB" sz="1200" dirty="0"/>
              <a:t> years and indeed for other years.  You and your RE team will know best how to further adapt these resources for your own context.</a:t>
            </a:r>
          </a:p>
          <a:p>
            <a:pPr marL="0" indent="0">
              <a:buNone/>
            </a:pPr>
            <a:r>
              <a:rPr lang="en-GB" sz="1200" dirty="0"/>
              <a:t>For TYs, the specific dimension of this value around purpose is ‘try everything’.  TY offers a myriad of different experiences and opportunities.  It takes courage to give things a try, to go outside your comfort zone, to take some risks.  The prayer service offers a space to reflect on the courage it takes to find your purpose.</a:t>
            </a:r>
          </a:p>
          <a:p>
            <a:pPr marL="0" indent="0">
              <a:buNone/>
            </a:pPr>
            <a:r>
              <a:rPr lang="en-GB" sz="1200" dirty="0"/>
              <a:t>Finally, please note that there are suggested instructions for each slide in the notes under each slide.  Obviously adapt as you see fit for your own context.  We hope these resources prove a helpful addition in your work as faith leader of your school.</a:t>
            </a:r>
          </a:p>
          <a:p>
            <a:pPr marL="0" indent="0">
              <a:buNone/>
            </a:pPr>
            <a:endParaRPr lang="en-GB" sz="12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5C39DF-FD6F-8BA3-9B1E-DBB62D919EF3}"/>
              </a:ext>
            </a:extLst>
          </p:cNvPr>
          <p:cNvSpPr>
            <a:spLocks noGrp="1"/>
          </p:cNvSpPr>
          <p:nvPr>
            <p:ph type="title"/>
          </p:nvPr>
        </p:nvSpPr>
        <p:spPr/>
        <p:txBody>
          <a:bodyPr/>
          <a:lstStyle/>
          <a:p>
            <a:r>
              <a:rPr lang="en-GB" dirty="0"/>
              <a:t>And in Islam</a:t>
            </a:r>
            <a:endParaRPr lang="en-IE" dirty="0"/>
          </a:p>
        </p:txBody>
      </p:sp>
      <p:pic>
        <p:nvPicPr>
          <p:cNvPr id="1026" name="Picture 2" descr="123 The Quran 93:03 (Surah ad-Dhuha) | Quranic Quotes">
            <a:extLst>
              <a:ext uri="{FF2B5EF4-FFF2-40B4-BE49-F238E27FC236}">
                <a16:creationId xmlns:a16="http://schemas.microsoft.com/office/drawing/2014/main" id="{E62FE133-261F-0B8C-14E0-966B2EC1A799}"/>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34169" y="2180493"/>
            <a:ext cx="5182928" cy="344900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938814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7EC10D-F8E4-6E84-1005-77E84EDF069D}"/>
              </a:ext>
            </a:extLst>
          </p:cNvPr>
          <p:cNvSpPr>
            <a:spLocks noGrp="1"/>
          </p:cNvSpPr>
          <p:nvPr>
            <p:ph type="title"/>
          </p:nvPr>
        </p:nvSpPr>
        <p:spPr/>
        <p:txBody>
          <a:bodyPr/>
          <a:lstStyle/>
          <a:p>
            <a:r>
              <a:rPr lang="en-GB" dirty="0"/>
              <a:t>And in Hinduism</a:t>
            </a:r>
            <a:endParaRPr lang="en-IE" dirty="0"/>
          </a:p>
        </p:txBody>
      </p:sp>
      <p:pic>
        <p:nvPicPr>
          <p:cNvPr id="2050" name="Picture 2" descr="Famous quotes and sayings by Bhagavad Gita | Cosmic quotes, Gita quotes,  Inpirational quotes">
            <a:extLst>
              <a:ext uri="{FF2B5EF4-FFF2-40B4-BE49-F238E27FC236}">
                <a16:creationId xmlns:a16="http://schemas.microsoft.com/office/drawing/2014/main" id="{C4A2D166-DCCE-442C-E341-017CD009DC62}"/>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4114800" y="1846263"/>
            <a:ext cx="4022725"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33300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0F2D94-3B54-9618-F7B9-4364F456BD2B}"/>
              </a:ext>
            </a:extLst>
          </p:cNvPr>
          <p:cNvSpPr>
            <a:spLocks noGrp="1"/>
          </p:cNvSpPr>
          <p:nvPr>
            <p:ph type="title"/>
          </p:nvPr>
        </p:nvSpPr>
        <p:spPr/>
        <p:txBody>
          <a:bodyPr/>
          <a:lstStyle/>
          <a:p>
            <a:r>
              <a:rPr lang="en-GB" dirty="0"/>
              <a:t>A leap of faith….</a:t>
            </a:r>
            <a:endParaRPr lang="en-IE" dirty="0"/>
          </a:p>
        </p:txBody>
      </p:sp>
      <p:pic>
        <p:nvPicPr>
          <p:cNvPr id="4" name="Online Media 3" title="Spider-Man: Into The Spider Verse – ‘Leap of Faith’ Movie Clip [HD]">
            <a:hlinkClick r:id="" action="ppaction://media"/>
            <a:extLst>
              <a:ext uri="{FF2B5EF4-FFF2-40B4-BE49-F238E27FC236}">
                <a16:creationId xmlns:a16="http://schemas.microsoft.com/office/drawing/2014/main" id="{20FF20EF-6708-68B2-1D79-A119039E45C1}"/>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15156501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7B8BE8-06BD-E32A-C9FA-E0F87B70522E}"/>
              </a:ext>
            </a:extLst>
          </p:cNvPr>
          <p:cNvSpPr>
            <a:spLocks noGrp="1"/>
          </p:cNvSpPr>
          <p:nvPr>
            <p:ph type="title"/>
          </p:nvPr>
        </p:nvSpPr>
        <p:spPr/>
        <p:txBody>
          <a:bodyPr/>
          <a:lstStyle/>
          <a:p>
            <a:r>
              <a:rPr lang="en-IE" dirty="0"/>
              <a:t>And so we pray..</a:t>
            </a:r>
          </a:p>
        </p:txBody>
      </p:sp>
      <p:sp>
        <p:nvSpPr>
          <p:cNvPr id="3" name="Content Placeholder 2">
            <a:extLst>
              <a:ext uri="{FF2B5EF4-FFF2-40B4-BE49-F238E27FC236}">
                <a16:creationId xmlns:a16="http://schemas.microsoft.com/office/drawing/2014/main" id="{236B6031-2693-D8E3-92A6-EC06826D9DB4}"/>
              </a:ext>
            </a:extLst>
          </p:cNvPr>
          <p:cNvSpPr>
            <a:spLocks noGrp="1"/>
          </p:cNvSpPr>
          <p:nvPr>
            <p:ph idx="1"/>
          </p:nvPr>
        </p:nvSpPr>
        <p:spPr/>
        <p:txBody>
          <a:bodyPr/>
          <a:lstStyle/>
          <a:p>
            <a:endParaRPr lang="en-IE" dirty="0"/>
          </a:p>
          <a:p>
            <a:r>
              <a:rPr lang="en-IE" dirty="0"/>
              <a:t>1.  For each of us here doing Transition Year, that it will be a year full of challenge and that in faith and with courage we’ll take these opportunities and live them to the fullest.  Lord hear us.</a:t>
            </a:r>
          </a:p>
          <a:p>
            <a:endParaRPr lang="en-IE" dirty="0"/>
          </a:p>
          <a:p>
            <a:r>
              <a:rPr lang="en-IE" dirty="0"/>
              <a:t>2.  For our teachers.  That they too will have a year that is full of joy and fulfilment.  Lord hear us.</a:t>
            </a:r>
          </a:p>
          <a:p>
            <a:endParaRPr lang="en-IE" dirty="0"/>
          </a:p>
          <a:p>
            <a:r>
              <a:rPr lang="en-IE" dirty="0"/>
              <a:t>3. That we will be brave in reaching out to care for one another and our world.  Lord hear us.</a:t>
            </a:r>
          </a:p>
        </p:txBody>
      </p:sp>
    </p:spTree>
    <p:extLst>
      <p:ext uri="{BB962C8B-B14F-4D97-AF65-F5344CB8AC3E}">
        <p14:creationId xmlns:p14="http://schemas.microsoft.com/office/powerpoint/2010/main" val="41484911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A0E95-DCFA-8200-ED6D-BB7A6C1D91A5}"/>
              </a:ext>
            </a:extLst>
          </p:cNvPr>
          <p:cNvSpPr>
            <a:spLocks noGrp="1"/>
          </p:cNvSpPr>
          <p:nvPr>
            <p:ph type="title"/>
          </p:nvPr>
        </p:nvSpPr>
        <p:spPr/>
        <p:txBody>
          <a:bodyPr/>
          <a:lstStyle/>
          <a:p>
            <a:r>
              <a:rPr lang="en-GB" dirty="0"/>
              <a:t>Closing Hymn</a:t>
            </a:r>
            <a:endParaRPr lang="en-IE" dirty="0"/>
          </a:p>
        </p:txBody>
      </p:sp>
      <p:pic>
        <p:nvPicPr>
          <p:cNvPr id="4" name="Online Media 3" title="Jason Gray - Sparrows (Official Lyric Video)">
            <a:hlinkClick r:id="" action="ppaction://media"/>
            <a:extLst>
              <a:ext uri="{FF2B5EF4-FFF2-40B4-BE49-F238E27FC236}">
                <a16:creationId xmlns:a16="http://schemas.microsoft.com/office/drawing/2014/main" id="{E3DE221B-5B7F-8692-841F-44D5F87194B8}"/>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18445990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First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8051" y="1846263"/>
            <a:ext cx="6664552" cy="4443924"/>
          </a:xfrm>
        </p:spPr>
      </p:pic>
    </p:spTree>
    <p:extLst>
      <p:ext uri="{BB962C8B-B14F-4D97-AF65-F5344CB8AC3E}">
        <p14:creationId xmlns:p14="http://schemas.microsoft.com/office/powerpoint/2010/main" val="203911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48D7-5E88-217A-E551-B40F6CFA4C54}"/>
              </a:ext>
            </a:extLst>
          </p:cNvPr>
          <p:cNvSpPr>
            <a:spLocks noGrp="1"/>
          </p:cNvSpPr>
          <p:nvPr>
            <p:ph type="title"/>
          </p:nvPr>
        </p:nvSpPr>
        <p:spPr/>
        <p:txBody>
          <a:bodyPr/>
          <a:lstStyle/>
          <a:p>
            <a:endParaRPr lang="en-IE"/>
          </a:p>
        </p:txBody>
      </p:sp>
      <p:pic>
        <p:nvPicPr>
          <p:cNvPr id="4" name="Online Media 3" title="Shakira - Try Everything (Official Video)">
            <a:hlinkClick r:id="" action="ppaction://media"/>
            <a:extLst>
              <a:ext uri="{FF2B5EF4-FFF2-40B4-BE49-F238E27FC236}">
                <a16:creationId xmlns:a16="http://schemas.microsoft.com/office/drawing/2014/main" id="{D24F9DA5-92AC-A89A-A64E-1D4738437DE3}"/>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0262205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9AEB8A-0D1B-1F3D-84DC-9C0F67D2355E}"/>
              </a:ext>
            </a:extLst>
          </p:cNvPr>
          <p:cNvSpPr>
            <a:spLocks noGrp="1"/>
          </p:cNvSpPr>
          <p:nvPr>
            <p:ph type="title"/>
          </p:nvPr>
        </p:nvSpPr>
        <p:spPr>
          <a:xfrm>
            <a:off x="7883612" y="484632"/>
            <a:ext cx="3816774" cy="682252"/>
          </a:xfrm>
          <a:ln>
            <a:noFill/>
          </a:ln>
        </p:spPr>
        <p:txBody>
          <a:bodyPr vert="horz" lIns="91440" tIns="45720" rIns="91440" bIns="45720" rtlCol="0" anchor="ctr">
            <a:normAutofit fontScale="90000"/>
          </a:bodyPr>
          <a:lstStyle/>
          <a:p>
            <a:r>
              <a:rPr lang="en-US" sz="3200"/>
              <a:t>Good risk…</a:t>
            </a:r>
            <a:br>
              <a:rPr lang="en-US" sz="3200"/>
            </a:br>
            <a:br>
              <a:rPr lang="en-US" sz="3200"/>
            </a:br>
            <a:endParaRPr lang="en-US" sz="3200"/>
          </a:p>
        </p:txBody>
      </p:sp>
      <p:pic>
        <p:nvPicPr>
          <p:cNvPr id="9218" name="Picture 2" descr="Mary Oliver Quote: “Tell me, what is it you plan to do with your one wild">
            <a:extLst>
              <a:ext uri="{FF2B5EF4-FFF2-40B4-BE49-F238E27FC236}">
                <a16:creationId xmlns:a16="http://schemas.microsoft.com/office/drawing/2014/main" id="{DE2CDD11-79BE-A8FB-2754-FA2FD4FD23DD}"/>
              </a:ext>
            </a:extLst>
          </p:cNvPr>
          <p:cNvPicPr>
            <a:picLocks noGrp="1" noChangeAspect="1" noChangeArrowheads="1"/>
          </p:cNvPicPr>
          <p:nvPr>
            <p:ph sz="half" idx="2"/>
          </p:nvPr>
        </p:nvPicPr>
        <p:blipFill rotWithShape="1">
          <a:blip r:embed="rId3">
            <a:extLst>
              <a:ext uri="{28A0092B-C50C-407E-A947-70E740481C1C}">
                <a14:useLocalDpi xmlns:a14="http://schemas.microsoft.com/office/drawing/2010/main" val="0"/>
              </a:ext>
            </a:extLst>
          </a:blip>
          <a:srcRect l="17869" r="20214"/>
          <a:stretch/>
        </p:blipFill>
        <p:spPr bwMode="auto">
          <a:xfrm>
            <a:off x="3343" y="10"/>
            <a:ext cx="7548923" cy="68579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10" name="Table 9">
            <a:extLst>
              <a:ext uri="{FF2B5EF4-FFF2-40B4-BE49-F238E27FC236}">
                <a16:creationId xmlns:a16="http://schemas.microsoft.com/office/drawing/2014/main" id="{0DB95D11-27D1-FF92-3ADB-E3B16615D33E}"/>
              </a:ext>
            </a:extLst>
          </p:cNvPr>
          <p:cNvGraphicFramePr>
            <a:graphicFrameLocks noGrp="1"/>
          </p:cNvGraphicFramePr>
          <p:nvPr/>
        </p:nvGraphicFramePr>
        <p:xfrm>
          <a:off x="7690513" y="1"/>
          <a:ext cx="4401403" cy="6912602"/>
        </p:xfrm>
        <a:graphic>
          <a:graphicData uri="http://schemas.openxmlformats.org/drawingml/2006/table">
            <a:tbl>
              <a:tblPr/>
              <a:tblGrid>
                <a:gridCol w="4401403">
                  <a:extLst>
                    <a:ext uri="{9D8B030D-6E8A-4147-A177-3AD203B41FA5}">
                      <a16:colId xmlns:a16="http://schemas.microsoft.com/office/drawing/2014/main" val="3769109300"/>
                    </a:ext>
                  </a:extLst>
                </a:gridCol>
              </a:tblGrid>
              <a:tr h="288882">
                <a:tc>
                  <a:txBody>
                    <a:bodyPr/>
                    <a:lstStyle/>
                    <a:p>
                      <a:r>
                        <a:rPr lang="en-IE" sz="1400">
                          <a:latin typeface="Abadi" panose="020B0604020202020204" pitchFamily="34" charset="0"/>
                        </a:rPr>
                        <a:t>Who made the world?</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575571918"/>
                  </a:ext>
                </a:extLst>
              </a:tr>
              <a:tr h="322818">
                <a:tc>
                  <a:txBody>
                    <a:bodyPr/>
                    <a:lstStyle/>
                    <a:p>
                      <a:r>
                        <a:rPr lang="en-GB" sz="1400">
                          <a:latin typeface="Abadi" panose="020B0604020202020204" pitchFamily="34" charset="0"/>
                        </a:rPr>
                        <a:t>Who made the swan, and the black bear?</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153446284"/>
                  </a:ext>
                </a:extLst>
              </a:tr>
              <a:tr h="288882">
                <a:tc>
                  <a:txBody>
                    <a:bodyPr/>
                    <a:lstStyle/>
                    <a:p>
                      <a:r>
                        <a:rPr lang="en-IE" sz="1400">
                          <a:latin typeface="Abadi" panose="020B0604020202020204" pitchFamily="34" charset="0"/>
                        </a:rPr>
                        <a:t>Who made the grasshopper?</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3301086057"/>
                  </a:ext>
                </a:extLst>
              </a:tr>
              <a:tr h="288882">
                <a:tc>
                  <a:txBody>
                    <a:bodyPr/>
                    <a:lstStyle/>
                    <a:p>
                      <a:r>
                        <a:rPr lang="en-IE" sz="1400">
                          <a:latin typeface="Abadi" panose="020B0604020202020204" pitchFamily="34" charset="0"/>
                        </a:rPr>
                        <a:t>This grasshopper, I mean--</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4152859810"/>
                  </a:ext>
                </a:extLst>
              </a:tr>
              <a:tr h="322818">
                <a:tc>
                  <a:txBody>
                    <a:bodyPr/>
                    <a:lstStyle/>
                    <a:p>
                      <a:r>
                        <a:rPr lang="en-GB" sz="1400">
                          <a:latin typeface="Abadi" panose="020B0604020202020204" pitchFamily="34" charset="0"/>
                        </a:rPr>
                        <a:t>the one who has flung herself out of the grass,</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921369341"/>
                  </a:ext>
                </a:extLst>
              </a:tr>
              <a:tr h="322818">
                <a:tc>
                  <a:txBody>
                    <a:bodyPr/>
                    <a:lstStyle/>
                    <a:p>
                      <a:r>
                        <a:rPr lang="en-GB" sz="1400">
                          <a:latin typeface="Abadi" panose="020B0604020202020204" pitchFamily="34" charset="0"/>
                        </a:rPr>
                        <a:t>the one who is eating sugar out of my hand,</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70823983"/>
                  </a:ext>
                </a:extLst>
              </a:tr>
              <a:tr h="551519">
                <a:tc>
                  <a:txBody>
                    <a:bodyPr/>
                    <a:lstStyle/>
                    <a:p>
                      <a:r>
                        <a:rPr lang="en-GB" sz="1400">
                          <a:latin typeface="Abadi" panose="020B0604020202020204" pitchFamily="34" charset="0"/>
                        </a:rPr>
                        <a:t>who is moving her jaws back and forth instead of up and down --</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625497489"/>
                  </a:ext>
                </a:extLst>
              </a:tr>
              <a:tr h="551519">
                <a:tc>
                  <a:txBody>
                    <a:bodyPr/>
                    <a:lstStyle/>
                    <a:p>
                      <a:r>
                        <a:rPr lang="en-GB" sz="1400">
                          <a:latin typeface="Abadi" panose="020B0604020202020204" pitchFamily="34" charset="0"/>
                        </a:rPr>
                        <a:t>who is gazing around with her enormous and complicated eyes.</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787882271"/>
                  </a:ext>
                </a:extLst>
              </a:tr>
              <a:tr h="551519">
                <a:tc>
                  <a:txBody>
                    <a:bodyPr/>
                    <a:lstStyle/>
                    <a:p>
                      <a:r>
                        <a:rPr lang="en-GB" sz="1400">
                          <a:latin typeface="Abadi" panose="020B0604020202020204" pitchFamily="34" charset="0"/>
                        </a:rPr>
                        <a:t>Now she lifts her pale forearms and thoroughly washes her face.</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242054288"/>
                  </a:ext>
                </a:extLst>
              </a:tr>
              <a:tr h="322818">
                <a:tc>
                  <a:txBody>
                    <a:bodyPr/>
                    <a:lstStyle/>
                    <a:p>
                      <a:r>
                        <a:rPr lang="en-GB" sz="1400">
                          <a:latin typeface="Abadi" panose="020B0604020202020204" pitchFamily="34" charset="0"/>
                        </a:rPr>
                        <a:t>Now she snaps her wings open, and floats away.</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4009802640"/>
                  </a:ext>
                </a:extLst>
              </a:tr>
              <a:tr h="322818">
                <a:tc>
                  <a:txBody>
                    <a:bodyPr/>
                    <a:lstStyle/>
                    <a:p>
                      <a:r>
                        <a:rPr lang="en-GB" sz="1400">
                          <a:latin typeface="Abadi" panose="020B0604020202020204" pitchFamily="34" charset="0"/>
                        </a:rPr>
                        <a:t>I don't know exactly what a prayer is.</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919253171"/>
                  </a:ext>
                </a:extLst>
              </a:tr>
              <a:tr h="322818">
                <a:tc>
                  <a:txBody>
                    <a:bodyPr/>
                    <a:lstStyle/>
                    <a:p>
                      <a:r>
                        <a:rPr lang="en-GB" sz="1400">
                          <a:latin typeface="Abadi" panose="020B0604020202020204" pitchFamily="34" charset="0"/>
                        </a:rPr>
                        <a:t>I do know how to pay attention, how to fall down</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29968987"/>
                  </a:ext>
                </a:extLst>
              </a:tr>
              <a:tr h="322818">
                <a:tc>
                  <a:txBody>
                    <a:bodyPr/>
                    <a:lstStyle/>
                    <a:p>
                      <a:r>
                        <a:rPr lang="en-GB" sz="1400">
                          <a:latin typeface="Abadi" panose="020B0604020202020204" pitchFamily="34" charset="0"/>
                        </a:rPr>
                        <a:t>into the grass, how to kneel in the grass,</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577264495"/>
                  </a:ext>
                </a:extLst>
              </a:tr>
              <a:tr h="551519">
                <a:tc>
                  <a:txBody>
                    <a:bodyPr/>
                    <a:lstStyle/>
                    <a:p>
                      <a:r>
                        <a:rPr lang="en-GB" sz="1400">
                          <a:latin typeface="Abadi" panose="020B0604020202020204" pitchFamily="34" charset="0"/>
                        </a:rPr>
                        <a:t>how to be idle and blessed, how to stroll through the fields</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3969526159"/>
                  </a:ext>
                </a:extLst>
              </a:tr>
              <a:tr h="322818">
                <a:tc>
                  <a:txBody>
                    <a:bodyPr/>
                    <a:lstStyle/>
                    <a:p>
                      <a:r>
                        <a:rPr lang="en-GB" sz="1400">
                          <a:latin typeface="Abadi" panose="020B0604020202020204" pitchFamily="34" charset="0"/>
                        </a:rPr>
                        <a:t>which is what I have been doing all day.</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279567279"/>
                  </a:ext>
                </a:extLst>
              </a:tr>
              <a:tr h="322818">
                <a:tc>
                  <a:txBody>
                    <a:bodyPr/>
                    <a:lstStyle/>
                    <a:p>
                      <a:r>
                        <a:rPr lang="en-GB" sz="1400">
                          <a:latin typeface="Abadi" panose="020B0604020202020204" pitchFamily="34" charset="0"/>
                        </a:rPr>
                        <a:t>Tell me, what else should I have done?</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100897955"/>
                  </a:ext>
                </a:extLst>
              </a:tr>
              <a:tr h="322818">
                <a:tc>
                  <a:txBody>
                    <a:bodyPr/>
                    <a:lstStyle/>
                    <a:p>
                      <a:r>
                        <a:rPr lang="en-GB" sz="1400">
                          <a:latin typeface="Abadi" panose="020B0604020202020204" pitchFamily="34" charset="0"/>
                        </a:rPr>
                        <a:t>Doesn't everything die at last, and too soon?</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698624423"/>
                  </a:ext>
                </a:extLst>
              </a:tr>
              <a:tr h="288882">
                <a:tc>
                  <a:txBody>
                    <a:bodyPr/>
                    <a:lstStyle/>
                    <a:p>
                      <a:r>
                        <a:rPr lang="en-GB" sz="1400">
                          <a:latin typeface="Abadi" panose="020B0604020202020204" pitchFamily="34" charset="0"/>
                        </a:rPr>
                        <a:t>Tell me, what is it you plan to do</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186090380"/>
                  </a:ext>
                </a:extLst>
              </a:tr>
              <a:tr h="322818">
                <a:tc>
                  <a:txBody>
                    <a:bodyPr/>
                    <a:lstStyle/>
                    <a:p>
                      <a:r>
                        <a:rPr lang="en-GB" sz="1400">
                          <a:latin typeface="Abadi" panose="020B0604020202020204" pitchFamily="34" charset="0"/>
                        </a:rPr>
                        <a:t>With your one wild and precious life?</a:t>
                      </a:r>
                    </a:p>
                  </a:txBody>
                  <a:tcPr marL="21323" marR="21323" marT="10661" marB="10661" anchor="ctr">
                    <a:lnL>
                      <a:noFill/>
                    </a:lnL>
                    <a:lnR>
                      <a:noFill/>
                    </a:lnR>
                    <a:lnT>
                      <a:noFill/>
                    </a:lnT>
                    <a:lnB>
                      <a:noFill/>
                    </a:lnB>
                    <a:solidFill>
                      <a:srgbClr val="FFFFFF"/>
                    </a:solidFill>
                  </a:tcPr>
                </a:tc>
                <a:extLst>
                  <a:ext uri="{0D108BD9-81ED-4DB2-BD59-A6C34878D82A}">
                    <a16:rowId xmlns:a16="http://schemas.microsoft.com/office/drawing/2014/main" val="2220774572"/>
                  </a:ext>
                </a:extLst>
              </a:tr>
            </a:tbl>
          </a:graphicData>
        </a:graphic>
      </p:graphicFrame>
    </p:spTree>
    <p:extLst>
      <p:ext uri="{BB962C8B-B14F-4D97-AF65-F5344CB8AC3E}">
        <p14:creationId xmlns:p14="http://schemas.microsoft.com/office/powerpoint/2010/main" val="1726293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A72778-F4F5-4C6C-1C25-A071CFA8FA94}"/>
              </a:ext>
            </a:extLst>
          </p:cNvPr>
          <p:cNvSpPr>
            <a:spLocks noGrp="1"/>
          </p:cNvSpPr>
          <p:nvPr>
            <p:ph type="title"/>
          </p:nvPr>
        </p:nvSpPr>
        <p:spPr/>
        <p:txBody>
          <a:bodyPr/>
          <a:lstStyle/>
          <a:p>
            <a:endParaRPr lang="en-IE"/>
          </a:p>
        </p:txBody>
      </p:sp>
      <p:pic>
        <p:nvPicPr>
          <p:cNvPr id="4" name="Picture 2" descr="How to Leave your Comfort Zone and Enter your 'Growth Zone'">
            <a:extLst>
              <a:ext uri="{FF2B5EF4-FFF2-40B4-BE49-F238E27FC236}">
                <a16:creationId xmlns:a16="http://schemas.microsoft.com/office/drawing/2014/main" id="{9FC758DB-9B54-58F4-B07C-DE600F09B00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023693" y="1846263"/>
            <a:ext cx="4204939"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411608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099CE7-64B0-566B-5132-66F063ADD41A}"/>
              </a:ext>
            </a:extLst>
          </p:cNvPr>
          <p:cNvSpPr>
            <a:spLocks noGrp="1"/>
          </p:cNvSpPr>
          <p:nvPr>
            <p:ph type="title"/>
          </p:nvPr>
        </p:nvSpPr>
        <p:spPr/>
        <p:txBody>
          <a:bodyPr/>
          <a:lstStyle/>
          <a:p>
            <a:r>
              <a:rPr lang="en-IE" dirty="0"/>
              <a:t>Job interview:</a:t>
            </a:r>
          </a:p>
        </p:txBody>
      </p:sp>
      <p:sp>
        <p:nvSpPr>
          <p:cNvPr id="4" name="Content Placeholder 3">
            <a:extLst>
              <a:ext uri="{FF2B5EF4-FFF2-40B4-BE49-F238E27FC236}">
                <a16:creationId xmlns:a16="http://schemas.microsoft.com/office/drawing/2014/main" id="{B166AF1B-6B0F-419A-B278-7550F68C7FB6}"/>
              </a:ext>
            </a:extLst>
          </p:cNvPr>
          <p:cNvSpPr>
            <a:spLocks noGrp="1"/>
          </p:cNvSpPr>
          <p:nvPr>
            <p:ph sz="half" idx="2"/>
          </p:nvPr>
        </p:nvSpPr>
        <p:spPr/>
        <p:txBody>
          <a:bodyPr/>
          <a:lstStyle/>
          <a:p>
            <a:pPr marL="0" indent="0">
              <a:buNone/>
            </a:pPr>
            <a:r>
              <a:rPr lang="en-IE" dirty="0"/>
              <a:t>Tell me about a time you took a risk….</a:t>
            </a:r>
          </a:p>
          <a:p>
            <a:pPr marL="0" indent="0">
              <a:buNone/>
            </a:pPr>
            <a:endParaRPr lang="en-IE"/>
          </a:p>
          <a:p>
            <a:pPr marL="0" indent="0">
              <a:buNone/>
            </a:pPr>
            <a:r>
              <a:rPr lang="en-IE" dirty="0"/>
              <a:t>(implicit here is that’s it’s a good risk!)</a:t>
            </a:r>
          </a:p>
        </p:txBody>
      </p:sp>
      <p:sp>
        <p:nvSpPr>
          <p:cNvPr id="6" name="Content Placeholder 5">
            <a:extLst>
              <a:ext uri="{FF2B5EF4-FFF2-40B4-BE49-F238E27FC236}">
                <a16:creationId xmlns:a16="http://schemas.microsoft.com/office/drawing/2014/main" id="{62240D60-3860-FD06-ECAB-7D14EFCF8A51}"/>
              </a:ext>
            </a:extLst>
          </p:cNvPr>
          <p:cNvSpPr>
            <a:spLocks noGrp="1"/>
          </p:cNvSpPr>
          <p:nvPr>
            <p:ph sz="quarter" idx="4"/>
          </p:nvPr>
        </p:nvSpPr>
        <p:spPr/>
        <p:txBody>
          <a:bodyPr/>
          <a:lstStyle/>
          <a:p>
            <a:pPr marL="0" indent="0">
              <a:buNone/>
            </a:pPr>
            <a:r>
              <a:rPr lang="en-IE" dirty="0"/>
              <a:t>Tell me about a time when you failed…</a:t>
            </a:r>
          </a:p>
          <a:p>
            <a:pPr marL="0" indent="0">
              <a:buNone/>
            </a:pPr>
            <a:endParaRPr lang="en-IE"/>
          </a:p>
          <a:p>
            <a:pPr marL="0" indent="0">
              <a:buNone/>
            </a:pPr>
            <a:r>
              <a:rPr lang="en-IE" dirty="0"/>
              <a:t>(implicit here is that when we take a risk, we sometimes fail…)</a:t>
            </a:r>
          </a:p>
        </p:txBody>
      </p:sp>
      <p:pic>
        <p:nvPicPr>
          <p:cNvPr id="7170" name="Picture 2" descr="Common Interview Questions and Answers: the best ones">
            <a:extLst>
              <a:ext uri="{FF2B5EF4-FFF2-40B4-BE49-F238E27FC236}">
                <a16:creationId xmlns:a16="http://schemas.microsoft.com/office/drawing/2014/main" id="{0142E46C-F3C8-70A3-6A75-B18DE4FEF1E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00112" y="4220526"/>
            <a:ext cx="2543175" cy="18002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199805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3EDDF-C881-E241-6E48-21B9923DBB3D}"/>
              </a:ext>
            </a:extLst>
          </p:cNvPr>
          <p:cNvSpPr>
            <a:spLocks noGrp="1"/>
          </p:cNvSpPr>
          <p:nvPr>
            <p:ph type="title"/>
          </p:nvPr>
        </p:nvSpPr>
        <p:spPr/>
        <p:txBody>
          <a:bodyPr/>
          <a:lstStyle/>
          <a:p>
            <a:r>
              <a:rPr lang="en-GB" dirty="0"/>
              <a:t>Transition Year </a:t>
            </a:r>
            <a:endParaRPr lang="en-IE" dirty="0"/>
          </a:p>
        </p:txBody>
      </p:sp>
      <p:sp>
        <p:nvSpPr>
          <p:cNvPr id="4" name="Content Placeholder 3">
            <a:extLst>
              <a:ext uri="{FF2B5EF4-FFF2-40B4-BE49-F238E27FC236}">
                <a16:creationId xmlns:a16="http://schemas.microsoft.com/office/drawing/2014/main" id="{47CEB3BC-54C4-34CA-24A4-CDDFEFB61372}"/>
              </a:ext>
            </a:extLst>
          </p:cNvPr>
          <p:cNvSpPr>
            <a:spLocks noGrp="1"/>
          </p:cNvSpPr>
          <p:nvPr>
            <p:ph sz="half" idx="2"/>
          </p:nvPr>
        </p:nvSpPr>
        <p:spPr/>
        <p:txBody>
          <a:bodyPr/>
          <a:lstStyle/>
          <a:p>
            <a:endParaRPr lang="en-IE"/>
          </a:p>
        </p:txBody>
      </p:sp>
      <p:sp>
        <p:nvSpPr>
          <p:cNvPr id="6" name="Content Placeholder 5">
            <a:extLst>
              <a:ext uri="{FF2B5EF4-FFF2-40B4-BE49-F238E27FC236}">
                <a16:creationId xmlns:a16="http://schemas.microsoft.com/office/drawing/2014/main" id="{522F3C17-CD8E-B5E1-D353-64C7E1B8AABE}"/>
              </a:ext>
            </a:extLst>
          </p:cNvPr>
          <p:cNvSpPr>
            <a:spLocks noGrp="1"/>
          </p:cNvSpPr>
          <p:nvPr>
            <p:ph sz="quarter" idx="4"/>
          </p:nvPr>
        </p:nvSpPr>
        <p:spPr/>
        <p:txBody>
          <a:bodyPr/>
          <a:lstStyle/>
          <a:p>
            <a:endParaRPr lang="en-IE"/>
          </a:p>
        </p:txBody>
      </p:sp>
    </p:spTree>
    <p:extLst>
      <p:ext uri="{BB962C8B-B14F-4D97-AF65-F5344CB8AC3E}">
        <p14:creationId xmlns:p14="http://schemas.microsoft.com/office/powerpoint/2010/main" val="29583005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CE371B9-D8E9-EBB5-8C27-DEFDF1AF18BF}"/>
              </a:ext>
            </a:extLst>
          </p:cNvPr>
          <p:cNvSpPr>
            <a:spLocks noGrp="1"/>
          </p:cNvSpPr>
          <p:nvPr>
            <p:ph idx="1"/>
          </p:nvPr>
        </p:nvSpPr>
        <p:spPr/>
        <p:txBody>
          <a:bodyPr/>
          <a:lstStyle/>
          <a:p>
            <a:pPr algn="l" fontAlgn="base"/>
            <a:r>
              <a:rPr lang="en-GB" b="1" i="0" dirty="0">
                <a:solidFill>
                  <a:srgbClr val="303234"/>
                </a:solidFill>
                <a:effectLst/>
                <a:latin typeface="inherit"/>
              </a:rPr>
              <a:t>Joshua 1:9</a:t>
            </a:r>
            <a:endParaRPr lang="en-GB" b="0" i="0" dirty="0">
              <a:solidFill>
                <a:srgbClr val="303234"/>
              </a:solidFill>
              <a:effectLst/>
              <a:latin typeface="open-sans"/>
            </a:endParaRPr>
          </a:p>
          <a:p>
            <a:pPr algn="l" fontAlgn="base"/>
            <a:r>
              <a:rPr lang="en-GB" b="0" i="0" dirty="0">
                <a:solidFill>
                  <a:srgbClr val="303234"/>
                </a:solidFill>
                <a:effectLst/>
                <a:latin typeface="inherit"/>
              </a:rPr>
              <a:t>"Have I not commanded you? Be strong and courageous. Do not be frightened, and do not be dismayed, for the LORD your God is with you wherever you go.“</a:t>
            </a:r>
          </a:p>
          <a:p>
            <a:pPr algn="l" fontAlgn="base"/>
            <a:r>
              <a:rPr lang="en-GB" b="1" i="0" dirty="0">
                <a:solidFill>
                  <a:srgbClr val="303234"/>
                </a:solidFill>
                <a:effectLst/>
                <a:latin typeface="inherit"/>
              </a:rPr>
              <a:t>Isaiah 41:13</a:t>
            </a:r>
            <a:endParaRPr lang="en-GB" b="0" i="0" dirty="0">
              <a:solidFill>
                <a:srgbClr val="303234"/>
              </a:solidFill>
              <a:effectLst/>
              <a:latin typeface="open-sans"/>
            </a:endParaRPr>
          </a:p>
          <a:p>
            <a:pPr algn="l" fontAlgn="base"/>
            <a:r>
              <a:rPr lang="en-GB" b="0" i="0" dirty="0">
                <a:solidFill>
                  <a:srgbClr val="303234"/>
                </a:solidFill>
                <a:effectLst/>
                <a:latin typeface="inherit"/>
              </a:rPr>
              <a:t>"For I, the LORD your God, hold your right hand; it is I who say to you, 'Fear not, I am the one who helps you.’”</a:t>
            </a:r>
          </a:p>
          <a:p>
            <a:pPr algn="l" fontAlgn="base"/>
            <a:r>
              <a:rPr lang="en-IE" b="1" i="0" dirty="0">
                <a:solidFill>
                  <a:srgbClr val="202124"/>
                </a:solidFill>
                <a:effectLst/>
                <a:latin typeface="Google Sans"/>
              </a:rPr>
              <a:t>Philippians 4:13</a:t>
            </a:r>
            <a:endParaRPr lang="en-GB" b="1" i="0" dirty="0">
              <a:solidFill>
                <a:srgbClr val="303234"/>
              </a:solidFill>
              <a:effectLst/>
              <a:latin typeface="inherit"/>
            </a:endParaRPr>
          </a:p>
          <a:p>
            <a:pPr algn="l" fontAlgn="base"/>
            <a:r>
              <a:rPr lang="en-GB" b="0" i="0" dirty="0">
                <a:solidFill>
                  <a:srgbClr val="202124"/>
                </a:solidFill>
                <a:effectLst/>
                <a:latin typeface="Google Sans"/>
              </a:rPr>
              <a:t>“</a:t>
            </a:r>
            <a:r>
              <a:rPr lang="en-GB" b="0" i="0" dirty="0">
                <a:solidFill>
                  <a:srgbClr val="040C28"/>
                </a:solidFill>
                <a:effectLst/>
                <a:latin typeface="Google Sans"/>
              </a:rPr>
              <a:t>I can do all things through Him who strengthens me</a:t>
            </a:r>
            <a:endParaRPr lang="en-GB" b="0" i="0" dirty="0">
              <a:solidFill>
                <a:srgbClr val="303234"/>
              </a:solidFill>
              <a:effectLst/>
              <a:latin typeface="open-sans"/>
            </a:endParaRPr>
          </a:p>
          <a:p>
            <a:pPr algn="l" fontAlgn="base"/>
            <a:endParaRPr lang="en-GB" b="0" i="0" dirty="0">
              <a:solidFill>
                <a:srgbClr val="303234"/>
              </a:solidFill>
              <a:effectLst/>
              <a:latin typeface="open-sans"/>
            </a:endParaRPr>
          </a:p>
          <a:p>
            <a:endParaRPr lang="en-IE" dirty="0"/>
          </a:p>
          <a:p>
            <a:endParaRPr lang="en-IE" dirty="0"/>
          </a:p>
        </p:txBody>
      </p:sp>
      <p:sp>
        <p:nvSpPr>
          <p:cNvPr id="6" name="TextBox 5">
            <a:extLst>
              <a:ext uri="{FF2B5EF4-FFF2-40B4-BE49-F238E27FC236}">
                <a16:creationId xmlns:a16="http://schemas.microsoft.com/office/drawing/2014/main" id="{5D5580B8-B744-D272-9B21-AD7D13130A9A}"/>
              </a:ext>
            </a:extLst>
          </p:cNvPr>
          <p:cNvSpPr txBox="1"/>
          <p:nvPr/>
        </p:nvSpPr>
        <p:spPr>
          <a:xfrm>
            <a:off x="1188720" y="1188720"/>
            <a:ext cx="9066628" cy="369332"/>
          </a:xfrm>
          <a:prstGeom prst="rect">
            <a:avLst/>
          </a:prstGeom>
          <a:noFill/>
        </p:spPr>
        <p:txBody>
          <a:bodyPr wrap="square" rtlCol="0">
            <a:spAutoFit/>
          </a:bodyPr>
          <a:lstStyle/>
          <a:p>
            <a:r>
              <a:rPr lang="en-GB" dirty="0"/>
              <a:t>We pause to reflect on the Word of God….</a:t>
            </a:r>
            <a:endParaRPr lang="en-IE" dirty="0"/>
          </a:p>
        </p:txBody>
      </p:sp>
    </p:spTree>
    <p:extLst>
      <p:ext uri="{BB962C8B-B14F-4D97-AF65-F5344CB8AC3E}">
        <p14:creationId xmlns:p14="http://schemas.microsoft.com/office/powerpoint/2010/main" val="682370763"/>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A187C5F6-4EC9-4E2F-8935-400E5F6B0CA3}">
  <ds:schemaRefs>
    <ds:schemaRef ds:uri="http://schemas.microsoft.com/sharepoint/v3/contenttype/forms"/>
  </ds:schemaRefs>
</ds:datastoreItem>
</file>

<file path=customXml/itemProps2.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749EF8A4-F391-4F88-AEA9-A9F79FF5BD50}">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4261</TotalTime>
  <Words>1601</Words>
  <Application>Microsoft Office PowerPoint</Application>
  <PresentationFormat>Widescreen</PresentationFormat>
  <Paragraphs>126</Paragraphs>
  <Slides>14</Slides>
  <Notes>12</Notes>
  <HiddenSlides>0</HiddenSlides>
  <MMClips>3</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14</vt:i4>
      </vt:variant>
    </vt:vector>
  </HeadingPairs>
  <TitlesOfParts>
    <vt:vector size="21" baseType="lpstr">
      <vt:lpstr>Abadi</vt:lpstr>
      <vt:lpstr>Calibri</vt:lpstr>
      <vt:lpstr>Calibri Light</vt:lpstr>
      <vt:lpstr>Google Sans</vt:lpstr>
      <vt:lpstr>inherit</vt:lpstr>
      <vt:lpstr>open-sans</vt:lpstr>
      <vt:lpstr>Retrospect</vt:lpstr>
      <vt:lpstr>Introduction for Principal </vt:lpstr>
      <vt:lpstr>Opening Year Assembly/Reflection</vt:lpstr>
      <vt:lpstr>PowerPoint Presentation</vt:lpstr>
      <vt:lpstr>PowerPoint Presentation</vt:lpstr>
      <vt:lpstr>Good risk…  </vt:lpstr>
      <vt:lpstr>PowerPoint Presentation</vt:lpstr>
      <vt:lpstr>Job interview:</vt:lpstr>
      <vt:lpstr>Transition Year </vt:lpstr>
      <vt:lpstr>PowerPoint Presentation</vt:lpstr>
      <vt:lpstr>And in Islam</vt:lpstr>
      <vt:lpstr>And in Hinduism</vt:lpstr>
      <vt:lpstr>A leap of faith….</vt:lpstr>
      <vt:lpstr>And so we pray..</vt:lpstr>
      <vt:lpstr>Closing Hymn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Kate Liffey</cp:lastModifiedBy>
  <cp:revision>18</cp:revision>
  <dcterms:created xsi:type="dcterms:W3CDTF">2021-05-16T14:01:47Z</dcterms:created>
  <dcterms:modified xsi:type="dcterms:W3CDTF">2023-08-02T16:36:16Z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