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3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8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18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28.xml" ContentType="application/vnd.openxmlformats-officedocument.presentationml.slide+xml"/>
  <Override PartName="/ppt/slides/slide85.xml" ContentType="application/vnd.openxmlformats-officedocument.presentationml.slide+xml"/>
  <Override PartName="/ppt/slides/slide2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9"/>
  </p:notesMasterIdLst>
  <p:sldIdLst>
    <p:sldId id="256" r:id="rId2"/>
    <p:sldId id="630" r:id="rId3"/>
    <p:sldId id="618" r:id="rId4"/>
    <p:sldId id="619" r:id="rId5"/>
    <p:sldId id="620" r:id="rId6"/>
    <p:sldId id="621" r:id="rId7"/>
    <p:sldId id="622" r:id="rId8"/>
    <p:sldId id="623" r:id="rId9"/>
    <p:sldId id="624" r:id="rId10"/>
    <p:sldId id="625" r:id="rId11"/>
    <p:sldId id="626" r:id="rId12"/>
    <p:sldId id="552" r:id="rId13"/>
    <p:sldId id="550" r:id="rId14"/>
    <p:sldId id="548" r:id="rId15"/>
    <p:sldId id="549" r:id="rId16"/>
    <p:sldId id="551" r:id="rId17"/>
    <p:sldId id="534" r:id="rId18"/>
    <p:sldId id="520" r:id="rId19"/>
    <p:sldId id="527" r:id="rId20"/>
    <p:sldId id="528" r:id="rId21"/>
    <p:sldId id="274" r:id="rId22"/>
    <p:sldId id="275" r:id="rId23"/>
    <p:sldId id="529" r:id="rId24"/>
    <p:sldId id="521" r:id="rId25"/>
    <p:sldId id="277" r:id="rId26"/>
    <p:sldId id="262" r:id="rId27"/>
    <p:sldId id="263" r:id="rId28"/>
    <p:sldId id="266" r:id="rId29"/>
    <p:sldId id="344" r:id="rId30"/>
    <p:sldId id="342" r:id="rId31"/>
    <p:sldId id="343" r:id="rId32"/>
    <p:sldId id="341" r:id="rId33"/>
    <p:sldId id="532" r:id="rId34"/>
    <p:sldId id="268" r:id="rId35"/>
    <p:sldId id="269" r:id="rId36"/>
    <p:sldId id="265" r:id="rId37"/>
    <p:sldId id="597" r:id="rId38"/>
    <p:sldId id="437" r:id="rId39"/>
    <p:sldId id="555" r:id="rId40"/>
    <p:sldId id="438" r:id="rId41"/>
    <p:sldId id="267" r:id="rId42"/>
    <p:sldId id="439" r:id="rId43"/>
    <p:sldId id="535" r:id="rId44"/>
    <p:sldId id="506" r:id="rId45"/>
    <p:sldId id="509" r:id="rId46"/>
    <p:sldId id="510" r:id="rId47"/>
    <p:sldId id="627" r:id="rId48"/>
    <p:sldId id="629" r:id="rId49"/>
    <p:sldId id="628" r:id="rId50"/>
    <p:sldId id="517" r:id="rId51"/>
    <p:sldId id="526" r:id="rId52"/>
    <p:sldId id="272" r:id="rId53"/>
    <p:sldId id="518" r:id="rId54"/>
    <p:sldId id="273" r:id="rId55"/>
    <p:sldId id="515" r:id="rId56"/>
    <p:sldId id="522" r:id="rId57"/>
    <p:sldId id="434" r:id="rId58"/>
    <p:sldId id="598" r:id="rId59"/>
    <p:sldId id="599" r:id="rId60"/>
    <p:sldId id="519" r:id="rId61"/>
    <p:sldId id="476" r:id="rId62"/>
    <p:sldId id="600" r:id="rId63"/>
    <p:sldId id="601" r:id="rId64"/>
    <p:sldId id="513" r:id="rId65"/>
    <p:sldId id="514" r:id="rId66"/>
    <p:sldId id="524" r:id="rId67"/>
    <p:sldId id="542" r:id="rId68"/>
    <p:sldId id="603" r:id="rId69"/>
    <p:sldId id="604" r:id="rId70"/>
    <p:sldId id="602" r:id="rId71"/>
    <p:sldId id="543" r:id="rId72"/>
    <p:sldId id="545" r:id="rId73"/>
    <p:sldId id="546" r:id="rId74"/>
    <p:sldId id="440" r:id="rId75"/>
    <p:sldId id="441" r:id="rId76"/>
    <p:sldId id="442" r:id="rId77"/>
    <p:sldId id="547" r:id="rId78"/>
    <p:sldId id="516" r:id="rId79"/>
    <p:sldId id="541" r:id="rId80"/>
    <p:sldId id="379" r:id="rId81"/>
    <p:sldId id="380" r:id="rId82"/>
    <p:sldId id="381" r:id="rId83"/>
    <p:sldId id="382" r:id="rId84"/>
    <p:sldId id="422" r:id="rId85"/>
    <p:sldId id="423" r:id="rId86"/>
    <p:sldId id="365" r:id="rId87"/>
    <p:sldId id="428" r:id="rId8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95" Type="http://schemas.openxmlformats.org/officeDocument/2006/relationships/customXml" Target="../customXml/item2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6ACDE9-BC84-A94D-8D29-EF3FB872F411}" type="doc">
      <dgm:prSet loTypeId="urn:microsoft.com/office/officeart/2005/8/layout/radial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356FC0-231F-BA44-AA22-386A694D29EA}">
      <dgm:prSet phldrT="[Text]"/>
      <dgm:spPr/>
      <dgm:t>
        <a:bodyPr/>
        <a:lstStyle/>
        <a:p>
          <a:r>
            <a:rPr lang="en-US" dirty="0"/>
            <a:t>Student Voice</a:t>
          </a:r>
        </a:p>
      </dgm:t>
    </dgm:pt>
    <dgm:pt modelId="{168B4B07-D414-FD41-9AF3-6707BE5A123F}" type="parTrans" cxnId="{89B40D04-CF69-534A-BE5A-EA0AF1F2A5AB}">
      <dgm:prSet/>
      <dgm:spPr/>
      <dgm:t>
        <a:bodyPr/>
        <a:lstStyle/>
        <a:p>
          <a:endParaRPr lang="en-US"/>
        </a:p>
      </dgm:t>
    </dgm:pt>
    <dgm:pt modelId="{CFC8923B-DFC8-6340-89E9-06410825C416}" type="sibTrans" cxnId="{89B40D04-CF69-534A-BE5A-EA0AF1F2A5AB}">
      <dgm:prSet/>
      <dgm:spPr/>
      <dgm:t>
        <a:bodyPr/>
        <a:lstStyle/>
        <a:p>
          <a:endParaRPr lang="en-US"/>
        </a:p>
      </dgm:t>
    </dgm:pt>
    <dgm:pt modelId="{A6D1A17F-BE18-B24C-96CF-718C73232EEA}">
      <dgm:prSet phldrT="[Text]"/>
      <dgm:spPr/>
      <dgm:t>
        <a:bodyPr/>
        <a:lstStyle/>
        <a:p>
          <a:r>
            <a:rPr lang="en-US" dirty="0"/>
            <a:t>Rights</a:t>
          </a:r>
        </a:p>
      </dgm:t>
    </dgm:pt>
    <dgm:pt modelId="{CF41BE14-499A-444A-96F4-BA47DCE7B1D6}" type="parTrans" cxnId="{7932E89B-AEF9-5A4E-A542-A9452074DBC5}">
      <dgm:prSet/>
      <dgm:spPr/>
      <dgm:t>
        <a:bodyPr/>
        <a:lstStyle/>
        <a:p>
          <a:endParaRPr lang="en-US"/>
        </a:p>
      </dgm:t>
    </dgm:pt>
    <dgm:pt modelId="{0F3D2916-B785-B644-8418-DEF8708EC36C}" type="sibTrans" cxnId="{7932E89B-AEF9-5A4E-A542-A9452074DBC5}">
      <dgm:prSet/>
      <dgm:spPr/>
      <dgm:t>
        <a:bodyPr/>
        <a:lstStyle/>
        <a:p>
          <a:endParaRPr lang="en-US"/>
        </a:p>
      </dgm:t>
    </dgm:pt>
    <dgm:pt modelId="{3665BC11-EF6A-E340-B00C-13A6C30A9108}">
      <dgm:prSet phldrT="[Text]"/>
      <dgm:spPr/>
      <dgm:t>
        <a:bodyPr/>
        <a:lstStyle/>
        <a:p>
          <a:r>
            <a:rPr lang="en-US" dirty="0"/>
            <a:t>Power / authority</a:t>
          </a:r>
        </a:p>
      </dgm:t>
    </dgm:pt>
    <dgm:pt modelId="{EB22417C-4ED7-A84F-9A90-38C05445BB20}" type="parTrans" cxnId="{FA13EBE2-84FD-8645-969C-F63045A734C8}">
      <dgm:prSet/>
      <dgm:spPr/>
      <dgm:t>
        <a:bodyPr/>
        <a:lstStyle/>
        <a:p>
          <a:endParaRPr lang="en-US"/>
        </a:p>
      </dgm:t>
    </dgm:pt>
    <dgm:pt modelId="{0B6B39BA-CA23-CE48-9E95-594B7EFB6DF8}" type="sibTrans" cxnId="{FA13EBE2-84FD-8645-969C-F63045A734C8}">
      <dgm:prSet/>
      <dgm:spPr/>
      <dgm:t>
        <a:bodyPr/>
        <a:lstStyle/>
        <a:p>
          <a:endParaRPr lang="en-US"/>
        </a:p>
      </dgm:t>
    </dgm:pt>
    <dgm:pt modelId="{60207A5C-CA8B-1946-BEB0-E1F9B4629306}">
      <dgm:prSet phldrT="[Text]"/>
      <dgm:spPr/>
      <dgm:t>
        <a:bodyPr/>
        <a:lstStyle/>
        <a:p>
          <a:r>
            <a:rPr lang="en-US" dirty="0"/>
            <a:t>Participation</a:t>
          </a:r>
        </a:p>
      </dgm:t>
    </dgm:pt>
    <dgm:pt modelId="{452FCC5A-D104-8248-87F8-05772BD80380}" type="parTrans" cxnId="{1011C329-ED0C-2944-AA62-E53FB3EC0018}">
      <dgm:prSet/>
      <dgm:spPr/>
      <dgm:t>
        <a:bodyPr/>
        <a:lstStyle/>
        <a:p>
          <a:endParaRPr lang="en-US"/>
        </a:p>
      </dgm:t>
    </dgm:pt>
    <dgm:pt modelId="{419521CA-D867-3F4C-94FD-5670E5617911}" type="sibTrans" cxnId="{1011C329-ED0C-2944-AA62-E53FB3EC0018}">
      <dgm:prSet/>
      <dgm:spPr/>
      <dgm:t>
        <a:bodyPr/>
        <a:lstStyle/>
        <a:p>
          <a:endParaRPr lang="en-US"/>
        </a:p>
      </dgm:t>
    </dgm:pt>
    <dgm:pt modelId="{C90AE1A7-D1BA-914B-8494-B9787F744816}">
      <dgm:prSet/>
      <dgm:spPr/>
      <dgm:t>
        <a:bodyPr/>
        <a:lstStyle/>
        <a:p>
          <a:r>
            <a:rPr lang="en-US" dirty="0"/>
            <a:t>Engagement / retention</a:t>
          </a:r>
        </a:p>
      </dgm:t>
    </dgm:pt>
    <dgm:pt modelId="{4E244540-AD70-A54B-BAD8-1EF89660348E}" type="parTrans" cxnId="{C33FFF1C-A6AB-8942-8677-5AE1AFF0E737}">
      <dgm:prSet/>
      <dgm:spPr/>
      <dgm:t>
        <a:bodyPr/>
        <a:lstStyle/>
        <a:p>
          <a:endParaRPr lang="en-US"/>
        </a:p>
      </dgm:t>
    </dgm:pt>
    <dgm:pt modelId="{8E3F260A-6FA5-CB4F-BB34-3891014B5EEE}" type="sibTrans" cxnId="{C33FFF1C-A6AB-8942-8677-5AE1AFF0E737}">
      <dgm:prSet/>
      <dgm:spPr/>
      <dgm:t>
        <a:bodyPr/>
        <a:lstStyle/>
        <a:p>
          <a:endParaRPr lang="en-US"/>
        </a:p>
      </dgm:t>
    </dgm:pt>
    <dgm:pt modelId="{AB7EF366-09F0-3348-A17A-F19BC53BEF8F}">
      <dgm:prSet/>
      <dgm:spPr/>
      <dgm:t>
        <a:bodyPr/>
        <a:lstStyle/>
        <a:p>
          <a:r>
            <a:rPr lang="en-US" dirty="0"/>
            <a:t>Democracy</a:t>
          </a:r>
        </a:p>
      </dgm:t>
    </dgm:pt>
    <dgm:pt modelId="{C46D4C09-81F8-184A-9A74-8735AD222856}" type="parTrans" cxnId="{83E9D86A-7A40-3041-BEA6-92605B0815CE}">
      <dgm:prSet/>
      <dgm:spPr/>
      <dgm:t>
        <a:bodyPr/>
        <a:lstStyle/>
        <a:p>
          <a:endParaRPr lang="en-US"/>
        </a:p>
      </dgm:t>
    </dgm:pt>
    <dgm:pt modelId="{BBFBFF35-0339-004C-9E33-247F8E4A8560}" type="sibTrans" cxnId="{83E9D86A-7A40-3041-BEA6-92605B0815CE}">
      <dgm:prSet/>
      <dgm:spPr/>
      <dgm:t>
        <a:bodyPr/>
        <a:lstStyle/>
        <a:p>
          <a:endParaRPr lang="en-US"/>
        </a:p>
      </dgm:t>
    </dgm:pt>
    <dgm:pt modelId="{692AEACF-130A-1A4C-BA13-2445E7096FE6}">
      <dgm:prSet/>
      <dgm:spPr/>
      <dgm:t>
        <a:bodyPr/>
        <a:lstStyle/>
        <a:p>
          <a:r>
            <a:rPr lang="en-US" dirty="0"/>
            <a:t>Citizenship</a:t>
          </a:r>
        </a:p>
      </dgm:t>
    </dgm:pt>
    <dgm:pt modelId="{B1F19D58-07B0-6B46-8AED-55570072C026}" type="parTrans" cxnId="{AE9793DD-20D2-FA48-8D3D-A395A9E911F6}">
      <dgm:prSet/>
      <dgm:spPr/>
      <dgm:t>
        <a:bodyPr/>
        <a:lstStyle/>
        <a:p>
          <a:endParaRPr lang="en-US"/>
        </a:p>
      </dgm:t>
    </dgm:pt>
    <dgm:pt modelId="{58F560D8-5581-F846-B77C-D99C54D0C8D5}" type="sibTrans" cxnId="{AE9793DD-20D2-FA48-8D3D-A395A9E911F6}">
      <dgm:prSet/>
      <dgm:spPr/>
      <dgm:t>
        <a:bodyPr/>
        <a:lstStyle/>
        <a:p>
          <a:endParaRPr lang="en-US"/>
        </a:p>
      </dgm:t>
    </dgm:pt>
    <dgm:pt modelId="{C3CEB096-31AB-2C40-AB1D-91ED7DA4BAA0}">
      <dgm:prSet/>
      <dgm:spPr/>
      <dgm:t>
        <a:bodyPr/>
        <a:lstStyle/>
        <a:p>
          <a:r>
            <a:rPr lang="en-US" dirty="0"/>
            <a:t>Pedagogy</a:t>
          </a:r>
        </a:p>
      </dgm:t>
    </dgm:pt>
    <dgm:pt modelId="{432A8529-585E-D942-A830-C9BF75BB9C48}" type="parTrans" cxnId="{8EBE07AE-409E-D648-BB92-76EC0B46954D}">
      <dgm:prSet/>
      <dgm:spPr/>
      <dgm:t>
        <a:bodyPr/>
        <a:lstStyle/>
        <a:p>
          <a:endParaRPr lang="en-US"/>
        </a:p>
      </dgm:t>
    </dgm:pt>
    <dgm:pt modelId="{EC77E8D1-1DC6-E642-B0F1-F15DC029CBAC}" type="sibTrans" cxnId="{8EBE07AE-409E-D648-BB92-76EC0B46954D}">
      <dgm:prSet/>
      <dgm:spPr/>
      <dgm:t>
        <a:bodyPr/>
        <a:lstStyle/>
        <a:p>
          <a:endParaRPr lang="en-US"/>
        </a:p>
      </dgm:t>
    </dgm:pt>
    <dgm:pt modelId="{318DB94E-BFC2-8944-A4BD-E62F7414B2C4}">
      <dgm:prSet/>
      <dgm:spPr/>
      <dgm:t>
        <a:bodyPr/>
        <a:lstStyle/>
        <a:p>
          <a:r>
            <a:rPr lang="en-US" dirty="0"/>
            <a:t>Assessment</a:t>
          </a:r>
        </a:p>
      </dgm:t>
    </dgm:pt>
    <dgm:pt modelId="{B2D2B7F3-8401-194D-A883-DA08C8E00089}" type="parTrans" cxnId="{118577D9-408B-E74A-BF22-05F0C8565585}">
      <dgm:prSet/>
      <dgm:spPr/>
      <dgm:t>
        <a:bodyPr/>
        <a:lstStyle/>
        <a:p>
          <a:endParaRPr lang="en-US"/>
        </a:p>
      </dgm:t>
    </dgm:pt>
    <dgm:pt modelId="{F02C1FF6-838D-9D46-9D17-344AD5A2763D}" type="sibTrans" cxnId="{118577D9-408B-E74A-BF22-05F0C8565585}">
      <dgm:prSet/>
      <dgm:spPr/>
      <dgm:t>
        <a:bodyPr/>
        <a:lstStyle/>
        <a:p>
          <a:endParaRPr lang="en-US"/>
        </a:p>
      </dgm:t>
    </dgm:pt>
    <dgm:pt modelId="{5D44AF89-1035-CE49-9003-A07072255577}">
      <dgm:prSet/>
      <dgm:spPr/>
      <dgm:t>
        <a:bodyPr/>
        <a:lstStyle/>
        <a:p>
          <a:r>
            <a:rPr lang="en-US" dirty="0"/>
            <a:t>Voice / dialogue/ consultation</a:t>
          </a:r>
        </a:p>
      </dgm:t>
    </dgm:pt>
    <dgm:pt modelId="{3AC27E1C-CA9C-7244-9485-BDE4703C42D2}" type="parTrans" cxnId="{6F7FE413-4252-864D-AC9A-DC2B29801CCA}">
      <dgm:prSet/>
      <dgm:spPr/>
      <dgm:t>
        <a:bodyPr/>
        <a:lstStyle/>
        <a:p>
          <a:endParaRPr lang="en-US"/>
        </a:p>
      </dgm:t>
    </dgm:pt>
    <dgm:pt modelId="{361732AA-825F-6742-8D3A-6394DF1BC352}" type="sibTrans" cxnId="{6F7FE413-4252-864D-AC9A-DC2B29801CCA}">
      <dgm:prSet/>
      <dgm:spPr/>
      <dgm:t>
        <a:bodyPr/>
        <a:lstStyle/>
        <a:p>
          <a:endParaRPr lang="en-US"/>
        </a:p>
      </dgm:t>
    </dgm:pt>
    <dgm:pt modelId="{19DA21EC-B082-F44C-9390-653A5A6C0036}">
      <dgm:prSet/>
      <dgm:spPr/>
      <dgm:t>
        <a:bodyPr/>
        <a:lstStyle/>
        <a:p>
          <a:r>
            <a:rPr lang="en-US" dirty="0"/>
            <a:t>Personalised learning</a:t>
          </a:r>
        </a:p>
      </dgm:t>
    </dgm:pt>
    <dgm:pt modelId="{C66AECCD-2EE5-694F-9913-7F7E940CFE03}" type="parTrans" cxnId="{474CAFD7-2030-D348-BED9-E77C7017BE33}">
      <dgm:prSet/>
      <dgm:spPr/>
      <dgm:t>
        <a:bodyPr/>
        <a:lstStyle/>
        <a:p>
          <a:endParaRPr lang="en-US"/>
        </a:p>
      </dgm:t>
    </dgm:pt>
    <dgm:pt modelId="{56E752A1-1C14-D84F-93AF-B876442E01D5}" type="sibTrans" cxnId="{474CAFD7-2030-D348-BED9-E77C7017BE33}">
      <dgm:prSet/>
      <dgm:spPr/>
      <dgm:t>
        <a:bodyPr/>
        <a:lstStyle/>
        <a:p>
          <a:endParaRPr lang="en-US"/>
        </a:p>
      </dgm:t>
    </dgm:pt>
    <dgm:pt modelId="{879DAD08-B5C6-314E-99F4-A22A1859954A}">
      <dgm:prSet/>
      <dgm:spPr/>
      <dgm:t>
        <a:bodyPr/>
        <a:lstStyle/>
        <a:p>
          <a:r>
            <a:rPr lang="en-US" dirty="0"/>
            <a:t>Agency</a:t>
          </a:r>
        </a:p>
      </dgm:t>
    </dgm:pt>
    <dgm:pt modelId="{A786BBE8-F916-3045-B579-1AFCFA7A0EE2}" type="parTrans" cxnId="{46420A26-D024-7343-8882-BC94053C3D33}">
      <dgm:prSet/>
      <dgm:spPr/>
      <dgm:t>
        <a:bodyPr/>
        <a:lstStyle/>
        <a:p>
          <a:endParaRPr lang="en-US"/>
        </a:p>
      </dgm:t>
    </dgm:pt>
    <dgm:pt modelId="{0D528303-8B00-CD4E-B552-382EA99DEBD7}" type="sibTrans" cxnId="{46420A26-D024-7343-8882-BC94053C3D33}">
      <dgm:prSet/>
      <dgm:spPr/>
      <dgm:t>
        <a:bodyPr/>
        <a:lstStyle/>
        <a:p>
          <a:endParaRPr lang="en-US"/>
        </a:p>
      </dgm:t>
    </dgm:pt>
    <dgm:pt modelId="{DD89AB03-5B12-E34D-A32E-CE05C6515A89}">
      <dgm:prSet/>
      <dgm:spPr/>
      <dgm:t>
        <a:bodyPr/>
        <a:lstStyle/>
        <a:p>
          <a:r>
            <a:rPr lang="en-US" dirty="0"/>
            <a:t>Empowerment</a:t>
          </a:r>
        </a:p>
      </dgm:t>
    </dgm:pt>
    <dgm:pt modelId="{E8A90AE4-2FF0-AB48-860D-5051BEA737E1}" type="parTrans" cxnId="{0F06D8F9-530E-6647-9070-FFED7A0CDFDD}">
      <dgm:prSet/>
      <dgm:spPr/>
      <dgm:t>
        <a:bodyPr/>
        <a:lstStyle/>
        <a:p>
          <a:endParaRPr lang="en-US"/>
        </a:p>
      </dgm:t>
    </dgm:pt>
    <dgm:pt modelId="{97B3B5FC-AD9B-9B4D-A87D-323A9913635B}" type="sibTrans" cxnId="{0F06D8F9-530E-6647-9070-FFED7A0CDFDD}">
      <dgm:prSet/>
      <dgm:spPr/>
      <dgm:t>
        <a:bodyPr/>
        <a:lstStyle/>
        <a:p>
          <a:endParaRPr lang="en-US"/>
        </a:p>
      </dgm:t>
    </dgm:pt>
    <dgm:pt modelId="{33FBFD68-8439-FC4F-923B-3437AE3B70ED}">
      <dgm:prSet/>
      <dgm:spPr/>
      <dgm:t>
        <a:bodyPr/>
        <a:lstStyle/>
        <a:p>
          <a:r>
            <a:rPr lang="en-US" dirty="0"/>
            <a:t>Emancipation and transformation</a:t>
          </a:r>
        </a:p>
      </dgm:t>
    </dgm:pt>
    <dgm:pt modelId="{189C190D-8D0C-ED41-9E34-D37984778FE5}" type="parTrans" cxnId="{22B8657B-4AD0-0246-AC31-1C9157003D77}">
      <dgm:prSet/>
      <dgm:spPr/>
      <dgm:t>
        <a:bodyPr/>
        <a:lstStyle/>
        <a:p>
          <a:endParaRPr lang="en-US"/>
        </a:p>
      </dgm:t>
    </dgm:pt>
    <dgm:pt modelId="{19D4295A-3C7E-2242-A4D1-612559F9393D}" type="sibTrans" cxnId="{22B8657B-4AD0-0246-AC31-1C9157003D77}">
      <dgm:prSet/>
      <dgm:spPr/>
      <dgm:t>
        <a:bodyPr/>
        <a:lstStyle/>
        <a:p>
          <a:endParaRPr lang="en-US"/>
        </a:p>
      </dgm:t>
    </dgm:pt>
    <dgm:pt modelId="{400A9DD2-276A-384D-B125-CE7A983E2F71}" type="pres">
      <dgm:prSet presAssocID="{F56ACDE9-BC84-A94D-8D29-EF3FB872F41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7B8D275-4BAB-8D45-ABB0-0EE1C16A3F3D}" type="pres">
      <dgm:prSet presAssocID="{93356FC0-231F-BA44-AA22-386A694D29EA}" presName="centerShape" presStyleLbl="node0" presStyleIdx="0" presStyleCnt="1"/>
      <dgm:spPr/>
    </dgm:pt>
    <dgm:pt modelId="{C37204BD-361C-2F4F-BC33-1A56BCE8063B}" type="pres">
      <dgm:prSet presAssocID="{CF41BE14-499A-444A-96F4-BA47DCE7B1D6}" presName="parTrans" presStyleLbl="bgSibTrans2D1" presStyleIdx="0" presStyleCnt="13"/>
      <dgm:spPr/>
    </dgm:pt>
    <dgm:pt modelId="{51DDAE9A-C1E6-184F-9B8F-01354834C5D2}" type="pres">
      <dgm:prSet presAssocID="{A6D1A17F-BE18-B24C-96CF-718C73232EEA}" presName="node" presStyleLbl="node1" presStyleIdx="0" presStyleCnt="13">
        <dgm:presLayoutVars>
          <dgm:bulletEnabled val="1"/>
        </dgm:presLayoutVars>
      </dgm:prSet>
      <dgm:spPr/>
    </dgm:pt>
    <dgm:pt modelId="{0BF63B5E-820A-204F-BA0C-3CB9A2D1C1F6}" type="pres">
      <dgm:prSet presAssocID="{3AC27E1C-CA9C-7244-9485-BDE4703C42D2}" presName="parTrans" presStyleLbl="bgSibTrans2D1" presStyleIdx="1" presStyleCnt="13"/>
      <dgm:spPr/>
    </dgm:pt>
    <dgm:pt modelId="{1CF6C704-F257-CE43-8C87-5C8A0BE206F2}" type="pres">
      <dgm:prSet presAssocID="{5D44AF89-1035-CE49-9003-A07072255577}" presName="node" presStyleLbl="node1" presStyleIdx="1" presStyleCnt="13">
        <dgm:presLayoutVars>
          <dgm:bulletEnabled val="1"/>
        </dgm:presLayoutVars>
      </dgm:prSet>
      <dgm:spPr/>
    </dgm:pt>
    <dgm:pt modelId="{6428EBF7-A4C8-4349-BC62-17268549DE5E}" type="pres">
      <dgm:prSet presAssocID="{A786BBE8-F916-3045-B579-1AFCFA7A0EE2}" presName="parTrans" presStyleLbl="bgSibTrans2D1" presStyleIdx="2" presStyleCnt="13"/>
      <dgm:spPr/>
    </dgm:pt>
    <dgm:pt modelId="{11CD6E28-5C6E-9C48-8762-87930EFAE04A}" type="pres">
      <dgm:prSet presAssocID="{879DAD08-B5C6-314E-99F4-A22A1859954A}" presName="node" presStyleLbl="node1" presStyleIdx="2" presStyleCnt="13">
        <dgm:presLayoutVars>
          <dgm:bulletEnabled val="1"/>
        </dgm:presLayoutVars>
      </dgm:prSet>
      <dgm:spPr/>
    </dgm:pt>
    <dgm:pt modelId="{C220A7B8-592D-0E41-A29C-014E0A99234F}" type="pres">
      <dgm:prSet presAssocID="{C66AECCD-2EE5-694F-9913-7F7E940CFE03}" presName="parTrans" presStyleLbl="bgSibTrans2D1" presStyleIdx="3" presStyleCnt="13"/>
      <dgm:spPr/>
    </dgm:pt>
    <dgm:pt modelId="{2DF6C646-0043-4A4A-8AD3-893E8FAE00B1}" type="pres">
      <dgm:prSet presAssocID="{19DA21EC-B082-F44C-9390-653A5A6C0036}" presName="node" presStyleLbl="node1" presStyleIdx="3" presStyleCnt="13">
        <dgm:presLayoutVars>
          <dgm:bulletEnabled val="1"/>
        </dgm:presLayoutVars>
      </dgm:prSet>
      <dgm:spPr/>
    </dgm:pt>
    <dgm:pt modelId="{AE8A51BD-36DC-CB41-8888-BC54954A3E3C}" type="pres">
      <dgm:prSet presAssocID="{EB22417C-4ED7-A84F-9A90-38C05445BB20}" presName="parTrans" presStyleLbl="bgSibTrans2D1" presStyleIdx="4" presStyleCnt="13"/>
      <dgm:spPr/>
    </dgm:pt>
    <dgm:pt modelId="{111C52BB-61D1-AE4F-B658-779BAA81C31E}" type="pres">
      <dgm:prSet presAssocID="{3665BC11-EF6A-E340-B00C-13A6C30A9108}" presName="node" presStyleLbl="node1" presStyleIdx="4" presStyleCnt="13">
        <dgm:presLayoutVars>
          <dgm:bulletEnabled val="1"/>
        </dgm:presLayoutVars>
      </dgm:prSet>
      <dgm:spPr/>
    </dgm:pt>
    <dgm:pt modelId="{FA8E2B84-7A18-3F42-87F3-F9CACD3ED783}" type="pres">
      <dgm:prSet presAssocID="{E8A90AE4-2FF0-AB48-860D-5051BEA737E1}" presName="parTrans" presStyleLbl="bgSibTrans2D1" presStyleIdx="5" presStyleCnt="13"/>
      <dgm:spPr/>
    </dgm:pt>
    <dgm:pt modelId="{207EB999-33E1-5046-BCF3-0EE9726160CE}" type="pres">
      <dgm:prSet presAssocID="{DD89AB03-5B12-E34D-A32E-CE05C6515A89}" presName="node" presStyleLbl="node1" presStyleIdx="5" presStyleCnt="13">
        <dgm:presLayoutVars>
          <dgm:bulletEnabled val="1"/>
        </dgm:presLayoutVars>
      </dgm:prSet>
      <dgm:spPr/>
    </dgm:pt>
    <dgm:pt modelId="{2707F9F7-17ED-5F4D-AE0D-AEC5E61A32C7}" type="pres">
      <dgm:prSet presAssocID="{452FCC5A-D104-8248-87F8-05772BD80380}" presName="parTrans" presStyleLbl="bgSibTrans2D1" presStyleIdx="6" presStyleCnt="13"/>
      <dgm:spPr/>
    </dgm:pt>
    <dgm:pt modelId="{41302527-32AB-B44D-881E-4380E751E390}" type="pres">
      <dgm:prSet presAssocID="{60207A5C-CA8B-1946-BEB0-E1F9B4629306}" presName="node" presStyleLbl="node1" presStyleIdx="6" presStyleCnt="13">
        <dgm:presLayoutVars>
          <dgm:bulletEnabled val="1"/>
        </dgm:presLayoutVars>
      </dgm:prSet>
      <dgm:spPr/>
    </dgm:pt>
    <dgm:pt modelId="{A345B8F6-BAC8-7046-A6B5-E2E55FEC194E}" type="pres">
      <dgm:prSet presAssocID="{4E244540-AD70-A54B-BAD8-1EF89660348E}" presName="parTrans" presStyleLbl="bgSibTrans2D1" presStyleIdx="7" presStyleCnt="13"/>
      <dgm:spPr/>
    </dgm:pt>
    <dgm:pt modelId="{536C9F0D-EFD7-224D-B8AA-1A1DF8DE34F7}" type="pres">
      <dgm:prSet presAssocID="{C90AE1A7-D1BA-914B-8494-B9787F744816}" presName="node" presStyleLbl="node1" presStyleIdx="7" presStyleCnt="13">
        <dgm:presLayoutVars>
          <dgm:bulletEnabled val="1"/>
        </dgm:presLayoutVars>
      </dgm:prSet>
      <dgm:spPr/>
    </dgm:pt>
    <dgm:pt modelId="{D52C8AAF-DE2B-DB4C-B7A8-00C14B21E9C5}" type="pres">
      <dgm:prSet presAssocID="{C46D4C09-81F8-184A-9A74-8735AD222856}" presName="parTrans" presStyleLbl="bgSibTrans2D1" presStyleIdx="8" presStyleCnt="13"/>
      <dgm:spPr/>
    </dgm:pt>
    <dgm:pt modelId="{8E379500-5B60-0F47-BADF-B16D1403C267}" type="pres">
      <dgm:prSet presAssocID="{AB7EF366-09F0-3348-A17A-F19BC53BEF8F}" presName="node" presStyleLbl="node1" presStyleIdx="8" presStyleCnt="13">
        <dgm:presLayoutVars>
          <dgm:bulletEnabled val="1"/>
        </dgm:presLayoutVars>
      </dgm:prSet>
      <dgm:spPr/>
    </dgm:pt>
    <dgm:pt modelId="{3C0B5BBF-5CB6-7B48-ABB8-4FF5579EC681}" type="pres">
      <dgm:prSet presAssocID="{B1F19D58-07B0-6B46-8AED-55570072C026}" presName="parTrans" presStyleLbl="bgSibTrans2D1" presStyleIdx="9" presStyleCnt="13"/>
      <dgm:spPr/>
    </dgm:pt>
    <dgm:pt modelId="{292E4C34-9786-8347-8793-39719EF82600}" type="pres">
      <dgm:prSet presAssocID="{692AEACF-130A-1A4C-BA13-2445E7096FE6}" presName="node" presStyleLbl="node1" presStyleIdx="9" presStyleCnt="13">
        <dgm:presLayoutVars>
          <dgm:bulletEnabled val="1"/>
        </dgm:presLayoutVars>
      </dgm:prSet>
      <dgm:spPr/>
    </dgm:pt>
    <dgm:pt modelId="{D57E59BB-CF3A-474B-A62C-5A6F4C6C67DD}" type="pres">
      <dgm:prSet presAssocID="{432A8529-585E-D942-A830-C9BF75BB9C48}" presName="parTrans" presStyleLbl="bgSibTrans2D1" presStyleIdx="10" presStyleCnt="13"/>
      <dgm:spPr/>
    </dgm:pt>
    <dgm:pt modelId="{D150DF29-AB0C-6740-8A90-A92CEFCC0002}" type="pres">
      <dgm:prSet presAssocID="{C3CEB096-31AB-2C40-AB1D-91ED7DA4BAA0}" presName="node" presStyleLbl="node1" presStyleIdx="10" presStyleCnt="13">
        <dgm:presLayoutVars>
          <dgm:bulletEnabled val="1"/>
        </dgm:presLayoutVars>
      </dgm:prSet>
      <dgm:spPr/>
    </dgm:pt>
    <dgm:pt modelId="{68BCBB2A-9FFD-804F-BA44-CACA260D2D09}" type="pres">
      <dgm:prSet presAssocID="{B2D2B7F3-8401-194D-A883-DA08C8E00089}" presName="parTrans" presStyleLbl="bgSibTrans2D1" presStyleIdx="11" presStyleCnt="13"/>
      <dgm:spPr/>
    </dgm:pt>
    <dgm:pt modelId="{E32AC4DE-2969-7347-BD41-A2B0DEFE0B2B}" type="pres">
      <dgm:prSet presAssocID="{318DB94E-BFC2-8944-A4BD-E62F7414B2C4}" presName="node" presStyleLbl="node1" presStyleIdx="11" presStyleCnt="13">
        <dgm:presLayoutVars>
          <dgm:bulletEnabled val="1"/>
        </dgm:presLayoutVars>
      </dgm:prSet>
      <dgm:spPr/>
    </dgm:pt>
    <dgm:pt modelId="{65E0D90E-E78F-CE47-9113-8D4980BF08CD}" type="pres">
      <dgm:prSet presAssocID="{189C190D-8D0C-ED41-9E34-D37984778FE5}" presName="parTrans" presStyleLbl="bgSibTrans2D1" presStyleIdx="12" presStyleCnt="13"/>
      <dgm:spPr/>
    </dgm:pt>
    <dgm:pt modelId="{6CBED09E-0006-FB4D-BA84-DB9B021AC29D}" type="pres">
      <dgm:prSet presAssocID="{33FBFD68-8439-FC4F-923B-3437AE3B70ED}" presName="node" presStyleLbl="node1" presStyleIdx="12" presStyleCnt="13">
        <dgm:presLayoutVars>
          <dgm:bulletEnabled val="1"/>
        </dgm:presLayoutVars>
      </dgm:prSet>
      <dgm:spPr/>
    </dgm:pt>
  </dgm:ptLst>
  <dgm:cxnLst>
    <dgm:cxn modelId="{14D26002-5FCC-7948-81D0-5F7328144480}" type="presOf" srcId="{C46D4C09-81F8-184A-9A74-8735AD222856}" destId="{D52C8AAF-DE2B-DB4C-B7A8-00C14B21E9C5}" srcOrd="0" destOrd="0" presId="urn:microsoft.com/office/officeart/2005/8/layout/radial4"/>
    <dgm:cxn modelId="{89B40D04-CF69-534A-BE5A-EA0AF1F2A5AB}" srcId="{F56ACDE9-BC84-A94D-8D29-EF3FB872F411}" destId="{93356FC0-231F-BA44-AA22-386A694D29EA}" srcOrd="0" destOrd="0" parTransId="{168B4B07-D414-FD41-9AF3-6707BE5A123F}" sibTransId="{CFC8923B-DFC8-6340-89E9-06410825C416}"/>
    <dgm:cxn modelId="{6F7FE413-4252-864D-AC9A-DC2B29801CCA}" srcId="{93356FC0-231F-BA44-AA22-386A694D29EA}" destId="{5D44AF89-1035-CE49-9003-A07072255577}" srcOrd="1" destOrd="0" parTransId="{3AC27E1C-CA9C-7244-9485-BDE4703C42D2}" sibTransId="{361732AA-825F-6742-8D3A-6394DF1BC352}"/>
    <dgm:cxn modelId="{EB37B417-7E31-F34F-8403-E70BC2BAE38B}" type="presOf" srcId="{5D44AF89-1035-CE49-9003-A07072255577}" destId="{1CF6C704-F257-CE43-8C87-5C8A0BE206F2}" srcOrd="0" destOrd="0" presId="urn:microsoft.com/office/officeart/2005/8/layout/radial4"/>
    <dgm:cxn modelId="{3C50681C-8431-7246-A2A4-D92B2D167A9D}" type="presOf" srcId="{A6D1A17F-BE18-B24C-96CF-718C73232EEA}" destId="{51DDAE9A-C1E6-184F-9B8F-01354834C5D2}" srcOrd="0" destOrd="0" presId="urn:microsoft.com/office/officeart/2005/8/layout/radial4"/>
    <dgm:cxn modelId="{C33FFF1C-A6AB-8942-8677-5AE1AFF0E737}" srcId="{93356FC0-231F-BA44-AA22-386A694D29EA}" destId="{C90AE1A7-D1BA-914B-8494-B9787F744816}" srcOrd="7" destOrd="0" parTransId="{4E244540-AD70-A54B-BAD8-1EF89660348E}" sibTransId="{8E3F260A-6FA5-CB4F-BB34-3891014B5EEE}"/>
    <dgm:cxn modelId="{2318161F-E48B-2A46-B308-A261B8A77701}" type="presOf" srcId="{CF41BE14-499A-444A-96F4-BA47DCE7B1D6}" destId="{C37204BD-361C-2F4F-BC33-1A56BCE8063B}" srcOrd="0" destOrd="0" presId="urn:microsoft.com/office/officeart/2005/8/layout/radial4"/>
    <dgm:cxn modelId="{8E8FF81F-11D9-854C-AE0C-868DAC33E320}" type="presOf" srcId="{3AC27E1C-CA9C-7244-9485-BDE4703C42D2}" destId="{0BF63B5E-820A-204F-BA0C-3CB9A2D1C1F6}" srcOrd="0" destOrd="0" presId="urn:microsoft.com/office/officeart/2005/8/layout/radial4"/>
    <dgm:cxn modelId="{61F70421-926D-464E-9C7B-A6BB572D6F9E}" type="presOf" srcId="{60207A5C-CA8B-1946-BEB0-E1F9B4629306}" destId="{41302527-32AB-B44D-881E-4380E751E390}" srcOrd="0" destOrd="0" presId="urn:microsoft.com/office/officeart/2005/8/layout/radial4"/>
    <dgm:cxn modelId="{46420A26-D024-7343-8882-BC94053C3D33}" srcId="{93356FC0-231F-BA44-AA22-386A694D29EA}" destId="{879DAD08-B5C6-314E-99F4-A22A1859954A}" srcOrd="2" destOrd="0" parTransId="{A786BBE8-F916-3045-B579-1AFCFA7A0EE2}" sibTransId="{0D528303-8B00-CD4E-B552-382EA99DEBD7}"/>
    <dgm:cxn modelId="{1011C329-ED0C-2944-AA62-E53FB3EC0018}" srcId="{93356FC0-231F-BA44-AA22-386A694D29EA}" destId="{60207A5C-CA8B-1946-BEB0-E1F9B4629306}" srcOrd="6" destOrd="0" parTransId="{452FCC5A-D104-8248-87F8-05772BD80380}" sibTransId="{419521CA-D867-3F4C-94FD-5670E5617911}"/>
    <dgm:cxn modelId="{7871BD31-0394-2E4D-BC4A-C378709ED525}" type="presOf" srcId="{C66AECCD-2EE5-694F-9913-7F7E940CFE03}" destId="{C220A7B8-592D-0E41-A29C-014E0A99234F}" srcOrd="0" destOrd="0" presId="urn:microsoft.com/office/officeart/2005/8/layout/radial4"/>
    <dgm:cxn modelId="{30974232-D865-CF40-B523-64B7D1315C44}" type="presOf" srcId="{189C190D-8D0C-ED41-9E34-D37984778FE5}" destId="{65E0D90E-E78F-CE47-9113-8D4980BF08CD}" srcOrd="0" destOrd="0" presId="urn:microsoft.com/office/officeart/2005/8/layout/radial4"/>
    <dgm:cxn modelId="{D68C5E35-CDA3-E249-9CD9-A07A92328933}" type="presOf" srcId="{A786BBE8-F916-3045-B579-1AFCFA7A0EE2}" destId="{6428EBF7-A4C8-4349-BC62-17268549DE5E}" srcOrd="0" destOrd="0" presId="urn:microsoft.com/office/officeart/2005/8/layout/radial4"/>
    <dgm:cxn modelId="{DBE07539-6626-9945-9CCC-738CED994C37}" type="presOf" srcId="{C90AE1A7-D1BA-914B-8494-B9787F744816}" destId="{536C9F0D-EFD7-224D-B8AA-1A1DF8DE34F7}" srcOrd="0" destOrd="0" presId="urn:microsoft.com/office/officeart/2005/8/layout/radial4"/>
    <dgm:cxn modelId="{339F254B-F466-564B-9036-470D0B247EAB}" type="presOf" srcId="{692AEACF-130A-1A4C-BA13-2445E7096FE6}" destId="{292E4C34-9786-8347-8793-39719EF82600}" srcOrd="0" destOrd="0" presId="urn:microsoft.com/office/officeart/2005/8/layout/radial4"/>
    <dgm:cxn modelId="{3427424D-63A5-0142-9E2C-484F700DFFA7}" type="presOf" srcId="{879DAD08-B5C6-314E-99F4-A22A1859954A}" destId="{11CD6E28-5C6E-9C48-8762-87930EFAE04A}" srcOrd="0" destOrd="0" presId="urn:microsoft.com/office/officeart/2005/8/layout/radial4"/>
    <dgm:cxn modelId="{F83AA554-DE46-1F4B-9C9E-2B5E51699270}" type="presOf" srcId="{DD89AB03-5B12-E34D-A32E-CE05C6515A89}" destId="{207EB999-33E1-5046-BCF3-0EE9726160CE}" srcOrd="0" destOrd="0" presId="urn:microsoft.com/office/officeart/2005/8/layout/radial4"/>
    <dgm:cxn modelId="{FC614C5C-7FD2-1041-B4C4-AC656A90EA34}" type="presOf" srcId="{C3CEB096-31AB-2C40-AB1D-91ED7DA4BAA0}" destId="{D150DF29-AB0C-6740-8A90-A92CEFCC0002}" srcOrd="0" destOrd="0" presId="urn:microsoft.com/office/officeart/2005/8/layout/radial4"/>
    <dgm:cxn modelId="{78FA3862-77A8-BC41-B708-5741F68F389A}" type="presOf" srcId="{AB7EF366-09F0-3348-A17A-F19BC53BEF8F}" destId="{8E379500-5B60-0F47-BADF-B16D1403C267}" srcOrd="0" destOrd="0" presId="urn:microsoft.com/office/officeart/2005/8/layout/radial4"/>
    <dgm:cxn modelId="{B0F8C867-E560-8C48-B868-5BFBD417D162}" type="presOf" srcId="{19DA21EC-B082-F44C-9390-653A5A6C0036}" destId="{2DF6C646-0043-4A4A-8AD3-893E8FAE00B1}" srcOrd="0" destOrd="0" presId="urn:microsoft.com/office/officeart/2005/8/layout/radial4"/>
    <dgm:cxn modelId="{83E9D86A-7A40-3041-BEA6-92605B0815CE}" srcId="{93356FC0-231F-BA44-AA22-386A694D29EA}" destId="{AB7EF366-09F0-3348-A17A-F19BC53BEF8F}" srcOrd="8" destOrd="0" parTransId="{C46D4C09-81F8-184A-9A74-8735AD222856}" sibTransId="{BBFBFF35-0339-004C-9E33-247F8E4A8560}"/>
    <dgm:cxn modelId="{22B8657B-4AD0-0246-AC31-1C9157003D77}" srcId="{93356FC0-231F-BA44-AA22-386A694D29EA}" destId="{33FBFD68-8439-FC4F-923B-3437AE3B70ED}" srcOrd="12" destOrd="0" parTransId="{189C190D-8D0C-ED41-9E34-D37984778FE5}" sibTransId="{19D4295A-3C7E-2242-A4D1-612559F9393D}"/>
    <dgm:cxn modelId="{4D036B82-6CA6-3E4C-964A-57621E4A78E3}" type="presOf" srcId="{318DB94E-BFC2-8944-A4BD-E62F7414B2C4}" destId="{E32AC4DE-2969-7347-BD41-A2B0DEFE0B2B}" srcOrd="0" destOrd="0" presId="urn:microsoft.com/office/officeart/2005/8/layout/radial4"/>
    <dgm:cxn modelId="{0E4C2A95-C656-094F-8CF9-77D8961663DD}" type="presOf" srcId="{33FBFD68-8439-FC4F-923B-3437AE3B70ED}" destId="{6CBED09E-0006-FB4D-BA84-DB9B021AC29D}" srcOrd="0" destOrd="0" presId="urn:microsoft.com/office/officeart/2005/8/layout/radial4"/>
    <dgm:cxn modelId="{7932E89B-AEF9-5A4E-A542-A9452074DBC5}" srcId="{93356FC0-231F-BA44-AA22-386A694D29EA}" destId="{A6D1A17F-BE18-B24C-96CF-718C73232EEA}" srcOrd="0" destOrd="0" parTransId="{CF41BE14-499A-444A-96F4-BA47DCE7B1D6}" sibTransId="{0F3D2916-B785-B644-8418-DEF8708EC36C}"/>
    <dgm:cxn modelId="{2403ACA7-18C3-5B4C-971E-F4BFF27E06A4}" type="presOf" srcId="{B1F19D58-07B0-6B46-8AED-55570072C026}" destId="{3C0B5BBF-5CB6-7B48-ABB8-4FF5579EC681}" srcOrd="0" destOrd="0" presId="urn:microsoft.com/office/officeart/2005/8/layout/radial4"/>
    <dgm:cxn modelId="{8EBE07AE-409E-D648-BB92-76EC0B46954D}" srcId="{93356FC0-231F-BA44-AA22-386A694D29EA}" destId="{C3CEB096-31AB-2C40-AB1D-91ED7DA4BAA0}" srcOrd="10" destOrd="0" parTransId="{432A8529-585E-D942-A830-C9BF75BB9C48}" sibTransId="{EC77E8D1-1DC6-E642-B0F1-F15DC029CBAC}"/>
    <dgm:cxn modelId="{7E2532C8-D1DC-BE41-8447-4A4E863129B4}" type="presOf" srcId="{4E244540-AD70-A54B-BAD8-1EF89660348E}" destId="{A345B8F6-BAC8-7046-A6B5-E2E55FEC194E}" srcOrd="0" destOrd="0" presId="urn:microsoft.com/office/officeart/2005/8/layout/radial4"/>
    <dgm:cxn modelId="{E21F20CA-7129-CD43-9FB4-1B2569FB66E4}" type="presOf" srcId="{432A8529-585E-D942-A830-C9BF75BB9C48}" destId="{D57E59BB-CF3A-474B-A62C-5A6F4C6C67DD}" srcOrd="0" destOrd="0" presId="urn:microsoft.com/office/officeart/2005/8/layout/radial4"/>
    <dgm:cxn modelId="{474CAFD7-2030-D348-BED9-E77C7017BE33}" srcId="{93356FC0-231F-BA44-AA22-386A694D29EA}" destId="{19DA21EC-B082-F44C-9390-653A5A6C0036}" srcOrd="3" destOrd="0" parTransId="{C66AECCD-2EE5-694F-9913-7F7E940CFE03}" sibTransId="{56E752A1-1C14-D84F-93AF-B876442E01D5}"/>
    <dgm:cxn modelId="{118577D9-408B-E74A-BF22-05F0C8565585}" srcId="{93356FC0-231F-BA44-AA22-386A694D29EA}" destId="{318DB94E-BFC2-8944-A4BD-E62F7414B2C4}" srcOrd="11" destOrd="0" parTransId="{B2D2B7F3-8401-194D-A883-DA08C8E00089}" sibTransId="{F02C1FF6-838D-9D46-9D17-344AD5A2763D}"/>
    <dgm:cxn modelId="{0206E4DA-9160-FA4F-9430-D744D2AAD646}" type="presOf" srcId="{F56ACDE9-BC84-A94D-8D29-EF3FB872F411}" destId="{400A9DD2-276A-384D-B125-CE7A983E2F71}" srcOrd="0" destOrd="0" presId="urn:microsoft.com/office/officeart/2005/8/layout/radial4"/>
    <dgm:cxn modelId="{754DB4DB-A2AC-7C41-AC17-DAE3C159061D}" type="presOf" srcId="{452FCC5A-D104-8248-87F8-05772BD80380}" destId="{2707F9F7-17ED-5F4D-AE0D-AEC5E61A32C7}" srcOrd="0" destOrd="0" presId="urn:microsoft.com/office/officeart/2005/8/layout/radial4"/>
    <dgm:cxn modelId="{AE9793DD-20D2-FA48-8D3D-A395A9E911F6}" srcId="{93356FC0-231F-BA44-AA22-386A694D29EA}" destId="{692AEACF-130A-1A4C-BA13-2445E7096FE6}" srcOrd="9" destOrd="0" parTransId="{B1F19D58-07B0-6B46-8AED-55570072C026}" sibTransId="{58F560D8-5581-F846-B77C-D99C54D0C8D5}"/>
    <dgm:cxn modelId="{FA13EBE2-84FD-8645-969C-F63045A734C8}" srcId="{93356FC0-231F-BA44-AA22-386A694D29EA}" destId="{3665BC11-EF6A-E340-B00C-13A6C30A9108}" srcOrd="4" destOrd="0" parTransId="{EB22417C-4ED7-A84F-9A90-38C05445BB20}" sibTransId="{0B6B39BA-CA23-CE48-9E95-594B7EFB6DF8}"/>
    <dgm:cxn modelId="{642724E6-32F7-F143-A4B9-97F5A5C4F702}" type="presOf" srcId="{93356FC0-231F-BA44-AA22-386A694D29EA}" destId="{D7B8D275-4BAB-8D45-ABB0-0EE1C16A3F3D}" srcOrd="0" destOrd="0" presId="urn:microsoft.com/office/officeart/2005/8/layout/radial4"/>
    <dgm:cxn modelId="{322C3CE8-53A6-D645-ADF4-2FAEC7261102}" type="presOf" srcId="{EB22417C-4ED7-A84F-9A90-38C05445BB20}" destId="{AE8A51BD-36DC-CB41-8888-BC54954A3E3C}" srcOrd="0" destOrd="0" presId="urn:microsoft.com/office/officeart/2005/8/layout/radial4"/>
    <dgm:cxn modelId="{FFE31AED-CF73-CE42-8B20-4CD12330B932}" type="presOf" srcId="{3665BC11-EF6A-E340-B00C-13A6C30A9108}" destId="{111C52BB-61D1-AE4F-B658-779BAA81C31E}" srcOrd="0" destOrd="0" presId="urn:microsoft.com/office/officeart/2005/8/layout/radial4"/>
    <dgm:cxn modelId="{8D7BCBED-1BFF-AB42-B953-21B9F7C2F2E4}" type="presOf" srcId="{E8A90AE4-2FF0-AB48-860D-5051BEA737E1}" destId="{FA8E2B84-7A18-3F42-87F3-F9CACD3ED783}" srcOrd="0" destOrd="0" presId="urn:microsoft.com/office/officeart/2005/8/layout/radial4"/>
    <dgm:cxn modelId="{B945E0EF-F8D4-0349-836C-2B6EF008F7F3}" type="presOf" srcId="{B2D2B7F3-8401-194D-A883-DA08C8E00089}" destId="{68BCBB2A-9FFD-804F-BA44-CACA260D2D09}" srcOrd="0" destOrd="0" presId="urn:microsoft.com/office/officeart/2005/8/layout/radial4"/>
    <dgm:cxn modelId="{0F06D8F9-530E-6647-9070-FFED7A0CDFDD}" srcId="{93356FC0-231F-BA44-AA22-386A694D29EA}" destId="{DD89AB03-5B12-E34D-A32E-CE05C6515A89}" srcOrd="5" destOrd="0" parTransId="{E8A90AE4-2FF0-AB48-860D-5051BEA737E1}" sibTransId="{97B3B5FC-AD9B-9B4D-A87D-323A9913635B}"/>
    <dgm:cxn modelId="{DB43D3EA-0855-4B42-81C0-487DE4060901}" type="presParOf" srcId="{400A9DD2-276A-384D-B125-CE7A983E2F71}" destId="{D7B8D275-4BAB-8D45-ABB0-0EE1C16A3F3D}" srcOrd="0" destOrd="0" presId="urn:microsoft.com/office/officeart/2005/8/layout/radial4"/>
    <dgm:cxn modelId="{027DD1F2-A070-3A49-AC5A-269B087E8C2D}" type="presParOf" srcId="{400A9DD2-276A-384D-B125-CE7A983E2F71}" destId="{C37204BD-361C-2F4F-BC33-1A56BCE8063B}" srcOrd="1" destOrd="0" presId="urn:microsoft.com/office/officeart/2005/8/layout/radial4"/>
    <dgm:cxn modelId="{43F17516-7898-2E41-8BE6-E30F07B8F24E}" type="presParOf" srcId="{400A9DD2-276A-384D-B125-CE7A983E2F71}" destId="{51DDAE9A-C1E6-184F-9B8F-01354834C5D2}" srcOrd="2" destOrd="0" presId="urn:microsoft.com/office/officeart/2005/8/layout/radial4"/>
    <dgm:cxn modelId="{A01AC2F1-E63C-2443-8367-62E6CC631A03}" type="presParOf" srcId="{400A9DD2-276A-384D-B125-CE7A983E2F71}" destId="{0BF63B5E-820A-204F-BA0C-3CB9A2D1C1F6}" srcOrd="3" destOrd="0" presId="urn:microsoft.com/office/officeart/2005/8/layout/radial4"/>
    <dgm:cxn modelId="{822755E6-C83C-8B4E-AC29-D3E92A5CB663}" type="presParOf" srcId="{400A9DD2-276A-384D-B125-CE7A983E2F71}" destId="{1CF6C704-F257-CE43-8C87-5C8A0BE206F2}" srcOrd="4" destOrd="0" presId="urn:microsoft.com/office/officeart/2005/8/layout/radial4"/>
    <dgm:cxn modelId="{03FAF6F3-F19F-144B-BB2A-AA402F90FC4D}" type="presParOf" srcId="{400A9DD2-276A-384D-B125-CE7A983E2F71}" destId="{6428EBF7-A4C8-4349-BC62-17268549DE5E}" srcOrd="5" destOrd="0" presId="urn:microsoft.com/office/officeart/2005/8/layout/radial4"/>
    <dgm:cxn modelId="{190DD3FB-0B54-0148-A249-1205A2AFB042}" type="presParOf" srcId="{400A9DD2-276A-384D-B125-CE7A983E2F71}" destId="{11CD6E28-5C6E-9C48-8762-87930EFAE04A}" srcOrd="6" destOrd="0" presId="urn:microsoft.com/office/officeart/2005/8/layout/radial4"/>
    <dgm:cxn modelId="{6847B972-4EA0-F042-A8EB-79F1197B53D0}" type="presParOf" srcId="{400A9DD2-276A-384D-B125-CE7A983E2F71}" destId="{C220A7B8-592D-0E41-A29C-014E0A99234F}" srcOrd="7" destOrd="0" presId="urn:microsoft.com/office/officeart/2005/8/layout/radial4"/>
    <dgm:cxn modelId="{1E06AAA2-6AB0-C245-B935-1BB51AF7523A}" type="presParOf" srcId="{400A9DD2-276A-384D-B125-CE7A983E2F71}" destId="{2DF6C646-0043-4A4A-8AD3-893E8FAE00B1}" srcOrd="8" destOrd="0" presId="urn:microsoft.com/office/officeart/2005/8/layout/radial4"/>
    <dgm:cxn modelId="{51F06355-25D5-6B41-98C7-89500B29712F}" type="presParOf" srcId="{400A9DD2-276A-384D-B125-CE7A983E2F71}" destId="{AE8A51BD-36DC-CB41-8888-BC54954A3E3C}" srcOrd="9" destOrd="0" presId="urn:microsoft.com/office/officeart/2005/8/layout/radial4"/>
    <dgm:cxn modelId="{C46218D8-8EC4-5F48-8EAF-EA654E16864F}" type="presParOf" srcId="{400A9DD2-276A-384D-B125-CE7A983E2F71}" destId="{111C52BB-61D1-AE4F-B658-779BAA81C31E}" srcOrd="10" destOrd="0" presId="urn:microsoft.com/office/officeart/2005/8/layout/radial4"/>
    <dgm:cxn modelId="{1E2722AF-DC38-8B49-9EFF-D81A8558F11F}" type="presParOf" srcId="{400A9DD2-276A-384D-B125-CE7A983E2F71}" destId="{FA8E2B84-7A18-3F42-87F3-F9CACD3ED783}" srcOrd="11" destOrd="0" presId="urn:microsoft.com/office/officeart/2005/8/layout/radial4"/>
    <dgm:cxn modelId="{9B6D34E7-3EAC-0C4D-8FC0-F4E9F5C447A7}" type="presParOf" srcId="{400A9DD2-276A-384D-B125-CE7A983E2F71}" destId="{207EB999-33E1-5046-BCF3-0EE9726160CE}" srcOrd="12" destOrd="0" presId="urn:microsoft.com/office/officeart/2005/8/layout/radial4"/>
    <dgm:cxn modelId="{5941957B-6033-244A-8C83-7C3485FBC020}" type="presParOf" srcId="{400A9DD2-276A-384D-B125-CE7A983E2F71}" destId="{2707F9F7-17ED-5F4D-AE0D-AEC5E61A32C7}" srcOrd="13" destOrd="0" presId="urn:microsoft.com/office/officeart/2005/8/layout/radial4"/>
    <dgm:cxn modelId="{ADDEAA58-7EA3-CE4D-805A-1D81139D2173}" type="presParOf" srcId="{400A9DD2-276A-384D-B125-CE7A983E2F71}" destId="{41302527-32AB-B44D-881E-4380E751E390}" srcOrd="14" destOrd="0" presId="urn:microsoft.com/office/officeart/2005/8/layout/radial4"/>
    <dgm:cxn modelId="{0AB16681-0B1E-CD43-B09F-006D03F61767}" type="presParOf" srcId="{400A9DD2-276A-384D-B125-CE7A983E2F71}" destId="{A345B8F6-BAC8-7046-A6B5-E2E55FEC194E}" srcOrd="15" destOrd="0" presId="urn:microsoft.com/office/officeart/2005/8/layout/radial4"/>
    <dgm:cxn modelId="{B468EF03-1F8C-7444-A70D-E93292070920}" type="presParOf" srcId="{400A9DD2-276A-384D-B125-CE7A983E2F71}" destId="{536C9F0D-EFD7-224D-B8AA-1A1DF8DE34F7}" srcOrd="16" destOrd="0" presId="urn:microsoft.com/office/officeart/2005/8/layout/radial4"/>
    <dgm:cxn modelId="{08E98214-1E98-4E4D-8D95-5ED047A28185}" type="presParOf" srcId="{400A9DD2-276A-384D-B125-CE7A983E2F71}" destId="{D52C8AAF-DE2B-DB4C-B7A8-00C14B21E9C5}" srcOrd="17" destOrd="0" presId="urn:microsoft.com/office/officeart/2005/8/layout/radial4"/>
    <dgm:cxn modelId="{B66C58E4-3D6E-4849-9749-2E6E02F1E6CA}" type="presParOf" srcId="{400A9DD2-276A-384D-B125-CE7A983E2F71}" destId="{8E379500-5B60-0F47-BADF-B16D1403C267}" srcOrd="18" destOrd="0" presId="urn:microsoft.com/office/officeart/2005/8/layout/radial4"/>
    <dgm:cxn modelId="{69F6E23B-E2CA-6E49-A876-3A47641948F4}" type="presParOf" srcId="{400A9DD2-276A-384D-B125-CE7A983E2F71}" destId="{3C0B5BBF-5CB6-7B48-ABB8-4FF5579EC681}" srcOrd="19" destOrd="0" presId="urn:microsoft.com/office/officeart/2005/8/layout/radial4"/>
    <dgm:cxn modelId="{FB8B2759-1EF1-7640-827A-0B1EF98E8001}" type="presParOf" srcId="{400A9DD2-276A-384D-B125-CE7A983E2F71}" destId="{292E4C34-9786-8347-8793-39719EF82600}" srcOrd="20" destOrd="0" presId="urn:microsoft.com/office/officeart/2005/8/layout/radial4"/>
    <dgm:cxn modelId="{92BCEF2C-0F04-3448-B2BF-48624A8B06E8}" type="presParOf" srcId="{400A9DD2-276A-384D-B125-CE7A983E2F71}" destId="{D57E59BB-CF3A-474B-A62C-5A6F4C6C67DD}" srcOrd="21" destOrd="0" presId="urn:microsoft.com/office/officeart/2005/8/layout/radial4"/>
    <dgm:cxn modelId="{9CCB67BB-8031-774D-BE3E-35751DB61A83}" type="presParOf" srcId="{400A9DD2-276A-384D-B125-CE7A983E2F71}" destId="{D150DF29-AB0C-6740-8A90-A92CEFCC0002}" srcOrd="22" destOrd="0" presId="urn:microsoft.com/office/officeart/2005/8/layout/radial4"/>
    <dgm:cxn modelId="{E55AF2AA-74ED-6740-B995-2E3C1166012E}" type="presParOf" srcId="{400A9DD2-276A-384D-B125-CE7A983E2F71}" destId="{68BCBB2A-9FFD-804F-BA44-CACA260D2D09}" srcOrd="23" destOrd="0" presId="urn:microsoft.com/office/officeart/2005/8/layout/radial4"/>
    <dgm:cxn modelId="{CB656A6B-B7C6-1846-B94F-DF10CC5F338C}" type="presParOf" srcId="{400A9DD2-276A-384D-B125-CE7A983E2F71}" destId="{E32AC4DE-2969-7347-BD41-A2B0DEFE0B2B}" srcOrd="24" destOrd="0" presId="urn:microsoft.com/office/officeart/2005/8/layout/radial4"/>
    <dgm:cxn modelId="{BDDE95ED-9C94-A842-8F2C-61A2C9A061AC}" type="presParOf" srcId="{400A9DD2-276A-384D-B125-CE7A983E2F71}" destId="{65E0D90E-E78F-CE47-9113-8D4980BF08CD}" srcOrd="25" destOrd="0" presId="urn:microsoft.com/office/officeart/2005/8/layout/radial4"/>
    <dgm:cxn modelId="{84B93811-4683-044E-B4D4-E949DD5A3BE9}" type="presParOf" srcId="{400A9DD2-276A-384D-B125-CE7A983E2F71}" destId="{6CBED09E-0006-FB4D-BA84-DB9B021AC29D}" srcOrd="2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B8D275-4BAB-8D45-ABB0-0EE1C16A3F3D}">
      <dsp:nvSpPr>
        <dsp:cNvPr id="0" name=""/>
        <dsp:cNvSpPr/>
      </dsp:nvSpPr>
      <dsp:spPr>
        <a:xfrm>
          <a:off x="3952334" y="4179703"/>
          <a:ext cx="1126315" cy="1126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Student Voice</a:t>
          </a:r>
        </a:p>
      </dsp:txBody>
      <dsp:txXfrm>
        <a:off x="4117279" y="4344648"/>
        <a:ext cx="796425" cy="796425"/>
      </dsp:txXfrm>
    </dsp:sp>
    <dsp:sp modelId="{C37204BD-361C-2F4F-BC33-1A56BCE8063B}">
      <dsp:nvSpPr>
        <dsp:cNvPr id="0" name=""/>
        <dsp:cNvSpPr/>
      </dsp:nvSpPr>
      <dsp:spPr>
        <a:xfrm rot="10800000">
          <a:off x="398518" y="4582361"/>
          <a:ext cx="3358355" cy="32099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DDAE9A-C1E6-184F-9B8F-01354834C5D2}">
      <dsp:nvSpPr>
        <dsp:cNvPr id="0" name=""/>
        <dsp:cNvSpPr/>
      </dsp:nvSpPr>
      <dsp:spPr>
        <a:xfrm>
          <a:off x="4308" y="4427493"/>
          <a:ext cx="788420" cy="63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Rights</a:t>
          </a:r>
        </a:p>
      </dsp:txBody>
      <dsp:txXfrm>
        <a:off x="22782" y="4445967"/>
        <a:ext cx="751472" cy="593788"/>
      </dsp:txXfrm>
    </dsp:sp>
    <dsp:sp modelId="{0BF63B5E-820A-204F-BA0C-3CB9A2D1C1F6}">
      <dsp:nvSpPr>
        <dsp:cNvPr id="0" name=""/>
        <dsp:cNvSpPr/>
      </dsp:nvSpPr>
      <dsp:spPr>
        <a:xfrm rot="11700000">
          <a:off x="481584" y="3951413"/>
          <a:ext cx="3358355" cy="32099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F6C704-F257-CE43-8C87-5C8A0BE206F2}">
      <dsp:nvSpPr>
        <dsp:cNvPr id="0" name=""/>
        <dsp:cNvSpPr/>
      </dsp:nvSpPr>
      <dsp:spPr>
        <a:xfrm>
          <a:off x="144590" y="3361942"/>
          <a:ext cx="788420" cy="63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Voice / dialogue/ consultation</a:t>
          </a:r>
        </a:p>
      </dsp:txBody>
      <dsp:txXfrm>
        <a:off x="163064" y="3380416"/>
        <a:ext cx="751472" cy="593788"/>
      </dsp:txXfrm>
    </dsp:sp>
    <dsp:sp modelId="{6428EBF7-A4C8-4349-BC62-17268549DE5E}">
      <dsp:nvSpPr>
        <dsp:cNvPr id="0" name=""/>
        <dsp:cNvSpPr/>
      </dsp:nvSpPr>
      <dsp:spPr>
        <a:xfrm rot="12600000">
          <a:off x="725121" y="3363463"/>
          <a:ext cx="3358355" cy="32099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D6E28-5C6E-9C48-8762-87930EFAE04A}">
      <dsp:nvSpPr>
        <dsp:cNvPr id="0" name=""/>
        <dsp:cNvSpPr/>
      </dsp:nvSpPr>
      <dsp:spPr>
        <a:xfrm>
          <a:off x="555878" y="2369006"/>
          <a:ext cx="788420" cy="63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Agency</a:t>
          </a:r>
        </a:p>
      </dsp:txBody>
      <dsp:txXfrm>
        <a:off x="574352" y="2387480"/>
        <a:ext cx="751472" cy="593788"/>
      </dsp:txXfrm>
    </dsp:sp>
    <dsp:sp modelId="{C220A7B8-592D-0E41-A29C-014E0A99234F}">
      <dsp:nvSpPr>
        <dsp:cNvPr id="0" name=""/>
        <dsp:cNvSpPr/>
      </dsp:nvSpPr>
      <dsp:spPr>
        <a:xfrm rot="13500000">
          <a:off x="1112532" y="2858579"/>
          <a:ext cx="3358355" cy="32099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F6C646-0043-4A4A-8AD3-893E8FAE00B1}">
      <dsp:nvSpPr>
        <dsp:cNvPr id="0" name=""/>
        <dsp:cNvSpPr/>
      </dsp:nvSpPr>
      <dsp:spPr>
        <a:xfrm>
          <a:off x="1210141" y="1516353"/>
          <a:ext cx="788420" cy="63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Personalised learning</a:t>
          </a:r>
        </a:p>
      </dsp:txBody>
      <dsp:txXfrm>
        <a:off x="1228615" y="1534827"/>
        <a:ext cx="751472" cy="593788"/>
      </dsp:txXfrm>
    </dsp:sp>
    <dsp:sp modelId="{AE8A51BD-36DC-CB41-8888-BC54954A3E3C}">
      <dsp:nvSpPr>
        <dsp:cNvPr id="0" name=""/>
        <dsp:cNvSpPr/>
      </dsp:nvSpPr>
      <dsp:spPr>
        <a:xfrm rot="14400000">
          <a:off x="1617416" y="2471168"/>
          <a:ext cx="3358355" cy="32099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C52BB-61D1-AE4F-B658-779BAA81C31E}">
      <dsp:nvSpPr>
        <dsp:cNvPr id="0" name=""/>
        <dsp:cNvSpPr/>
      </dsp:nvSpPr>
      <dsp:spPr>
        <a:xfrm>
          <a:off x="2062795" y="862089"/>
          <a:ext cx="788420" cy="63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Power / authority</a:t>
          </a:r>
        </a:p>
      </dsp:txBody>
      <dsp:txXfrm>
        <a:off x="2081269" y="880563"/>
        <a:ext cx="751472" cy="593788"/>
      </dsp:txXfrm>
    </dsp:sp>
    <dsp:sp modelId="{FA8E2B84-7A18-3F42-87F3-F9CACD3ED783}">
      <dsp:nvSpPr>
        <dsp:cNvPr id="0" name=""/>
        <dsp:cNvSpPr/>
      </dsp:nvSpPr>
      <dsp:spPr>
        <a:xfrm rot="15300000">
          <a:off x="2205366" y="2227631"/>
          <a:ext cx="3358355" cy="32099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EB999-33E1-5046-BCF3-0EE9726160CE}">
      <dsp:nvSpPr>
        <dsp:cNvPr id="0" name=""/>
        <dsp:cNvSpPr/>
      </dsp:nvSpPr>
      <dsp:spPr>
        <a:xfrm>
          <a:off x="3055730" y="450802"/>
          <a:ext cx="788420" cy="63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Empowerment</a:t>
          </a:r>
        </a:p>
      </dsp:txBody>
      <dsp:txXfrm>
        <a:off x="3074204" y="469276"/>
        <a:ext cx="751472" cy="593788"/>
      </dsp:txXfrm>
    </dsp:sp>
    <dsp:sp modelId="{2707F9F7-17ED-5F4D-AE0D-AEC5E61A32C7}">
      <dsp:nvSpPr>
        <dsp:cNvPr id="0" name=""/>
        <dsp:cNvSpPr/>
      </dsp:nvSpPr>
      <dsp:spPr>
        <a:xfrm rot="16200000">
          <a:off x="2836314" y="2144566"/>
          <a:ext cx="3358355" cy="32099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02527-32AB-B44D-881E-4380E751E390}">
      <dsp:nvSpPr>
        <dsp:cNvPr id="0" name=""/>
        <dsp:cNvSpPr/>
      </dsp:nvSpPr>
      <dsp:spPr>
        <a:xfrm>
          <a:off x="4121281" y="310519"/>
          <a:ext cx="788420" cy="63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Participation</a:t>
          </a:r>
        </a:p>
      </dsp:txBody>
      <dsp:txXfrm>
        <a:off x="4139755" y="328993"/>
        <a:ext cx="751472" cy="593788"/>
      </dsp:txXfrm>
    </dsp:sp>
    <dsp:sp modelId="{A345B8F6-BAC8-7046-A6B5-E2E55FEC194E}">
      <dsp:nvSpPr>
        <dsp:cNvPr id="0" name=""/>
        <dsp:cNvSpPr/>
      </dsp:nvSpPr>
      <dsp:spPr>
        <a:xfrm rot="17100000">
          <a:off x="3467262" y="2227631"/>
          <a:ext cx="3358355" cy="32099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6C9F0D-EFD7-224D-B8AA-1A1DF8DE34F7}">
      <dsp:nvSpPr>
        <dsp:cNvPr id="0" name=""/>
        <dsp:cNvSpPr/>
      </dsp:nvSpPr>
      <dsp:spPr>
        <a:xfrm>
          <a:off x="5186832" y="450802"/>
          <a:ext cx="788420" cy="63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Engagement / retention</a:t>
          </a:r>
        </a:p>
      </dsp:txBody>
      <dsp:txXfrm>
        <a:off x="5205306" y="469276"/>
        <a:ext cx="751472" cy="593788"/>
      </dsp:txXfrm>
    </dsp:sp>
    <dsp:sp modelId="{D52C8AAF-DE2B-DB4C-B7A8-00C14B21E9C5}">
      <dsp:nvSpPr>
        <dsp:cNvPr id="0" name=""/>
        <dsp:cNvSpPr/>
      </dsp:nvSpPr>
      <dsp:spPr>
        <a:xfrm rot="18000000">
          <a:off x="4055211" y="2471168"/>
          <a:ext cx="3358355" cy="32099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379500-5B60-0F47-BADF-B16D1403C267}">
      <dsp:nvSpPr>
        <dsp:cNvPr id="0" name=""/>
        <dsp:cNvSpPr/>
      </dsp:nvSpPr>
      <dsp:spPr>
        <a:xfrm>
          <a:off x="6179768" y="862089"/>
          <a:ext cx="788420" cy="63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Democracy</a:t>
          </a:r>
        </a:p>
      </dsp:txBody>
      <dsp:txXfrm>
        <a:off x="6198242" y="880563"/>
        <a:ext cx="751472" cy="593788"/>
      </dsp:txXfrm>
    </dsp:sp>
    <dsp:sp modelId="{3C0B5BBF-5CB6-7B48-ABB8-4FF5579EC681}">
      <dsp:nvSpPr>
        <dsp:cNvPr id="0" name=""/>
        <dsp:cNvSpPr/>
      </dsp:nvSpPr>
      <dsp:spPr>
        <a:xfrm rot="18900000">
          <a:off x="4560095" y="2858579"/>
          <a:ext cx="3358355" cy="32099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E4C34-9786-8347-8793-39719EF82600}">
      <dsp:nvSpPr>
        <dsp:cNvPr id="0" name=""/>
        <dsp:cNvSpPr/>
      </dsp:nvSpPr>
      <dsp:spPr>
        <a:xfrm>
          <a:off x="7032421" y="1516353"/>
          <a:ext cx="788420" cy="63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Citizenship</a:t>
          </a:r>
        </a:p>
      </dsp:txBody>
      <dsp:txXfrm>
        <a:off x="7050895" y="1534827"/>
        <a:ext cx="751472" cy="593788"/>
      </dsp:txXfrm>
    </dsp:sp>
    <dsp:sp modelId="{D57E59BB-CF3A-474B-A62C-5A6F4C6C67DD}">
      <dsp:nvSpPr>
        <dsp:cNvPr id="0" name=""/>
        <dsp:cNvSpPr/>
      </dsp:nvSpPr>
      <dsp:spPr>
        <a:xfrm rot="19800000">
          <a:off x="4947506" y="3363463"/>
          <a:ext cx="3358355" cy="32099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50DF29-AB0C-6740-8A90-A92CEFCC0002}">
      <dsp:nvSpPr>
        <dsp:cNvPr id="0" name=""/>
        <dsp:cNvSpPr/>
      </dsp:nvSpPr>
      <dsp:spPr>
        <a:xfrm>
          <a:off x="7686684" y="2369006"/>
          <a:ext cx="788420" cy="63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Pedagogy</a:t>
          </a:r>
        </a:p>
      </dsp:txBody>
      <dsp:txXfrm>
        <a:off x="7705158" y="2387480"/>
        <a:ext cx="751472" cy="593788"/>
      </dsp:txXfrm>
    </dsp:sp>
    <dsp:sp modelId="{68BCBB2A-9FFD-804F-BA44-CACA260D2D09}">
      <dsp:nvSpPr>
        <dsp:cNvPr id="0" name=""/>
        <dsp:cNvSpPr/>
      </dsp:nvSpPr>
      <dsp:spPr>
        <a:xfrm rot="20700000">
          <a:off x="5191043" y="3951413"/>
          <a:ext cx="3358355" cy="32099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AC4DE-2969-7347-BD41-A2B0DEFE0B2B}">
      <dsp:nvSpPr>
        <dsp:cNvPr id="0" name=""/>
        <dsp:cNvSpPr/>
      </dsp:nvSpPr>
      <dsp:spPr>
        <a:xfrm>
          <a:off x="8097972" y="3361942"/>
          <a:ext cx="788420" cy="63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Assessment</a:t>
          </a:r>
        </a:p>
      </dsp:txBody>
      <dsp:txXfrm>
        <a:off x="8116446" y="3380416"/>
        <a:ext cx="751472" cy="593788"/>
      </dsp:txXfrm>
    </dsp:sp>
    <dsp:sp modelId="{65E0D90E-E78F-CE47-9113-8D4980BF08CD}">
      <dsp:nvSpPr>
        <dsp:cNvPr id="0" name=""/>
        <dsp:cNvSpPr/>
      </dsp:nvSpPr>
      <dsp:spPr>
        <a:xfrm>
          <a:off x="5274109" y="4582361"/>
          <a:ext cx="3358355" cy="32099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ED09E-0006-FB4D-BA84-DB9B021AC29D}">
      <dsp:nvSpPr>
        <dsp:cNvPr id="0" name=""/>
        <dsp:cNvSpPr/>
      </dsp:nvSpPr>
      <dsp:spPr>
        <a:xfrm>
          <a:off x="8238254" y="4427493"/>
          <a:ext cx="788420" cy="63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Emancipation and transformation</a:t>
          </a:r>
        </a:p>
      </dsp:txBody>
      <dsp:txXfrm>
        <a:off x="8256728" y="4445967"/>
        <a:ext cx="751472" cy="5937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890E5-4451-A041-AEBC-7FC7B85A0A47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506D3-5539-8344-9529-3F3FFEE66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6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4/15/24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8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8mx1jlzX_U" TargetMode="External"/><Relationship Id="rId2" Type="http://schemas.openxmlformats.org/officeDocument/2006/relationships/hyperlink" Target="https://youtu.be/isXwP0E3p4M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youtu.be/ggvhW-ZgsGQ" TargetMode="External"/><Relationship Id="rId4" Type="http://schemas.openxmlformats.org/officeDocument/2006/relationships/hyperlink" Target="https://youtu.be/8qlnCmsOS1s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DEC07-3708-674E-95AF-2884DEBBE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8066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Student Voice </a:t>
            </a:r>
            <a:br>
              <a:rPr lang="en-US" dirty="0"/>
            </a:br>
            <a:r>
              <a:rPr lang="en-US" dirty="0"/>
              <a:t>An overview</a:t>
            </a:r>
            <a:br>
              <a:rPr lang="en-US" dirty="0"/>
            </a:br>
            <a:r>
              <a:rPr lang="en-US" sz="3100" dirty="0"/>
              <a:t>CEIST Conference_17 April 2024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7E533-944C-1E4A-90CA-079EF9F912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748C6-5410-894D-935C-0F2660E8A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778" y="3608961"/>
            <a:ext cx="7942179" cy="192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74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F40E-BE38-544F-B2C6-5ADECF74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21014"/>
            <a:ext cx="9603275" cy="632298"/>
          </a:xfrm>
        </p:spPr>
        <p:txBody>
          <a:bodyPr>
            <a:normAutofit fontScale="90000"/>
          </a:bodyPr>
          <a:lstStyle/>
          <a:p>
            <a:r>
              <a:rPr lang="en-US" dirty="0"/>
              <a:t>Inspectorate questions :  </a:t>
            </a:r>
            <a:r>
              <a:rPr lang="en-US" b="1" dirty="0">
                <a:solidFill>
                  <a:srgbClr val="FF0000"/>
                </a:solidFill>
              </a:rPr>
              <a:t>Now it has become</a:t>
            </a:r>
            <a:r>
              <a:rPr lang="en-US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2E104-91E1-A84B-B0CD-6D9E72802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61" y="1215957"/>
            <a:ext cx="10471193" cy="52334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“Teachers give me opportunities to express my views?”</a:t>
            </a:r>
          </a:p>
          <a:p>
            <a:pPr marL="0" indent="0">
              <a:buNone/>
            </a:pPr>
            <a:r>
              <a:rPr lang="en-US" sz="4000" dirty="0"/>
              <a:t>“Most teachers encourage me to explain my ideas (in classes)….why I think what I think”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Now focus-group discussions with students</a:t>
            </a:r>
          </a:p>
        </p:txBody>
      </p:sp>
    </p:spTree>
    <p:extLst>
      <p:ext uri="{BB962C8B-B14F-4D97-AF65-F5344CB8AC3E}">
        <p14:creationId xmlns:p14="http://schemas.microsoft.com/office/powerpoint/2010/main" val="2006307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F40E-BE38-544F-B2C6-5ADECF74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47626"/>
          </a:xfrm>
        </p:spPr>
        <p:txBody>
          <a:bodyPr>
            <a:normAutofit/>
          </a:bodyPr>
          <a:lstStyle/>
          <a:p>
            <a:r>
              <a:rPr lang="en-US" dirty="0"/>
              <a:t>Student Voice: 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2E104-91E1-A84B-B0CD-6D9E72802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77" y="1352146"/>
            <a:ext cx="8998086" cy="41141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Now trialing a student-friendly element of the inspection report…. </a:t>
            </a:r>
          </a:p>
          <a:p>
            <a:pPr marL="0" indent="0">
              <a:buNone/>
            </a:pPr>
            <a:r>
              <a:rPr lang="en-US" sz="4000" dirty="0"/>
              <a:t>The…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“Children’s and Young People’s Page” </a:t>
            </a:r>
          </a:p>
        </p:txBody>
      </p:sp>
    </p:spTree>
    <p:extLst>
      <p:ext uri="{BB962C8B-B14F-4D97-AF65-F5344CB8AC3E}">
        <p14:creationId xmlns:p14="http://schemas.microsoft.com/office/powerpoint/2010/main" val="408846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D725A5-864A-AC43-A834-A26E370D5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42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19DF-9380-C94D-A15C-6593D5D85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Chief Inspector’s Report 2016 - 2020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32812-C862-EE4F-A68F-BF46B9375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3600" dirty="0"/>
              <a:t>Those in leadership and management positions in settings and schools, particularly primary schools, need to place a more substantial focus on the leadership of teaching and learning.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673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7933F-4F56-0245-B428-C6934E25C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635175"/>
          </a:xfrm>
        </p:spPr>
        <p:txBody>
          <a:bodyPr/>
          <a:lstStyle/>
          <a:p>
            <a:r>
              <a:rPr lang="en-US" dirty="0"/>
              <a:t>Chief Inspector’s Report 2016 -2020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B09B5-876C-544B-8DE2-1AA5D6289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371600"/>
            <a:ext cx="9603275" cy="4094745"/>
          </a:xfrm>
        </p:spPr>
        <p:txBody>
          <a:bodyPr>
            <a:normAutofit/>
          </a:bodyPr>
          <a:lstStyle/>
          <a:p>
            <a:endParaRPr lang="en-IE" sz="2800" dirty="0"/>
          </a:p>
          <a:p>
            <a:r>
              <a:rPr lang="en-IE" sz="2800" dirty="0"/>
              <a:t>The active inclusion of </a:t>
            </a:r>
            <a:r>
              <a:rPr lang="en-IE" sz="2800" b="1" dirty="0">
                <a:solidFill>
                  <a:srgbClr val="FF0000"/>
                </a:solidFill>
              </a:rPr>
              <a:t>student voice </a:t>
            </a:r>
            <a:r>
              <a:rPr lang="en-IE" sz="2800" dirty="0"/>
              <a:t>in policy-making has been a notable change in educational policy development. </a:t>
            </a:r>
          </a:p>
          <a:p>
            <a:r>
              <a:rPr lang="en-IE" sz="2800" dirty="0"/>
              <a:t>Further opportunities for students </a:t>
            </a:r>
            <a:r>
              <a:rPr lang="en-IE" sz="2800" dirty="0">
                <a:solidFill>
                  <a:srgbClr val="FF0000"/>
                </a:solidFill>
              </a:rPr>
              <a:t>to engage in talk and discussion </a:t>
            </a:r>
            <a:r>
              <a:rPr lang="en-IE" sz="2800" dirty="0"/>
              <a:t>and to work collaboratively should be provided in lessons. </a:t>
            </a:r>
            <a:endParaRPr lang="en-IE" dirty="0"/>
          </a:p>
          <a:p>
            <a:endParaRPr lang="en-I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87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A1A2-267D-6344-A1AF-F33BDAAD0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94554"/>
            <a:ext cx="9603275" cy="515566"/>
          </a:xfrm>
        </p:spPr>
        <p:txBody>
          <a:bodyPr>
            <a:normAutofit fontScale="90000"/>
          </a:bodyPr>
          <a:lstStyle/>
          <a:p>
            <a:r>
              <a:rPr lang="en-US" dirty="0"/>
              <a:t>Chief Inspector’s Report 2016-2020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F4FE2-A171-174F-93BB-1EE79A633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449422"/>
            <a:ext cx="9603275" cy="40169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E" b="1" dirty="0"/>
              <a:t>Partnership with children and young people </a:t>
            </a:r>
            <a:endParaRPr lang="en-IE" dirty="0"/>
          </a:p>
          <a:p>
            <a:r>
              <a:rPr lang="en-IE" sz="2800" dirty="0"/>
              <a:t>There is a growing awareness at national, system and setting/school levels of the importance of </a:t>
            </a:r>
            <a:r>
              <a:rPr lang="en-IE" sz="2800" dirty="0">
                <a:solidFill>
                  <a:srgbClr val="FF0000"/>
                </a:solidFill>
              </a:rPr>
              <a:t>valuing and facilitating the voice of children and young people. </a:t>
            </a:r>
          </a:p>
          <a:p>
            <a:r>
              <a:rPr lang="en-IE" sz="2800" dirty="0"/>
              <a:t>There is a need for increased pupil/student </a:t>
            </a:r>
            <a:r>
              <a:rPr lang="en-IE" sz="2800" dirty="0">
                <a:solidFill>
                  <a:srgbClr val="FF0000"/>
                </a:solidFill>
              </a:rPr>
              <a:t>participation in decision-making in schools.</a:t>
            </a:r>
            <a:r>
              <a:rPr lang="en-IE" sz="2800" dirty="0"/>
              <a:t> Inspection surveys indicate that a </a:t>
            </a:r>
            <a:r>
              <a:rPr lang="en-IE" sz="2800" dirty="0">
                <a:solidFill>
                  <a:srgbClr val="FF0000"/>
                </a:solidFill>
              </a:rPr>
              <a:t>majority of pupils and students in primary and post-primary schools feel that they do not have a say in how things are done in their school.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992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A1A2-267D-6344-A1AF-F33BDAAD0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94554"/>
            <a:ext cx="9603275" cy="515566"/>
          </a:xfrm>
        </p:spPr>
        <p:txBody>
          <a:bodyPr>
            <a:normAutofit fontScale="90000"/>
          </a:bodyPr>
          <a:lstStyle/>
          <a:p>
            <a:r>
              <a:rPr lang="en-US" dirty="0"/>
              <a:t>Chief Inspector’s Report 2016-2020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F4FE2-A171-174F-93BB-1EE79A633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361872"/>
            <a:ext cx="9603275" cy="41044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E" sz="3000" b="1" dirty="0"/>
              <a:t>Partnership with children and young people </a:t>
            </a:r>
            <a:endParaRPr lang="en-IE" sz="3000" dirty="0"/>
          </a:p>
          <a:p>
            <a:r>
              <a:rPr lang="en-IE" sz="3800" dirty="0"/>
              <a:t>Surveys and focus groups conducted by the Inspectorate during the September to December 2020 period show </a:t>
            </a:r>
            <a:r>
              <a:rPr lang="en-IE" sz="3800" dirty="0">
                <a:solidFill>
                  <a:srgbClr val="FF0000"/>
                </a:solidFill>
              </a:rPr>
              <a:t>how pupils and students can provide valuable insights into their learning</a:t>
            </a:r>
            <a:r>
              <a:rPr lang="en-IE" sz="3800" dirty="0"/>
              <a:t>; such insights are important for schools and the education system.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71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94EACC-A939-8D4A-BD21-7CB34F05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07542"/>
          </a:xfrm>
        </p:spPr>
        <p:txBody>
          <a:bodyPr>
            <a:noAutofit/>
          </a:bodyPr>
          <a:lstStyle/>
          <a:p>
            <a:r>
              <a:rPr lang="en-US" sz="2800" dirty="0"/>
              <a:t>Student Voice and the Irish School Experience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954999-C44C-024E-B397-0ABD4D74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222625"/>
            <a:ext cx="9905998" cy="4568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</a:rPr>
              <a:t>Key questions in this presentation?</a:t>
            </a:r>
            <a:endParaRPr lang="en-US" dirty="0"/>
          </a:p>
          <a:p>
            <a:pPr marL="0" indent="0">
              <a:buNone/>
            </a:pPr>
            <a:r>
              <a:rPr lang="en-US" sz="3200" dirty="0"/>
              <a:t>What do we mean by student voice?</a:t>
            </a:r>
          </a:p>
          <a:p>
            <a:pPr marL="0" indent="0">
              <a:buNone/>
            </a:pPr>
            <a:r>
              <a:rPr lang="en-US" sz="3200" dirty="0"/>
              <a:t>Do I get the complexity?</a:t>
            </a:r>
          </a:p>
          <a:p>
            <a:pPr marL="0" indent="0">
              <a:buNone/>
            </a:pPr>
            <a:r>
              <a:rPr lang="en-US" sz="3200" dirty="0"/>
              <a:t>What can it look like is a school setting?</a:t>
            </a:r>
          </a:p>
          <a:p>
            <a:pPr marL="0" indent="0">
              <a:buNone/>
            </a:pPr>
            <a:r>
              <a:rPr lang="en-US" sz="3200" dirty="0"/>
              <a:t>Why engage in student voice work?</a:t>
            </a:r>
          </a:p>
          <a:p>
            <a:pPr marL="0" indent="0">
              <a:buNone/>
            </a:pPr>
            <a:r>
              <a:rPr lang="en-US" sz="3200" dirty="0"/>
              <a:t>How can you lead this?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3966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F40E-BE38-544F-B2C6-5ADECF74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47626"/>
          </a:xfrm>
        </p:spPr>
        <p:txBody>
          <a:bodyPr/>
          <a:lstStyle/>
          <a:p>
            <a:r>
              <a:rPr lang="en-US" dirty="0"/>
              <a:t>Student 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2E104-91E1-A84B-B0CD-6D9E72802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28800"/>
            <a:ext cx="9603275" cy="36375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800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800" i="1" dirty="0">
                <a:solidFill>
                  <a:srgbClr val="FF0000"/>
                </a:solidFill>
              </a:rPr>
              <a:t>Some definitions among many….</a:t>
            </a: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65436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94EACC-A939-8D4A-BD21-7CB34F05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07542"/>
          </a:xfrm>
        </p:spPr>
        <p:txBody>
          <a:bodyPr>
            <a:noAutofit/>
          </a:bodyPr>
          <a:lstStyle/>
          <a:p>
            <a:r>
              <a:rPr lang="en-US" sz="2800" dirty="0"/>
              <a:t>Some established and tiered definitions: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954999-C44C-024E-B397-0ABD4D74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361872"/>
            <a:ext cx="9905998" cy="44293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E" sz="3200" dirty="0">
                <a:solidFill>
                  <a:srgbClr val="FF0000"/>
                </a:solidFill>
              </a:rPr>
              <a:t>Talking with pupils </a:t>
            </a:r>
            <a:r>
              <a:rPr lang="en-IE" sz="3200" dirty="0"/>
              <a:t>about things that matter in school… </a:t>
            </a:r>
            <a:r>
              <a:rPr lang="en-IE" sz="3200" dirty="0">
                <a:solidFill>
                  <a:srgbClr val="FF0000"/>
                </a:solidFill>
              </a:rPr>
              <a:t>Conversations</a:t>
            </a:r>
            <a:r>
              <a:rPr lang="en-IE" sz="3200" dirty="0"/>
              <a:t> about teaching and learning…</a:t>
            </a:r>
            <a:r>
              <a:rPr lang="en-IE" sz="3200" dirty="0">
                <a:solidFill>
                  <a:srgbClr val="FF0000"/>
                </a:solidFill>
              </a:rPr>
              <a:t>Seeking advice </a:t>
            </a:r>
            <a:r>
              <a:rPr lang="en-IE" sz="3200" dirty="0"/>
              <a:t>from pupils about new initiatives…..</a:t>
            </a:r>
            <a:r>
              <a:rPr lang="en-IE" sz="3200" dirty="0">
                <a:solidFill>
                  <a:srgbClr val="FF0000"/>
                </a:solidFill>
              </a:rPr>
              <a:t>Inviting comment </a:t>
            </a:r>
            <a:r>
              <a:rPr lang="en-IE" sz="3200" dirty="0"/>
              <a:t>on ways of solving problems that are affecting the teacher’s right to teach and the pupil’s right to learn…..</a:t>
            </a:r>
            <a:r>
              <a:rPr lang="en-IE" sz="3200" dirty="0">
                <a:solidFill>
                  <a:srgbClr val="FF0000"/>
                </a:solidFill>
              </a:rPr>
              <a:t>Inviting evaluative comment </a:t>
            </a:r>
            <a:r>
              <a:rPr lang="en-IE" sz="3200" dirty="0"/>
              <a:t>on recent developments in school or classroom policy and practice.					</a:t>
            </a:r>
            <a:r>
              <a:rPr lang="en-IE" sz="2200" dirty="0"/>
              <a:t>(Rudduck, 2005, p.2)</a:t>
            </a:r>
            <a:br>
              <a:rPr lang="en-IE" sz="2200" i="1" dirty="0"/>
            </a:br>
            <a:endParaRPr lang="en-IE" sz="2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63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E561-C8B0-F183-AB33-5167A95D6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400" dirty="0"/>
              <a:t>Our voices our schools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www.ourvoicesourschools.ie</a:t>
            </a:r>
            <a:r>
              <a:rPr lang="en-US" dirty="0"/>
              <a:t>/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D7C039-9076-4B2E-E00B-6A46513BF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973" y="2708609"/>
            <a:ext cx="8596312" cy="32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5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94EACC-A939-8D4A-BD21-7CB34F05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07542"/>
          </a:xfrm>
        </p:spPr>
        <p:txBody>
          <a:bodyPr>
            <a:noAutofit/>
          </a:bodyPr>
          <a:lstStyle/>
          <a:p>
            <a:r>
              <a:rPr lang="en-US" sz="2800" dirty="0"/>
              <a:t>Student Voice and the Irish School Experience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954999-C44C-024E-B397-0ABD4D74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222625"/>
            <a:ext cx="9905998" cy="4568575"/>
          </a:xfrm>
        </p:spPr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sz="3600" dirty="0"/>
              <a:t>Student voice covers a range of activities that encourage </a:t>
            </a:r>
            <a:r>
              <a:rPr lang="en-IE" sz="3600" dirty="0">
                <a:solidFill>
                  <a:srgbClr val="FF0000"/>
                </a:solidFill>
              </a:rPr>
              <a:t>reflection, discussion, dialogue and action</a:t>
            </a:r>
            <a:r>
              <a:rPr lang="en-IE" sz="3600" dirty="0"/>
              <a:t> on matters that primarily concern students</a:t>
            </a:r>
          </a:p>
          <a:p>
            <a:pPr marL="0" indent="0">
              <a:buNone/>
            </a:pPr>
            <a:r>
              <a:rPr lang="en-IE" sz="1400" dirty="0"/>
              <a:t>					</a:t>
            </a:r>
          </a:p>
          <a:p>
            <a:pPr marL="0" indent="0">
              <a:buNone/>
            </a:pPr>
            <a:r>
              <a:rPr lang="en-IE" sz="1400" dirty="0"/>
              <a:t>						</a:t>
            </a:r>
            <a:r>
              <a:rPr lang="en-IE" sz="2000" dirty="0"/>
              <a:t>(Fielding and McGregor, 2005, p.2).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134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94EACC-A939-8D4A-BD21-7CB34F05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07542"/>
          </a:xfrm>
        </p:spPr>
        <p:txBody>
          <a:bodyPr>
            <a:noAutofit/>
          </a:bodyPr>
          <a:lstStyle/>
          <a:p>
            <a:r>
              <a:rPr lang="en-US" sz="2800" dirty="0"/>
              <a:t>Student Voice and the Irish School Experience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954999-C44C-024E-B397-0ABD4D74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222625"/>
            <a:ext cx="9905998" cy="4568575"/>
          </a:xfrm>
        </p:spPr>
        <p:txBody>
          <a:bodyPr/>
          <a:lstStyle/>
          <a:p>
            <a:pPr marL="0" indent="0">
              <a:buNone/>
            </a:pPr>
            <a:endParaRPr lang="en-IE" sz="3600" dirty="0"/>
          </a:p>
          <a:p>
            <a:pPr marL="0" indent="0">
              <a:buNone/>
            </a:pPr>
            <a:r>
              <a:rPr lang="en-IE" sz="3600" dirty="0"/>
              <a:t>Student voice refers to the process through which children and young  people, </a:t>
            </a:r>
            <a:r>
              <a:rPr lang="en-IE" sz="3600" dirty="0">
                <a:solidFill>
                  <a:srgbClr val="FF0000"/>
                </a:solidFill>
              </a:rPr>
              <a:t>individually and collectively are able to speak up </a:t>
            </a:r>
            <a:r>
              <a:rPr lang="en-IE" sz="3600" dirty="0"/>
              <a:t>about their education’                                                   </a:t>
            </a:r>
            <a:r>
              <a:rPr lang="en-IE" dirty="0"/>
              <a:t>									</a:t>
            </a:r>
            <a:r>
              <a:rPr lang="en-IE" sz="2000" dirty="0"/>
              <a:t>(Thomson, 2011, p. 24).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3515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94EACC-A939-8D4A-BD21-7CB34F05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07542"/>
          </a:xfrm>
        </p:spPr>
        <p:txBody>
          <a:bodyPr>
            <a:noAutofit/>
          </a:bodyPr>
          <a:lstStyle/>
          <a:p>
            <a:r>
              <a:rPr lang="en-US" sz="2800" dirty="0"/>
              <a:t>Student Voice and the Irish School Experience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954999-C44C-024E-B397-0ABD4D74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222625"/>
            <a:ext cx="9905998" cy="4568575"/>
          </a:xfrm>
        </p:spPr>
        <p:txBody>
          <a:bodyPr/>
          <a:lstStyle/>
          <a:p>
            <a:pPr marL="0" indent="0">
              <a:buNone/>
            </a:pPr>
            <a:endParaRPr lang="en-US" sz="2400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dirty="0">
                <a:latin typeface="Arial"/>
                <a:cs typeface="Arial"/>
              </a:rPr>
              <a:t>Meaningful acknowledged presence… </a:t>
            </a:r>
          </a:p>
          <a:p>
            <a:pPr marL="0" indent="0">
              <a:buNone/>
            </a:pPr>
            <a:r>
              <a:rPr lang="en-US" sz="3600" dirty="0">
                <a:latin typeface="Arial"/>
                <a:cs typeface="Arial"/>
              </a:rPr>
              <a:t>the  </a:t>
            </a:r>
            <a:r>
              <a:rPr lang="en-US" sz="3600" dirty="0">
                <a:solidFill>
                  <a:srgbClr val="FF0000"/>
                </a:solidFill>
                <a:latin typeface="Arial"/>
                <a:cs typeface="Arial"/>
              </a:rPr>
              <a:t>power  to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  </a:t>
            </a:r>
            <a:r>
              <a:rPr lang="en-US" sz="3600" dirty="0">
                <a:solidFill>
                  <a:srgbClr val="FF0000"/>
                </a:solidFill>
                <a:latin typeface="Arial"/>
                <a:cs typeface="Arial"/>
              </a:rPr>
              <a:t>influence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dirty="0">
                <a:latin typeface="Arial"/>
                <a:cs typeface="Arial"/>
              </a:rPr>
              <a:t> analyses  of, decisions  about,  and  practices  in  schools  </a:t>
            </a:r>
          </a:p>
          <a:p>
            <a:pPr marL="0" indent="0">
              <a:buNone/>
            </a:pPr>
            <a:r>
              <a:rPr lang="en-US" sz="1600" dirty="0"/>
              <a:t>					</a:t>
            </a:r>
          </a:p>
          <a:p>
            <a:pPr marL="0" indent="0">
              <a:buNone/>
            </a:pPr>
            <a:r>
              <a:rPr lang="en-US" sz="1600" dirty="0"/>
              <a:t>							</a:t>
            </a:r>
            <a:r>
              <a:rPr lang="en-US" sz="2000" dirty="0"/>
              <a:t>(Cook-Sather, 2006, p. 363)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44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94EACC-A939-8D4A-BD21-7CB34F05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07542"/>
          </a:xfrm>
        </p:spPr>
        <p:txBody>
          <a:bodyPr>
            <a:noAutofit/>
          </a:bodyPr>
          <a:lstStyle/>
          <a:p>
            <a:r>
              <a:rPr lang="en-US" sz="2800" dirty="0"/>
              <a:t>Student Voice and the Irish School Experience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954999-C44C-024E-B397-0ABD4D74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222625"/>
            <a:ext cx="9905998" cy="45685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E" sz="3600" dirty="0"/>
              <a:t>‘Initiatives that strive to elicit and respond to </a:t>
            </a:r>
            <a:r>
              <a:rPr lang="en-IE" sz="3600" dirty="0">
                <a:solidFill>
                  <a:srgbClr val="FF0000"/>
                </a:solidFill>
              </a:rPr>
              <a:t>student perspectives </a:t>
            </a:r>
            <a:r>
              <a:rPr lang="en-IE" sz="3600" dirty="0"/>
              <a:t>on their educational experiences, </a:t>
            </a:r>
            <a:r>
              <a:rPr lang="en-IE" sz="3600" dirty="0">
                <a:solidFill>
                  <a:srgbClr val="FF0000"/>
                </a:solidFill>
              </a:rPr>
              <a:t>to consult students </a:t>
            </a:r>
            <a:r>
              <a:rPr lang="en-IE" sz="3600" dirty="0"/>
              <a:t>and to include them as </a:t>
            </a:r>
            <a:r>
              <a:rPr lang="en-IE" sz="3600" dirty="0">
                <a:solidFill>
                  <a:srgbClr val="FF0000"/>
                </a:solidFill>
              </a:rPr>
              <a:t>active participants in </a:t>
            </a:r>
            <a:r>
              <a:rPr lang="en-IE" sz="3600" dirty="0"/>
              <a:t>critical analysis and reform of schools, and to give </a:t>
            </a:r>
            <a:r>
              <a:rPr lang="en-IE" sz="3600" dirty="0">
                <a:solidFill>
                  <a:srgbClr val="FF0000"/>
                </a:solidFill>
              </a:rPr>
              <a:t>students greater agency </a:t>
            </a:r>
            <a:r>
              <a:rPr lang="en-IE" sz="3600" dirty="0"/>
              <a:t>in </a:t>
            </a:r>
            <a:r>
              <a:rPr lang="en-IE" sz="3600" dirty="0">
                <a:solidFill>
                  <a:srgbClr val="FF0000"/>
                </a:solidFill>
              </a:rPr>
              <a:t>researching </a:t>
            </a:r>
            <a:r>
              <a:rPr lang="en-IE" sz="3600" dirty="0"/>
              <a:t>educational issues and contexts’</a:t>
            </a:r>
          </a:p>
          <a:p>
            <a:pPr marL="0" indent="0">
              <a:buNone/>
            </a:pPr>
            <a:r>
              <a:rPr lang="en-IE" sz="2000" dirty="0"/>
              <a:t>                                                                                       		 (Thiessen, 2007, p. 579).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72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769E-D3B6-9744-B201-A1D0875A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6850"/>
          </a:xfrm>
        </p:spPr>
        <p:txBody>
          <a:bodyPr>
            <a:normAutofit fontScale="90000"/>
          </a:bodyPr>
          <a:lstStyle/>
          <a:p>
            <a:r>
              <a:rPr lang="en-US" dirty="0"/>
              <a:t>Student Voice:</a:t>
            </a:r>
            <a:r>
              <a:rPr lang="en-IE" dirty="0"/>
              <a:t>  As a Right</a:t>
            </a:r>
            <a:br>
              <a:rPr lang="en-GB" dirty="0">
                <a:latin typeface="Arial"/>
                <a:cs typeface="Arial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AC63F-FD82-7849-ABF3-5ECCBC92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694" y="1330960"/>
            <a:ext cx="10064918" cy="45802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States parties shall assure to the child who is capable of forming his or her own views </a:t>
            </a:r>
            <a:r>
              <a:rPr lang="en-US" sz="3200" b="1" dirty="0">
                <a:solidFill>
                  <a:srgbClr val="FF0000"/>
                </a:solidFill>
              </a:rPr>
              <a:t>the right to express those views freely in all matters affecting the child,</a:t>
            </a:r>
            <a:r>
              <a:rPr lang="en-US" sz="3200" dirty="0">
                <a:solidFill>
                  <a:schemeClr val="tx1"/>
                </a:solidFill>
              </a:rPr>
              <a:t> the views of the child being </a:t>
            </a:r>
            <a:r>
              <a:rPr lang="en-US" sz="3200" b="1" dirty="0">
                <a:solidFill>
                  <a:srgbClr val="FF0000"/>
                </a:solidFill>
              </a:rPr>
              <a:t>given due weight </a:t>
            </a:r>
            <a:r>
              <a:rPr lang="en-US" sz="3200" dirty="0">
                <a:solidFill>
                  <a:schemeClr val="tx1"/>
                </a:solidFill>
              </a:rPr>
              <a:t>in accordance with the age and maturity of the child. </a:t>
            </a:r>
            <a:endParaRPr lang="en-IE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				</a:t>
            </a:r>
            <a:r>
              <a:rPr lang="en-US" dirty="0">
                <a:solidFill>
                  <a:schemeClr val="tx1"/>
                </a:solidFill>
              </a:rPr>
              <a:t>(UNCRC Article 12:1, 1992)</a:t>
            </a:r>
            <a:endParaRPr lang="en-IE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88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94EACC-A939-8D4A-BD21-7CB34F05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07542"/>
          </a:xfrm>
        </p:spPr>
        <p:txBody>
          <a:bodyPr>
            <a:noAutofit/>
          </a:bodyPr>
          <a:lstStyle/>
          <a:p>
            <a:r>
              <a:rPr lang="en-US" sz="2800" dirty="0"/>
              <a:t>Conceptualising Student voice: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954999-C44C-024E-B397-0ABD4D74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852755"/>
            <a:ext cx="9905998" cy="553777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C1A92E0-0FF3-D44A-94AC-C2E5CEFD41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6213583"/>
              </p:ext>
            </p:extLst>
          </p:nvPr>
        </p:nvGraphicFramePr>
        <p:xfrm>
          <a:off x="1407560" y="1017141"/>
          <a:ext cx="9030984" cy="5616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1353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8345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Student Voice and the Irish School Experience 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23191" y="1109175"/>
            <a:ext cx="10409531" cy="5330535"/>
          </a:xfrm>
        </p:spPr>
        <p:txBody>
          <a:bodyPr>
            <a:noAutofit/>
          </a:bodyPr>
          <a:lstStyle/>
          <a:p>
            <a:r>
              <a:rPr lang="en-IE" sz="3200" dirty="0"/>
              <a:t>Student voice </a:t>
            </a:r>
            <a:r>
              <a:rPr lang="en-IE" sz="3200" dirty="0">
                <a:solidFill>
                  <a:srgbClr val="FF0000"/>
                </a:solidFill>
              </a:rPr>
              <a:t>multi-faceted</a:t>
            </a:r>
            <a:r>
              <a:rPr lang="en-IE" sz="3200" dirty="0"/>
              <a:t> and </a:t>
            </a:r>
            <a:r>
              <a:rPr lang="en-IE" sz="3200" dirty="0">
                <a:solidFill>
                  <a:srgbClr val="FF0000"/>
                </a:solidFill>
              </a:rPr>
              <a:t>complex</a:t>
            </a:r>
          </a:p>
          <a:p>
            <a:r>
              <a:rPr lang="en-IE" sz="3200" dirty="0"/>
              <a:t>Concerns the </a:t>
            </a:r>
            <a:r>
              <a:rPr lang="en-IE" sz="3200" dirty="0">
                <a:solidFill>
                  <a:srgbClr val="FF0000"/>
                </a:solidFill>
              </a:rPr>
              <a:t>positioning</a:t>
            </a:r>
            <a:r>
              <a:rPr lang="en-IE" sz="3200" dirty="0"/>
              <a:t> of students and their voices in schooling and education</a:t>
            </a:r>
          </a:p>
          <a:p>
            <a:r>
              <a:rPr lang="en-IE" sz="3200" dirty="0">
                <a:solidFill>
                  <a:srgbClr val="FF0000"/>
                </a:solidFill>
              </a:rPr>
              <a:t>Voice?</a:t>
            </a:r>
            <a:r>
              <a:rPr lang="en-IE" sz="3200" dirty="0"/>
              <a:t> The actual voice that speaks and the speaker; the actual words spoken and what is said; who speaks and who has or is given the right to speak</a:t>
            </a:r>
          </a:p>
          <a:p>
            <a:r>
              <a:rPr lang="en-IE" sz="3200" dirty="0"/>
              <a:t>What is heard, by whom, and the </a:t>
            </a:r>
            <a:r>
              <a:rPr lang="en-IE" sz="3200" dirty="0">
                <a:solidFill>
                  <a:srgbClr val="FF0000"/>
                </a:solidFill>
              </a:rPr>
              <a:t>actions</a:t>
            </a:r>
            <a:r>
              <a:rPr lang="en-IE" sz="3200" dirty="0"/>
              <a:t> that arise from the expression of that voice </a:t>
            </a:r>
            <a:r>
              <a:rPr lang="en-IE" sz="1600" dirty="0"/>
              <a:t>( Fielding, 2001)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6708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8184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Student Voice and the Irish School Experience 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IE" sz="3600" dirty="0"/>
              <a:t>Largely refers to the extent of students’ </a:t>
            </a:r>
            <a:r>
              <a:rPr lang="en-IE" sz="3600" dirty="0">
                <a:solidFill>
                  <a:srgbClr val="FF0000"/>
                </a:solidFill>
              </a:rPr>
              <a:t>participation, engagement, agency, consultation, involvement and dialogue</a:t>
            </a:r>
            <a:r>
              <a:rPr lang="en-IE" sz="3600" dirty="0"/>
              <a:t> in their experiences of </a:t>
            </a:r>
            <a:r>
              <a:rPr lang="en-IE" sz="3600" dirty="0">
                <a:solidFill>
                  <a:srgbClr val="FF0000"/>
                </a:solidFill>
              </a:rPr>
              <a:t>schools and pedagogy</a:t>
            </a:r>
            <a:endParaRPr lang="en-IE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3493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8184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Student Voice and the Irish School Experience 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73823" y="1093100"/>
            <a:ext cx="8484577" cy="4621901"/>
          </a:xfrm>
        </p:spPr>
        <p:txBody>
          <a:bodyPr>
            <a:normAutofit fontScale="85000" lnSpcReduction="10000"/>
          </a:bodyPr>
          <a:lstStyle/>
          <a:p>
            <a:r>
              <a:rPr lang="en-IE" sz="3600" dirty="0">
                <a:solidFill>
                  <a:srgbClr val="FF0000"/>
                </a:solidFill>
              </a:rPr>
              <a:t>Student voice/ pupil voice / child voice </a:t>
            </a:r>
            <a:r>
              <a:rPr lang="en-IE" sz="3600" dirty="0"/>
              <a:t>are used interchangeably in literature and policy discourse</a:t>
            </a:r>
          </a:p>
          <a:p>
            <a:r>
              <a:rPr lang="en-IE" sz="3600" dirty="0"/>
              <a:t>Often hear about </a:t>
            </a:r>
            <a:r>
              <a:rPr lang="en-IE" sz="3600" dirty="0">
                <a:solidFill>
                  <a:srgbClr val="FF0000"/>
                </a:solidFill>
              </a:rPr>
              <a:t>learner voice</a:t>
            </a:r>
          </a:p>
          <a:p>
            <a:r>
              <a:rPr lang="en-IE" sz="3600" dirty="0"/>
              <a:t>Inspection reports often refer to….‘the student voice’ as if it is one voice!</a:t>
            </a:r>
          </a:p>
          <a:p>
            <a:r>
              <a:rPr lang="en-IE" sz="3600" dirty="0"/>
              <a:t>The ‘cacophony of competing voices’</a:t>
            </a:r>
          </a:p>
          <a:p>
            <a:pPr marL="0" indent="0">
              <a:buNone/>
            </a:pPr>
            <a:r>
              <a:rPr lang="en-GB" sz="3600" baseline="30000" dirty="0">
                <a:cs typeface="Arial"/>
              </a:rPr>
              <a:t>						(Reay, 2006)</a:t>
            </a:r>
          </a:p>
          <a:p>
            <a:pPr marL="0" indent="0">
              <a:buNone/>
            </a:pPr>
            <a:r>
              <a:rPr lang="en-GB" sz="3600" baseline="30000" dirty="0">
                <a:cs typeface="Arial"/>
              </a:rPr>
              <a:t> </a:t>
            </a: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359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89862"/>
          </a:xfrm>
        </p:spPr>
        <p:txBody>
          <a:bodyPr>
            <a:normAutofit/>
          </a:bodyPr>
          <a:lstStyle/>
          <a:p>
            <a:pPr algn="ctr"/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32260" y="1230475"/>
            <a:ext cx="7924800" cy="45243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3200" b="1" dirty="0"/>
          </a:p>
          <a:p>
            <a:pPr marL="0" indent="0" algn="ctr">
              <a:buNone/>
            </a:pPr>
            <a:r>
              <a:rPr lang="en-GB" sz="4800" dirty="0"/>
              <a:t>Agency is how children express their voice.</a:t>
            </a:r>
          </a:p>
          <a:p>
            <a:pPr marL="0" indent="0" algn="ctr">
              <a:buNone/>
            </a:pPr>
            <a:r>
              <a:rPr lang="en-GB" sz="1800" dirty="0"/>
              <a:t>																</a:t>
            </a:r>
            <a:r>
              <a:rPr lang="en-GB" dirty="0"/>
              <a:t>(Harris and Manakis, 2013)</a:t>
            </a:r>
          </a:p>
        </p:txBody>
      </p:sp>
    </p:spTree>
    <p:extLst>
      <p:ext uri="{BB962C8B-B14F-4D97-AF65-F5344CB8AC3E}">
        <p14:creationId xmlns:p14="http://schemas.microsoft.com/office/powerpoint/2010/main" val="3888621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F40E-BE38-544F-B2C6-5ADECF74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47626"/>
          </a:xfrm>
        </p:spPr>
        <p:txBody>
          <a:bodyPr>
            <a:normAutofit/>
          </a:bodyPr>
          <a:lstStyle/>
          <a:p>
            <a:r>
              <a:rPr lang="en-US" dirty="0"/>
              <a:t>Student Voice….. Previously……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2E104-91E1-A84B-B0CD-6D9E72802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28800"/>
            <a:ext cx="9603275" cy="3637545"/>
          </a:xfrm>
        </p:spPr>
        <p:txBody>
          <a:bodyPr/>
          <a:lstStyle/>
          <a:p>
            <a:r>
              <a:rPr lang="en-US" sz="3200" dirty="0"/>
              <a:t>In a WSEMLL students </a:t>
            </a:r>
            <a:r>
              <a:rPr lang="en-US" sz="3200" b="1" u="sng" dirty="0">
                <a:solidFill>
                  <a:srgbClr val="FF0000"/>
                </a:solidFill>
              </a:rPr>
              <a:t>were</a:t>
            </a:r>
            <a:r>
              <a:rPr lang="en-US" sz="3200" dirty="0"/>
              <a:t> asked, in an anonymous questionnaire, to respond to this question?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000" i="1" dirty="0"/>
              <a:t>I have a say in how things are done in this school? </a:t>
            </a:r>
          </a:p>
        </p:txBody>
      </p:sp>
    </p:spTree>
    <p:extLst>
      <p:ext uri="{BB962C8B-B14F-4D97-AF65-F5344CB8AC3E}">
        <p14:creationId xmlns:p14="http://schemas.microsoft.com/office/powerpoint/2010/main" val="2373608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806798"/>
          </a:xfrm>
        </p:spPr>
        <p:txBody>
          <a:bodyPr/>
          <a:lstStyle/>
          <a:p>
            <a:r>
              <a:rPr lang="en-GB" dirty="0"/>
              <a:t>Agency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62708" y="1207185"/>
            <a:ext cx="11141612" cy="491897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4400" dirty="0"/>
              <a:t>The capacity to act independently and make choices</a:t>
            </a:r>
            <a:r>
              <a:rPr lang="mr-IN" sz="4400" dirty="0"/>
              <a:t>…</a:t>
            </a:r>
            <a:r>
              <a:rPr lang="ga-IE" sz="4400" dirty="0"/>
              <a:t>.</a:t>
            </a:r>
          </a:p>
          <a:p>
            <a:r>
              <a:rPr lang="en-GB" sz="4400" dirty="0"/>
              <a:t>The level of control, autonomy and power that a student experiences in an educational situation</a:t>
            </a:r>
          </a:p>
          <a:p>
            <a:endParaRPr lang="ga-IE" sz="5400" dirty="0"/>
          </a:p>
        </p:txBody>
      </p:sp>
    </p:spTree>
    <p:extLst>
      <p:ext uri="{BB962C8B-B14F-4D97-AF65-F5344CB8AC3E}">
        <p14:creationId xmlns:p14="http://schemas.microsoft.com/office/powerpoint/2010/main" val="2143434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316840"/>
          </a:xfrm>
        </p:spPr>
        <p:txBody>
          <a:bodyPr>
            <a:normAutofit fontScale="90000"/>
          </a:bodyPr>
          <a:lstStyle/>
          <a:p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" y="1177046"/>
            <a:ext cx="11957538" cy="517930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GB" sz="5200" dirty="0"/>
              <a:t>An unfolding process of knowing, acting and being in the world. </a:t>
            </a:r>
          </a:p>
          <a:p>
            <a:endParaRPr lang="en-GB" sz="5200" dirty="0"/>
          </a:p>
          <a:p>
            <a:r>
              <a:rPr lang="en-GB" sz="5200" dirty="0">
                <a:solidFill>
                  <a:srgbClr val="FF0000"/>
                </a:solidFill>
              </a:rPr>
              <a:t>Enabling</a:t>
            </a:r>
            <a:r>
              <a:rPr lang="en-GB" sz="5200" dirty="0"/>
              <a:t> learners </a:t>
            </a:r>
            <a:r>
              <a:rPr lang="en-GB" sz="5200" dirty="0">
                <a:solidFill>
                  <a:srgbClr val="FF0000"/>
                </a:solidFill>
              </a:rPr>
              <a:t>to feel they have a genuine voice in the learning process </a:t>
            </a:r>
            <a:r>
              <a:rPr lang="en-GB" sz="5200" dirty="0"/>
              <a:t>is a key aspect of developing agency and, hence, identity and self-esteem </a:t>
            </a:r>
            <a:r>
              <a:rPr lang="en-GB" sz="4400" dirty="0"/>
              <a:t>	</a:t>
            </a:r>
          </a:p>
          <a:p>
            <a:pPr marL="0" indent="0">
              <a:buNone/>
            </a:pPr>
            <a:r>
              <a:rPr lang="ga-IE" sz="3000" dirty="0"/>
              <a:t>						(Leach and Moon, 2008. The Power of Pedagogy)</a:t>
            </a:r>
          </a:p>
          <a:p>
            <a:endParaRPr lang="en-GB" sz="4400" dirty="0"/>
          </a:p>
          <a:p>
            <a:pPr marL="0" indent="0">
              <a:buNone/>
            </a:pPr>
            <a:r>
              <a:rPr lang="en-GB" sz="3200" dirty="0"/>
              <a:t>							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48914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806798"/>
          </a:xfrm>
        </p:spPr>
        <p:txBody>
          <a:bodyPr/>
          <a:lstStyle/>
          <a:p>
            <a:r>
              <a:rPr lang="en-GB" dirty="0"/>
              <a:t>Agency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6609" y="1207185"/>
            <a:ext cx="11648049" cy="491897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GB" sz="4400" dirty="0"/>
              <a:t>Pedagogical approaches that enable students to take charge of their own learning</a:t>
            </a:r>
            <a:r>
              <a:rPr lang="mr-IN" sz="4400" dirty="0"/>
              <a:t>…</a:t>
            </a:r>
            <a:r>
              <a:rPr lang="ga-IE" sz="4400" dirty="0"/>
              <a:t>...not to discover in an unstructured environment but within one that is highly structured in supporting student agency and sustained and thoughtful engagement 				</a:t>
            </a:r>
            <a:r>
              <a:rPr lang="ga-IE" sz="2800" dirty="0"/>
              <a:t>(Leach and Moon, 2008)</a:t>
            </a:r>
          </a:p>
          <a:p>
            <a:endParaRPr lang="ga-IE" sz="3600" dirty="0"/>
          </a:p>
        </p:txBody>
      </p:sp>
    </p:spTree>
    <p:extLst>
      <p:ext uri="{BB962C8B-B14F-4D97-AF65-F5344CB8AC3E}">
        <p14:creationId xmlns:p14="http://schemas.microsoft.com/office/powerpoint/2010/main" val="2008317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10" y="274638"/>
            <a:ext cx="7924800" cy="6898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Student Voice and the Irish School Experience 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32260" y="1230475"/>
            <a:ext cx="7924800" cy="4524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</a:rPr>
              <a:t>Positioning </a:t>
            </a:r>
            <a:r>
              <a:rPr lang="en-US" sz="4000" dirty="0"/>
              <a:t>student voice:</a:t>
            </a:r>
          </a:p>
          <a:p>
            <a:r>
              <a:rPr lang="en-US" sz="4000" dirty="0"/>
              <a:t>Rights-based position</a:t>
            </a:r>
          </a:p>
          <a:p>
            <a:r>
              <a:rPr lang="en-US" sz="4000" dirty="0"/>
              <a:t>Personalised learning</a:t>
            </a:r>
          </a:p>
          <a:p>
            <a:r>
              <a:rPr lang="en-US" sz="4000" dirty="0"/>
              <a:t>Democracy and active-citizenship</a:t>
            </a:r>
          </a:p>
          <a:p>
            <a:r>
              <a:rPr lang="en-US" sz="4000" dirty="0"/>
              <a:t>Inclusion and retention</a:t>
            </a:r>
          </a:p>
        </p:txBody>
      </p:sp>
    </p:spTree>
    <p:extLst>
      <p:ext uri="{BB962C8B-B14F-4D97-AF65-F5344CB8AC3E}">
        <p14:creationId xmlns:p14="http://schemas.microsoft.com/office/powerpoint/2010/main" val="264309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898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Student Voice and the Irish School Experience 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35413" y="1230475"/>
            <a:ext cx="10068127" cy="452437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400" dirty="0"/>
              <a:t>Contested:</a:t>
            </a:r>
          </a:p>
          <a:p>
            <a:r>
              <a:rPr lang="en-US" sz="4400" dirty="0"/>
              <a:t>A </a:t>
            </a:r>
            <a:r>
              <a:rPr lang="en-US" sz="4400" dirty="0">
                <a:solidFill>
                  <a:srgbClr val="FF0000"/>
                </a:solidFill>
              </a:rPr>
              <a:t>neo-liberal tool </a:t>
            </a:r>
            <a:r>
              <a:rPr lang="en-US" sz="4400" dirty="0"/>
              <a:t>to further drive performativity</a:t>
            </a:r>
          </a:p>
          <a:p>
            <a:r>
              <a:rPr lang="en-US" sz="4400" dirty="0"/>
              <a:t>A tool of </a:t>
            </a:r>
            <a:r>
              <a:rPr lang="en-US" sz="4400" dirty="0">
                <a:solidFill>
                  <a:srgbClr val="FF0000"/>
                </a:solidFill>
              </a:rPr>
              <a:t>external accountability</a:t>
            </a:r>
          </a:p>
          <a:p>
            <a:r>
              <a:rPr lang="en-US" sz="4400" dirty="0"/>
              <a:t>A </a:t>
            </a:r>
            <a:r>
              <a:rPr lang="en-US" sz="4400" dirty="0">
                <a:solidFill>
                  <a:srgbClr val="FF0000"/>
                </a:solidFill>
              </a:rPr>
              <a:t>tokenistic</a:t>
            </a:r>
            <a:r>
              <a:rPr lang="en-US" sz="4400" dirty="0"/>
              <a:t> concept and construct in schools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Arnot and Reay, 2007; Bragg, 2007, Fielding, 1997, 2004b, 2011; Gunther and Thomson, 2006, 2007</a:t>
            </a:r>
          </a:p>
          <a:p>
            <a:pPr marL="0" indent="0" algn="ctr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024221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863" y="274639"/>
            <a:ext cx="9688749" cy="418977"/>
          </a:xfrm>
        </p:spPr>
        <p:txBody>
          <a:bodyPr>
            <a:noAutofit/>
          </a:bodyPr>
          <a:lstStyle/>
          <a:p>
            <a:endParaRPr lang="en-GB" sz="3200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72765" y="389106"/>
            <a:ext cx="9961123" cy="54431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latin typeface="Arial"/>
                <a:cs typeface="Arial"/>
              </a:rPr>
              <a:t>Within existing </a:t>
            </a:r>
            <a:r>
              <a:rPr lang="en-GB" sz="3200" dirty="0">
                <a:solidFill>
                  <a:srgbClr val="FF0000"/>
                </a:solidFill>
                <a:latin typeface="Arial"/>
                <a:cs typeface="Arial"/>
              </a:rPr>
              <a:t>power discourses </a:t>
            </a:r>
            <a:r>
              <a:rPr lang="en-GB" sz="3200" dirty="0">
                <a:latin typeface="Arial"/>
                <a:cs typeface="Arial"/>
              </a:rPr>
              <a:t>in schools</a:t>
            </a:r>
          </a:p>
          <a:p>
            <a:r>
              <a:rPr lang="en-GB" sz="3200" dirty="0">
                <a:latin typeface="Arial"/>
                <a:cs typeface="Arial"/>
              </a:rPr>
              <a:t>Within </a:t>
            </a:r>
            <a:r>
              <a:rPr lang="en-GB" sz="3200" dirty="0">
                <a:solidFill>
                  <a:srgbClr val="FF0000"/>
                </a:solidFill>
                <a:latin typeface="Arial"/>
                <a:cs typeface="Arial"/>
              </a:rPr>
              <a:t>discourses of gender, race and class</a:t>
            </a:r>
          </a:p>
          <a:p>
            <a:r>
              <a:rPr lang="en-GB" sz="3200" dirty="0">
                <a:latin typeface="Arial"/>
                <a:cs typeface="Arial"/>
              </a:rPr>
              <a:t>As a singular </a:t>
            </a:r>
            <a:r>
              <a:rPr lang="en-GB" sz="3200" dirty="0">
                <a:solidFill>
                  <a:srgbClr val="FF0000"/>
                </a:solidFill>
                <a:latin typeface="Arial"/>
                <a:cs typeface="Arial"/>
              </a:rPr>
              <a:t>authentic </a:t>
            </a:r>
            <a:r>
              <a:rPr lang="en-GB" sz="3200" dirty="0">
                <a:latin typeface="Arial"/>
                <a:cs typeface="Arial"/>
              </a:rPr>
              <a:t>student voice</a:t>
            </a:r>
          </a:p>
          <a:p>
            <a:r>
              <a:rPr lang="en-GB" sz="3200" dirty="0">
                <a:solidFill>
                  <a:srgbClr val="FF0000"/>
                </a:solidFill>
                <a:latin typeface="Arial"/>
                <a:cs typeface="Arial"/>
              </a:rPr>
              <a:t>As a moment </a:t>
            </a:r>
            <a:r>
              <a:rPr lang="en-GB" sz="3200" dirty="0">
                <a:latin typeface="Arial"/>
                <a:cs typeface="Arial"/>
              </a:rPr>
              <a:t>– ‘done student voice!’ </a:t>
            </a:r>
          </a:p>
          <a:p>
            <a:pPr marL="0" indent="0">
              <a:buNone/>
            </a:pPr>
            <a:r>
              <a:rPr lang="en-GB" sz="3200" dirty="0">
                <a:latin typeface="Arial"/>
                <a:cs typeface="Arial"/>
              </a:rPr>
              <a:t>	‘We have a student council’</a:t>
            </a:r>
          </a:p>
          <a:p>
            <a:endParaRPr lang="en-GB" sz="3200" dirty="0">
              <a:latin typeface="Arial"/>
              <a:cs typeface="Arial"/>
            </a:endParaRPr>
          </a:p>
          <a:p>
            <a:endParaRPr lang="en-GB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790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769E-D3B6-9744-B201-A1D0875A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6850"/>
          </a:xfrm>
        </p:spPr>
        <p:txBody>
          <a:bodyPr/>
          <a:lstStyle/>
          <a:p>
            <a:r>
              <a:rPr lang="en-US" dirty="0"/>
              <a:t>Student Participation: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AC63F-FD82-7849-ABF3-5ECCBC92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30960"/>
            <a:ext cx="8915400" cy="4894742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r>
              <a:rPr lang="en-US" sz="3200" b="1" dirty="0"/>
              <a:t>Lets look at three well-used frameworks in Student Voice work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Hart’s Ladder of Participation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The </a:t>
            </a:r>
            <a:r>
              <a:rPr lang="en-US" sz="3200" b="1" dirty="0" err="1">
                <a:solidFill>
                  <a:srgbClr val="FF0000"/>
                </a:solidFill>
              </a:rPr>
              <a:t>Landsdown</a:t>
            </a:r>
            <a:r>
              <a:rPr lang="en-US" sz="3200" b="1" dirty="0">
                <a:solidFill>
                  <a:srgbClr val="FF0000"/>
                </a:solidFill>
              </a:rPr>
              <a:t> Model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The Lundy Model</a:t>
            </a:r>
          </a:p>
        </p:txBody>
      </p:sp>
    </p:spTree>
    <p:extLst>
      <p:ext uri="{BB962C8B-B14F-4D97-AF65-F5344CB8AC3E}">
        <p14:creationId xmlns:p14="http://schemas.microsoft.com/office/powerpoint/2010/main" val="2665174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3952A-3B82-0E49-B58D-176107866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0"/>
            <a:ext cx="8674100" cy="612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9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7924800" cy="1230475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The lens of participation: </a:t>
            </a:r>
            <a:r>
              <a:rPr lang="en-GB" sz="2800" dirty="0"/>
              <a:t>Hart’s Ladder</a:t>
            </a:r>
            <a:br>
              <a:rPr lang="en-GB" sz="2800" dirty="0"/>
            </a:b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94945" y="1230475"/>
            <a:ext cx="9162115" cy="452437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8. </a:t>
            </a:r>
            <a:r>
              <a:rPr lang="en-GB" sz="3200" dirty="0"/>
              <a:t>Student initiated shared decision making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7. </a:t>
            </a:r>
            <a:r>
              <a:rPr lang="en-GB" sz="3200" dirty="0"/>
              <a:t>Student initiated and directed action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6. </a:t>
            </a:r>
            <a:r>
              <a:rPr lang="en-GB" sz="3200" dirty="0"/>
              <a:t>Adult initiated, shared decision making 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5. </a:t>
            </a:r>
            <a:r>
              <a:rPr lang="en-GB" sz="3200" dirty="0"/>
              <a:t>Students informed and consulted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4. </a:t>
            </a:r>
            <a:r>
              <a:rPr lang="en-GB" sz="3200" dirty="0"/>
              <a:t>Students informed and assigned actions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3. </a:t>
            </a:r>
            <a:r>
              <a:rPr lang="en-GB" sz="3200" dirty="0"/>
              <a:t>Tokenism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2. </a:t>
            </a:r>
            <a:r>
              <a:rPr lang="en-GB" sz="3200" dirty="0"/>
              <a:t>Decoration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1. </a:t>
            </a:r>
            <a:r>
              <a:rPr lang="en-GB" sz="3200" dirty="0"/>
              <a:t>Manipulation  				(Hart, 1992)</a:t>
            </a:r>
          </a:p>
        </p:txBody>
      </p:sp>
    </p:spTree>
    <p:extLst>
      <p:ext uri="{BB962C8B-B14F-4D97-AF65-F5344CB8AC3E}">
        <p14:creationId xmlns:p14="http://schemas.microsoft.com/office/powerpoint/2010/main" val="22510339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5A3B35-DC98-654C-9B54-442AEC9E4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39"/>
            <a:ext cx="10693400" cy="5730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F551D8-0B32-5F44-9391-F658AC8C95D4}"/>
              </a:ext>
            </a:extLst>
          </p:cNvPr>
          <p:cNvSpPr txBox="1"/>
          <p:nvPr/>
        </p:nvSpPr>
        <p:spPr>
          <a:xfrm>
            <a:off x="396240" y="5140960"/>
            <a:ext cx="152156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Lansdown G &amp; O’Kane C (2014) A Toolkit for Monitoring and Evaluating Children’s Participation,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Save the Children et al,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27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F40E-BE38-544F-B2C6-5ADECF74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476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2E104-91E1-A84B-B0CD-6D9E72802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264596"/>
            <a:ext cx="9603275" cy="4201749"/>
          </a:xfrm>
        </p:spPr>
        <p:txBody>
          <a:bodyPr>
            <a:normAutofit/>
          </a:bodyPr>
          <a:lstStyle/>
          <a:p>
            <a:r>
              <a:rPr lang="en-US" sz="3200" dirty="0"/>
              <a:t>How would your students respond?</a:t>
            </a:r>
            <a:endParaRPr lang="en-US" sz="3200" i="1" dirty="0"/>
          </a:p>
          <a:p>
            <a:r>
              <a:rPr lang="en-US" sz="3200" dirty="0"/>
              <a:t>As a school leader how would you feel that they would respond?</a:t>
            </a:r>
          </a:p>
          <a:p>
            <a:r>
              <a:rPr lang="en-US" sz="3200" dirty="0"/>
              <a:t>Do you want them to ‘have a say’ in how things are done?</a:t>
            </a:r>
          </a:p>
          <a:p>
            <a:r>
              <a:rPr lang="en-US" sz="3200" dirty="0"/>
              <a:t>If so….. Why?</a:t>
            </a:r>
          </a:p>
          <a:p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522560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769E-D3B6-9744-B201-A1D0875A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87550"/>
            <a:ext cx="8911687" cy="671208"/>
          </a:xfrm>
        </p:spPr>
        <p:txBody>
          <a:bodyPr/>
          <a:lstStyle/>
          <a:p>
            <a:r>
              <a:rPr lang="en-US" dirty="0"/>
              <a:t>The Lundy Model: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93AF3C-E2FA-C14F-9505-5D67290F6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685" y="933855"/>
            <a:ext cx="10278927" cy="55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197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769E-D3B6-9744-B201-A1D0875A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6850"/>
          </a:xfrm>
        </p:spPr>
        <p:txBody>
          <a:bodyPr/>
          <a:lstStyle/>
          <a:p>
            <a:r>
              <a:rPr lang="en-US" dirty="0"/>
              <a:t>Student 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AC63F-FD82-7849-ABF3-5ECCBC92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502" y="1809344"/>
            <a:ext cx="10308110" cy="4101877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space</a:t>
            </a:r>
            <a:r>
              <a:rPr lang="en-GB" sz="3600" dirty="0">
                <a:solidFill>
                  <a:schemeClr val="tx1"/>
                </a:solidFill>
              </a:rPr>
              <a:t> within which students can express a view</a:t>
            </a:r>
          </a:p>
          <a:p>
            <a:r>
              <a:rPr lang="en-GB" sz="3600" b="1" dirty="0">
                <a:solidFill>
                  <a:schemeClr val="tx1"/>
                </a:solidFill>
              </a:rPr>
              <a:t>voice</a:t>
            </a:r>
            <a:r>
              <a:rPr lang="en-GB" sz="3600" dirty="0">
                <a:solidFill>
                  <a:schemeClr val="tx1"/>
                </a:solidFill>
              </a:rPr>
              <a:t> to allow them to express their views </a:t>
            </a:r>
          </a:p>
          <a:p>
            <a:r>
              <a:rPr lang="en-GB" sz="3600" dirty="0">
                <a:solidFill>
                  <a:schemeClr val="tx1"/>
                </a:solidFill>
              </a:rPr>
              <a:t>an </a:t>
            </a:r>
            <a:r>
              <a:rPr lang="en-GB" sz="3600" b="1" dirty="0">
                <a:solidFill>
                  <a:schemeClr val="tx1"/>
                </a:solidFill>
              </a:rPr>
              <a:t>audience</a:t>
            </a:r>
            <a:r>
              <a:rPr lang="en-GB" sz="3600" dirty="0">
                <a:solidFill>
                  <a:schemeClr val="tx1"/>
                </a:solidFill>
              </a:rPr>
              <a:t> that will listen </a:t>
            </a:r>
          </a:p>
          <a:p>
            <a:r>
              <a:rPr lang="en-GB" sz="3600" b="1" dirty="0"/>
              <a:t>Influence….</a:t>
            </a:r>
            <a:r>
              <a:rPr lang="en-GB" sz="3600" dirty="0">
                <a:solidFill>
                  <a:schemeClr val="tx1"/>
                </a:solidFill>
              </a:rPr>
              <a:t>that their expressed views will stimulate a </a:t>
            </a:r>
            <a:r>
              <a:rPr lang="en-GB" sz="3600" b="1" dirty="0">
                <a:solidFill>
                  <a:schemeClr val="tx1"/>
                </a:solidFill>
              </a:rPr>
              <a:t>response and action </a:t>
            </a:r>
            <a:r>
              <a:rPr lang="en-GB" sz="3600" dirty="0"/>
              <a:t>	</a:t>
            </a:r>
            <a:r>
              <a:rPr lang="en-GB" sz="1400" dirty="0"/>
              <a:t>													</a:t>
            </a:r>
            <a:r>
              <a:rPr lang="en-GB" sz="1200" dirty="0"/>
              <a:t>(Lundy, 2007)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72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769E-D3B6-9744-B201-A1D0875A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91830"/>
            <a:ext cx="8911687" cy="719847"/>
          </a:xfrm>
        </p:spPr>
        <p:txBody>
          <a:bodyPr>
            <a:normAutofit/>
          </a:bodyPr>
          <a:lstStyle/>
          <a:p>
            <a:r>
              <a:rPr lang="en-US" sz="2400" dirty="0"/>
              <a:t>Student 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AC63F-FD82-7849-ABF3-5ECCBC92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694" y="846306"/>
            <a:ext cx="10064918" cy="50649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Thinking of your own classroom or the whole school….</a:t>
            </a:r>
            <a:r>
              <a:rPr lang="en-US" sz="2800" b="1" dirty="0"/>
              <a:t>just consider</a:t>
            </a:r>
            <a:r>
              <a:rPr lang="en-US" sz="2800" dirty="0"/>
              <a:t>?</a:t>
            </a:r>
          </a:p>
          <a:p>
            <a:r>
              <a:rPr lang="en-US" sz="3200" dirty="0"/>
              <a:t>Where would the level of student voice sit on Hart’s ladder currently? </a:t>
            </a:r>
          </a:p>
          <a:p>
            <a:r>
              <a:rPr lang="en-US" sz="3200" dirty="0"/>
              <a:t>Is it consultative, collaborative and/or student led?</a:t>
            </a:r>
          </a:p>
          <a:p>
            <a:r>
              <a:rPr lang="en-US" sz="3200" dirty="0"/>
              <a:t>Are students afforded </a:t>
            </a:r>
            <a:r>
              <a:rPr lang="en-US" sz="3200" b="1" dirty="0"/>
              <a:t>Space – Voice – Audience - Influence </a:t>
            </a:r>
            <a:r>
              <a:rPr lang="en-US" sz="3200" dirty="0"/>
              <a:t>currently? </a:t>
            </a:r>
          </a:p>
        </p:txBody>
      </p:sp>
    </p:spTree>
    <p:extLst>
      <p:ext uri="{BB962C8B-B14F-4D97-AF65-F5344CB8AC3E}">
        <p14:creationId xmlns:p14="http://schemas.microsoft.com/office/powerpoint/2010/main" val="682809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967" y="624110"/>
            <a:ext cx="10074646" cy="854494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student voice work we have to think about: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9966" y="1887165"/>
            <a:ext cx="10074646" cy="47665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4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GB" sz="4800" dirty="0">
                <a:solidFill>
                  <a:schemeClr val="tx1"/>
                </a:solidFill>
                <a:latin typeface="Arial"/>
                <a:cs typeface="Arial"/>
              </a:rPr>
              <a:t>Consider?</a:t>
            </a:r>
            <a:endParaRPr lang="en-GB" sz="4800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sz="36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GB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46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967" y="624110"/>
            <a:ext cx="10074646" cy="854494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student voice work we have to think about: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9966" y="1887165"/>
            <a:ext cx="10074646" cy="4766553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The way power and authority operate in the school and in our classrooms</a:t>
            </a:r>
          </a:p>
          <a:p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We have to consider </a:t>
            </a:r>
            <a:r>
              <a:rPr lang="en-GB" sz="2800" b="1" dirty="0">
                <a:solidFill>
                  <a:schemeClr val="tx1"/>
                </a:solidFill>
                <a:latin typeface="Arial"/>
                <a:cs typeface="Arial"/>
              </a:rPr>
              <a:t>gender, race and class, SEN, EAL – in the context of inclusion</a:t>
            </a:r>
          </a:p>
          <a:p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What questions are being asked, whose issues are raised?</a:t>
            </a:r>
          </a:p>
          <a:p>
            <a:r>
              <a:rPr lang="en-GB" sz="2800" dirty="0">
                <a:latin typeface="Arial"/>
                <a:cs typeface="Arial"/>
              </a:rPr>
              <a:t>Who is elected or selected?</a:t>
            </a:r>
          </a:p>
          <a:p>
            <a:pPr marL="0" indent="0">
              <a:buNone/>
            </a:pPr>
            <a:endParaRPr lang="en-GB" sz="36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GB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359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511" y="624110"/>
            <a:ext cx="10094101" cy="922588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student voice work we have to think about:</a:t>
            </a:r>
            <a:b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511" y="1955259"/>
            <a:ext cx="10094101" cy="4698459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Who is privileged to speak, who is listening, who is heard? </a:t>
            </a:r>
          </a:p>
          <a:p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What about the voices of the silent and silenced?</a:t>
            </a:r>
          </a:p>
          <a:p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Do we hear the voices we want to hear?</a:t>
            </a:r>
          </a:p>
          <a:p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It is the voices that we don’t want to hear are maybe the ones we should be listening to?</a:t>
            </a:r>
          </a:p>
          <a:p>
            <a:endParaRPr lang="en-GB" sz="32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GB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168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36692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representative student voice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7667" y="1231266"/>
            <a:ext cx="10885251" cy="44837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4000" dirty="0">
                <a:solidFill>
                  <a:srgbClr val="FF0000"/>
                </a:solidFill>
                <a:latin typeface="Arial"/>
                <a:cs typeface="Arial"/>
              </a:rPr>
              <a:t>So Student Voice is…..</a:t>
            </a:r>
          </a:p>
          <a:p>
            <a:r>
              <a:rPr lang="en-GB" sz="4000" dirty="0">
                <a:latin typeface="Arial"/>
                <a:cs typeface="Arial"/>
              </a:rPr>
              <a:t> a school culture to be developed</a:t>
            </a:r>
          </a:p>
          <a:p>
            <a:r>
              <a:rPr lang="en-GB" sz="4000" dirty="0">
                <a:latin typeface="Arial"/>
                <a:cs typeface="Arial"/>
              </a:rPr>
              <a:t>from a student perspective you need to make it obvious to them</a:t>
            </a:r>
          </a:p>
          <a:p>
            <a:r>
              <a:rPr lang="en-GB" sz="4000" dirty="0">
                <a:latin typeface="Arial"/>
                <a:cs typeface="Arial"/>
              </a:rPr>
              <a:t>It also needs leadership? – </a:t>
            </a:r>
            <a:r>
              <a:rPr lang="en-GB" sz="4000" u="sng" dirty="0">
                <a:solidFill>
                  <a:srgbClr val="FF0000"/>
                </a:solidFill>
                <a:latin typeface="Arial"/>
                <a:cs typeface="Arial"/>
              </a:rPr>
              <a:t>disposition of school leadership?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41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90E69C-E95B-9C42-9301-A20E4A15A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123" y="0"/>
            <a:ext cx="5486400" cy="610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01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769E-D3B6-9744-B201-A1D0875A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990681"/>
          </a:xfrm>
        </p:spPr>
        <p:txBody>
          <a:bodyPr>
            <a:normAutofit/>
          </a:bodyPr>
          <a:lstStyle/>
          <a:p>
            <a:r>
              <a:rPr lang="en-US" dirty="0"/>
              <a:t>Student Voice</a:t>
            </a:r>
            <a:br>
              <a:rPr lang="en-US" dirty="0"/>
            </a:br>
            <a:r>
              <a:rPr lang="en-US" dirty="0"/>
              <a:t>Task…..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AC63F-FD82-7849-ABF3-5ECCBC92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502" y="1809344"/>
            <a:ext cx="10308110" cy="4101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For 10 minutes</a:t>
            </a:r>
          </a:p>
          <a:p>
            <a:r>
              <a:rPr lang="en-US" sz="2800" dirty="0"/>
              <a:t>In pairs examine the segment of the framework assigned to you and evaluate how your school / classroom is performing </a:t>
            </a:r>
          </a:p>
          <a:p>
            <a:r>
              <a:rPr lang="en-US" sz="2800" dirty="0"/>
              <a:t>Think about how it could be improved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For 5 Minutes</a:t>
            </a:r>
          </a:p>
          <a:p>
            <a:pPr marL="0" indent="0">
              <a:buNone/>
            </a:pPr>
            <a:r>
              <a:rPr lang="en-US" sz="2800" dirty="0"/>
              <a:t>Share feedback with an adjacent pair</a:t>
            </a:r>
          </a:p>
        </p:txBody>
      </p:sp>
    </p:spTree>
    <p:extLst>
      <p:ext uri="{BB962C8B-B14F-4D97-AF65-F5344CB8AC3E}">
        <p14:creationId xmlns:p14="http://schemas.microsoft.com/office/powerpoint/2010/main" val="5267998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FC25C9-B48B-104C-BE63-71FAF5681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621" y="-282102"/>
            <a:ext cx="7869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19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F40E-BE38-544F-B2C6-5ADECF74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47626"/>
          </a:xfrm>
        </p:spPr>
        <p:txBody>
          <a:bodyPr>
            <a:normAutofit/>
          </a:bodyPr>
          <a:lstStyle/>
          <a:p>
            <a:r>
              <a:rPr lang="en-US" dirty="0"/>
              <a:t>Students should have a say….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2E104-91E1-A84B-B0CD-6D9E72802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28800"/>
            <a:ext cx="9603275" cy="4457700"/>
          </a:xfrm>
        </p:spPr>
        <p:txBody>
          <a:bodyPr>
            <a:normAutofit/>
          </a:bodyPr>
          <a:lstStyle/>
          <a:p>
            <a:r>
              <a:rPr lang="en-US" sz="4000" dirty="0"/>
              <a:t>in their personal learning journey</a:t>
            </a:r>
          </a:p>
          <a:p>
            <a:r>
              <a:rPr lang="en-US" sz="4000" dirty="0"/>
              <a:t>in what happens in the classroom?</a:t>
            </a:r>
          </a:p>
          <a:p>
            <a:r>
              <a:rPr lang="en-US" sz="4000" dirty="0"/>
              <a:t>in whole-school issues</a:t>
            </a:r>
          </a:p>
          <a:p>
            <a:r>
              <a:rPr lang="en-US" sz="4000" dirty="0"/>
              <a:t>in evaluation…. SSE and External evaluation</a:t>
            </a:r>
          </a:p>
          <a:p>
            <a:pPr marL="0" indent="0">
              <a:buNone/>
            </a:pPr>
            <a:r>
              <a:rPr lang="en-US" sz="4000" dirty="0"/>
              <a:t>			appropriately!!!</a:t>
            </a:r>
          </a:p>
        </p:txBody>
      </p:sp>
    </p:spTree>
    <p:extLst>
      <p:ext uri="{BB962C8B-B14F-4D97-AF65-F5344CB8AC3E}">
        <p14:creationId xmlns:p14="http://schemas.microsoft.com/office/powerpoint/2010/main" val="29946734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36692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representative student voice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7667" y="1231266"/>
            <a:ext cx="10885251" cy="44837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4000" dirty="0">
                <a:latin typeface="Arial"/>
                <a:cs typeface="Arial"/>
              </a:rPr>
              <a:t>For many schools Student Voice is viewed through the Student Council construct…..</a:t>
            </a:r>
          </a:p>
          <a:p>
            <a:pPr marL="0" indent="0">
              <a:buNone/>
            </a:pPr>
            <a:endParaRPr lang="en-GB" sz="40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4000" dirty="0">
                <a:latin typeface="Arial"/>
                <a:cs typeface="Arial"/>
              </a:rPr>
              <a:t>I would argue in some schools the student council is </a:t>
            </a:r>
            <a:r>
              <a:rPr lang="en-GB" sz="4000" dirty="0">
                <a:solidFill>
                  <a:srgbClr val="FF0000"/>
                </a:solidFill>
                <a:latin typeface="Arial"/>
                <a:cs typeface="Arial"/>
              </a:rPr>
              <a:t>tired!!</a:t>
            </a:r>
          </a:p>
          <a:p>
            <a:pPr marL="0" indent="0">
              <a:buNone/>
            </a:pPr>
            <a:r>
              <a:rPr lang="en-GB" sz="4000" dirty="0">
                <a:solidFill>
                  <a:srgbClr val="FF0000"/>
                </a:solidFill>
                <a:latin typeface="Arial"/>
                <a:cs typeface="Arial"/>
              </a:rPr>
              <a:t>It needs constant attention….. </a:t>
            </a:r>
            <a:endParaRPr lang="en-GB" sz="4000" dirty="0"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2413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272374"/>
            <a:ext cx="9605635" cy="690664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representative student voice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0" y="1167319"/>
            <a:ext cx="4966169" cy="48541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Think about the pupil / student council in your school currently</a:t>
            </a:r>
          </a:p>
          <a:p>
            <a:r>
              <a:rPr lang="en-GB" dirty="0"/>
              <a:t>What is their profile and role?</a:t>
            </a:r>
          </a:p>
          <a:p>
            <a:r>
              <a:rPr lang="en-GB" dirty="0"/>
              <a:t>Who is involved and are there structures to support it?</a:t>
            </a:r>
          </a:p>
          <a:p>
            <a:r>
              <a:rPr lang="en-GB" dirty="0"/>
              <a:t>What was their most recent involvement / achievement?</a:t>
            </a:r>
          </a:p>
          <a:p>
            <a:r>
              <a:rPr lang="en-GB" dirty="0"/>
              <a:t>Place Lundy over the pupil / student council in the school….</a:t>
            </a:r>
          </a:p>
          <a:p>
            <a:r>
              <a:rPr lang="en-GB" dirty="0"/>
              <a:t>What does all this speak to your leadership?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FC3FF2-56B1-BA40-8B5B-972C85BA2F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41268" y="1653702"/>
            <a:ext cx="4970834" cy="3735421"/>
          </a:xfrm>
        </p:spPr>
      </p:pic>
    </p:spTree>
    <p:extLst>
      <p:ext uri="{BB962C8B-B14F-4D97-AF65-F5344CB8AC3E}">
        <p14:creationId xmlns:p14="http://schemas.microsoft.com/office/powerpoint/2010/main" val="34688570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769E-D3B6-9744-B201-A1D0875A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6850"/>
          </a:xfrm>
        </p:spPr>
        <p:txBody>
          <a:bodyPr/>
          <a:lstStyle/>
          <a:p>
            <a:r>
              <a:rPr lang="en-US" dirty="0"/>
              <a:t>An Effective Student Council: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AC63F-FD82-7849-ABF3-5ECCBC92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331" y="624111"/>
            <a:ext cx="10544783" cy="5805872"/>
          </a:xfrm>
        </p:spPr>
        <p:txBody>
          <a:bodyPr>
            <a:noAutofit/>
          </a:bodyPr>
          <a:lstStyle/>
          <a:p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So Check on the vital signs……</a:t>
            </a:r>
          </a:p>
          <a:p>
            <a:r>
              <a:rPr lang="en-US" sz="2800" dirty="0"/>
              <a:t>Is it representative of all class groups?</a:t>
            </a:r>
          </a:p>
          <a:p>
            <a:r>
              <a:rPr lang="en-US" sz="2800" dirty="0"/>
              <a:t>Are there elections?</a:t>
            </a:r>
          </a:p>
          <a:p>
            <a:r>
              <a:rPr lang="en-US" sz="2800" dirty="0"/>
              <a:t>How often do the meet?</a:t>
            </a:r>
          </a:p>
          <a:p>
            <a:r>
              <a:rPr lang="en-US" sz="2800" dirty="0"/>
              <a:t>What was the last student council initiated project / activity?</a:t>
            </a:r>
          </a:p>
          <a:p>
            <a:r>
              <a:rPr lang="en-US" sz="2800" dirty="0"/>
              <a:t>Is there a mad rush to be involved? </a:t>
            </a:r>
          </a:p>
          <a:p>
            <a:r>
              <a:rPr lang="en-US" sz="2800" dirty="0"/>
              <a:t>Is there a liaison teacher assigned….post holder?....volunteer?</a:t>
            </a:r>
          </a:p>
        </p:txBody>
      </p:sp>
    </p:spTree>
    <p:extLst>
      <p:ext uri="{BB962C8B-B14F-4D97-AF65-F5344CB8AC3E}">
        <p14:creationId xmlns:p14="http://schemas.microsoft.com/office/powerpoint/2010/main" val="25549643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769E-D3B6-9744-B201-A1D0875A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6850"/>
          </a:xfrm>
        </p:spPr>
        <p:txBody>
          <a:bodyPr/>
          <a:lstStyle/>
          <a:p>
            <a:r>
              <a:rPr lang="en-US" dirty="0"/>
              <a:t>An Effective Student Council: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AC63F-FD82-7849-ABF3-5ECCBC92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331" y="1330959"/>
            <a:ext cx="10544783" cy="5099023"/>
          </a:xfrm>
        </p:spPr>
        <p:txBody>
          <a:bodyPr>
            <a:noAutofit/>
          </a:bodyPr>
          <a:lstStyle/>
          <a:p>
            <a:r>
              <a:rPr lang="en-US" sz="2400" b="1" dirty="0"/>
              <a:t>Elected not selected </a:t>
            </a:r>
            <a:r>
              <a:rPr lang="en-US" sz="2400" dirty="0"/>
              <a:t>– link it to CSPE or Politics and Society</a:t>
            </a:r>
          </a:p>
          <a:p>
            <a:r>
              <a:rPr lang="en-US" sz="2400" b="1" dirty="0"/>
              <a:t>Representatives</a:t>
            </a:r>
            <a:r>
              <a:rPr lang="en-US" sz="2400" dirty="0"/>
              <a:t> from all class groups – maybe a junior and senior council?</a:t>
            </a:r>
          </a:p>
          <a:p>
            <a:r>
              <a:rPr lang="en-US" sz="2400" b="1" dirty="0"/>
              <a:t>Structures and routines </a:t>
            </a:r>
            <a:r>
              <a:rPr lang="en-US" sz="2400" dirty="0"/>
              <a:t>– executive roles…minutes…chairing…meeting protocols</a:t>
            </a:r>
          </a:p>
          <a:p>
            <a:r>
              <a:rPr lang="en-US" sz="2400" b="1" dirty="0"/>
              <a:t>Regular meetings </a:t>
            </a:r>
            <a:r>
              <a:rPr lang="en-US" sz="2400" dirty="0"/>
              <a:t>(Lundy – Space?)</a:t>
            </a:r>
          </a:p>
          <a:p>
            <a:r>
              <a:rPr lang="en-US" sz="2400" b="1" dirty="0"/>
              <a:t>Communication</a:t>
            </a:r>
            <a:r>
              <a:rPr lang="en-US" sz="2400" dirty="0"/>
              <a:t> - back to the class – meet with SMT (influence and action)</a:t>
            </a:r>
          </a:p>
          <a:p>
            <a:r>
              <a:rPr lang="en-US" sz="2400" b="1" dirty="0"/>
              <a:t>Facilitated</a:t>
            </a:r>
            <a:r>
              <a:rPr lang="en-US" sz="2400" dirty="0"/>
              <a:t> to engage in meaningful work – discussed and agreed (Hart?)</a:t>
            </a:r>
          </a:p>
        </p:txBody>
      </p:sp>
    </p:spTree>
    <p:extLst>
      <p:ext uri="{BB962C8B-B14F-4D97-AF65-F5344CB8AC3E}">
        <p14:creationId xmlns:p14="http://schemas.microsoft.com/office/powerpoint/2010/main" val="20139266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769E-D3B6-9744-B201-A1D0875A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6850"/>
          </a:xfrm>
        </p:spPr>
        <p:txBody>
          <a:bodyPr/>
          <a:lstStyle/>
          <a:p>
            <a:r>
              <a:rPr lang="en-US" dirty="0"/>
              <a:t>An Effective Student Council: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AC63F-FD82-7849-ABF3-5ECCBC92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685" y="1330959"/>
            <a:ext cx="10278927" cy="5206027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The role of the </a:t>
            </a:r>
            <a:r>
              <a:rPr lang="en-US" sz="3600" b="1" dirty="0"/>
              <a:t>liaison teacher </a:t>
            </a:r>
            <a:r>
              <a:rPr lang="en-US" sz="3600" dirty="0"/>
              <a:t>is critical</a:t>
            </a:r>
          </a:p>
          <a:p>
            <a:r>
              <a:rPr lang="en-US" sz="3600" dirty="0"/>
              <a:t>Needs to be an </a:t>
            </a:r>
            <a:r>
              <a:rPr lang="en-US" sz="3600" b="1" dirty="0"/>
              <a:t>enabler and facilitator </a:t>
            </a:r>
          </a:p>
          <a:p>
            <a:r>
              <a:rPr lang="en-US" sz="3600" dirty="0"/>
              <a:t>The </a:t>
            </a:r>
            <a:r>
              <a:rPr lang="en-US" sz="3600" b="1" dirty="0"/>
              <a:t>disposition of school leadership </a:t>
            </a:r>
            <a:r>
              <a:rPr lang="en-US" sz="3600" dirty="0"/>
              <a:t>is also critical – school culture – authenticity or tokenism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697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769E-D3B6-9744-B201-A1D0875A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6850"/>
          </a:xfrm>
        </p:spPr>
        <p:txBody>
          <a:bodyPr/>
          <a:lstStyle/>
          <a:p>
            <a:r>
              <a:rPr lang="en-US" dirty="0"/>
              <a:t>An Effective Student Council: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AC63F-FD82-7849-ABF3-5ECCBC92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685" y="1089499"/>
            <a:ext cx="10278927" cy="5447488"/>
          </a:xfrm>
        </p:spPr>
        <p:txBody>
          <a:bodyPr>
            <a:normAutofit/>
          </a:bodyPr>
          <a:lstStyle/>
          <a:p>
            <a:endParaRPr lang="en-US" sz="3200" b="1" dirty="0"/>
          </a:p>
          <a:p>
            <a:r>
              <a:rPr lang="en-US" sz="3600" b="1" dirty="0"/>
              <a:t>Boundaries need to be clear </a:t>
            </a:r>
            <a:r>
              <a:rPr lang="en-US" sz="3600" dirty="0"/>
              <a:t>but the council should have (and be seen to have) a </a:t>
            </a:r>
            <a:r>
              <a:rPr lang="en-US" sz="3600" dirty="0">
                <a:solidFill>
                  <a:srgbClr val="FF0000"/>
                </a:solidFill>
              </a:rPr>
              <a:t>consultative role </a:t>
            </a:r>
            <a:r>
              <a:rPr lang="en-US" sz="3600" dirty="0"/>
              <a:t>on whole-school issues as well as student specific issues….. timetabling issues…curriculum….COB….. Wellbeing….facilities…..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1097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769E-D3B6-9744-B201-A1D0875A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6850"/>
          </a:xfrm>
        </p:spPr>
        <p:txBody>
          <a:bodyPr/>
          <a:lstStyle/>
          <a:p>
            <a:r>
              <a:rPr lang="en-US" dirty="0"/>
              <a:t>An Effective Student Council: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AC63F-FD82-7849-ABF3-5ECCBC92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685" y="1089499"/>
            <a:ext cx="10278927" cy="5447488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r>
              <a:rPr lang="en-US" sz="3200" dirty="0"/>
              <a:t>Council should </a:t>
            </a:r>
            <a:r>
              <a:rPr lang="en-US" sz="3200" b="1" dirty="0">
                <a:solidFill>
                  <a:srgbClr val="FF0000"/>
                </a:solidFill>
              </a:rPr>
              <a:t>represent the student body </a:t>
            </a:r>
            <a:r>
              <a:rPr lang="en-US" sz="3200" dirty="0"/>
              <a:t>at celebration events</a:t>
            </a:r>
          </a:p>
          <a:p>
            <a:r>
              <a:rPr lang="en-US" sz="3200" dirty="0"/>
              <a:t>They should meet regularly with </a:t>
            </a:r>
            <a:r>
              <a:rPr lang="en-US" sz="3200" b="1" dirty="0">
                <a:solidFill>
                  <a:srgbClr val="FF0000"/>
                </a:solidFill>
              </a:rPr>
              <a:t>senior management</a:t>
            </a:r>
          </a:p>
          <a:p>
            <a:r>
              <a:rPr lang="en-US" sz="3200" dirty="0"/>
              <a:t>They should send a </a:t>
            </a:r>
            <a:r>
              <a:rPr lang="en-US" sz="3200" b="1" dirty="0">
                <a:solidFill>
                  <a:srgbClr val="FF0000"/>
                </a:solidFill>
              </a:rPr>
              <a:t>report to the the Board of Management</a:t>
            </a:r>
            <a:r>
              <a:rPr lang="en-US" sz="3200" b="1" dirty="0"/>
              <a:t> </a:t>
            </a:r>
            <a:r>
              <a:rPr lang="en-US" sz="3200" dirty="0"/>
              <a:t>and meet with them once per year?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0063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3669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vindicate this right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….students should experience…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16349" y="1303506"/>
            <a:ext cx="9766569" cy="4766554"/>
          </a:xfrm>
        </p:spPr>
        <p:txBody>
          <a:bodyPr>
            <a:normAutofit fontScale="92500" lnSpcReduction="20000"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Arial"/>
                <a:cs typeface="Arial"/>
              </a:rPr>
              <a:t>Dialogic consultation </a:t>
            </a:r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in the classroom</a:t>
            </a:r>
          </a:p>
          <a:p>
            <a:endParaRPr lang="en-GB" sz="2800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A </a:t>
            </a:r>
            <a:r>
              <a:rPr lang="en-GB" sz="2800" b="1" dirty="0">
                <a:solidFill>
                  <a:schemeClr val="tx1"/>
                </a:solidFill>
                <a:latin typeface="Arial"/>
                <a:cs typeface="Arial"/>
              </a:rPr>
              <a:t>meaningful and active </a:t>
            </a:r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student council</a:t>
            </a:r>
          </a:p>
          <a:p>
            <a:endParaRPr lang="en-GB" sz="2800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GB" sz="2800" b="1" dirty="0">
                <a:solidFill>
                  <a:schemeClr val="tx1"/>
                </a:solidFill>
                <a:latin typeface="Arial"/>
                <a:cs typeface="Arial"/>
              </a:rPr>
              <a:t>A culture </a:t>
            </a:r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of whole-school dialogic consultation and </a:t>
            </a:r>
            <a:r>
              <a:rPr lang="en-GB" sz="2800" b="1" dirty="0">
                <a:solidFill>
                  <a:schemeClr val="tx1"/>
                </a:solidFill>
                <a:latin typeface="Arial"/>
                <a:cs typeface="Arial"/>
              </a:rPr>
              <a:t>action!</a:t>
            </a:r>
          </a:p>
          <a:p>
            <a:endParaRPr lang="en-GB" sz="2800" b="1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A </a:t>
            </a:r>
            <a:r>
              <a:rPr lang="en-GB" sz="2800" b="1" dirty="0">
                <a:solidFill>
                  <a:schemeClr val="tx1"/>
                </a:solidFill>
                <a:latin typeface="Arial"/>
                <a:cs typeface="Arial"/>
              </a:rPr>
              <a:t>meaningful involvement </a:t>
            </a:r>
            <a:r>
              <a:rPr lang="en-GB" sz="2800" dirty="0">
                <a:solidFill>
                  <a:schemeClr val="tx1"/>
                </a:solidFill>
                <a:latin typeface="Arial"/>
                <a:cs typeface="Arial"/>
              </a:rPr>
              <a:t>for students in SSE</a:t>
            </a:r>
          </a:p>
          <a:p>
            <a:pPr marL="0" indent="0">
              <a:buNone/>
            </a:pPr>
            <a:r>
              <a:rPr lang="en-GB" sz="2600" dirty="0">
                <a:solidFill>
                  <a:schemeClr val="tx1"/>
                </a:solidFill>
                <a:latin typeface="Arial"/>
                <a:cs typeface="Arial"/>
              </a:rPr>
              <a:t>						</a:t>
            </a:r>
          </a:p>
          <a:p>
            <a:pPr marL="0" indent="0">
              <a:buNone/>
            </a:pPr>
            <a:r>
              <a:rPr lang="en-GB" sz="3300" dirty="0">
                <a:latin typeface="Arial"/>
                <a:cs typeface="Arial"/>
              </a:rPr>
              <a:t> </a:t>
            </a:r>
          </a:p>
          <a:p>
            <a:endParaRPr lang="en-GB" sz="4000" dirty="0"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1870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C6D09A-065D-8E4C-93AC-814963043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651" y="0"/>
            <a:ext cx="6449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515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2110A8-DEC5-1F4D-8957-2D9924314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75489"/>
            <a:ext cx="12091481" cy="59825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69AF9E-FB48-CD49-AB3A-3408BC25890F}"/>
              </a:ext>
            </a:extLst>
          </p:cNvPr>
          <p:cNvSpPr txBox="1"/>
          <p:nvPr/>
        </p:nvSpPr>
        <p:spPr>
          <a:xfrm>
            <a:off x="3044757" y="291830"/>
            <a:ext cx="4168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Developing Leadership Capacity</a:t>
            </a:r>
          </a:p>
        </p:txBody>
      </p:sp>
    </p:spTree>
    <p:extLst>
      <p:ext uri="{BB962C8B-B14F-4D97-AF65-F5344CB8AC3E}">
        <p14:creationId xmlns:p14="http://schemas.microsoft.com/office/powerpoint/2010/main" val="3337261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F40E-BE38-544F-B2C6-5ADECF74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47626"/>
          </a:xfrm>
        </p:spPr>
        <p:txBody>
          <a:bodyPr>
            <a:normAutofit/>
          </a:bodyPr>
          <a:lstStyle/>
          <a:p>
            <a:r>
              <a:rPr lang="en-US" dirty="0"/>
              <a:t>Student 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2E104-91E1-A84B-B0CD-6D9E72802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28800"/>
            <a:ext cx="9603275" cy="36375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Student Voice refers to the facilitation of students, by the school, to have a meaningful and authentic say in </a:t>
            </a:r>
            <a:r>
              <a:rPr lang="en-US" sz="4000" i="1" dirty="0"/>
              <a:t>how things are done</a:t>
            </a:r>
            <a:r>
              <a:rPr lang="en-US" sz="4000" dirty="0"/>
              <a:t>! (DF)</a:t>
            </a:r>
          </a:p>
        </p:txBody>
      </p:sp>
    </p:spTree>
    <p:extLst>
      <p:ext uri="{BB962C8B-B14F-4D97-AF65-F5344CB8AC3E}">
        <p14:creationId xmlns:p14="http://schemas.microsoft.com/office/powerpoint/2010/main" val="33563951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36692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Leadership Capacity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7667" y="1231266"/>
            <a:ext cx="10885251" cy="4483735"/>
          </a:xfrm>
        </p:spPr>
        <p:txBody>
          <a:bodyPr>
            <a:normAutofit fontScale="92500" lnSpcReduction="20000"/>
          </a:bodyPr>
          <a:lstStyle/>
          <a:p>
            <a:r>
              <a:rPr lang="en-GB" sz="4000" dirty="0">
                <a:solidFill>
                  <a:schemeClr val="tx1"/>
                </a:solidFill>
                <a:latin typeface="Arial"/>
                <a:cs typeface="Arial"/>
              </a:rPr>
              <a:t>Recognise students as stakeholders</a:t>
            </a:r>
          </a:p>
          <a:p>
            <a:r>
              <a:rPr lang="en-GB" sz="4000" dirty="0">
                <a:solidFill>
                  <a:schemeClr val="tx1"/>
                </a:solidFill>
                <a:latin typeface="Arial"/>
                <a:cs typeface="Arial"/>
              </a:rPr>
              <a:t>Active role in decision-making and policy development</a:t>
            </a:r>
          </a:p>
          <a:p>
            <a:r>
              <a:rPr lang="en-GB" sz="4000" dirty="0">
                <a:solidFill>
                  <a:schemeClr val="tx1"/>
                </a:solidFill>
                <a:latin typeface="Arial"/>
                <a:cs typeface="Arial"/>
              </a:rPr>
              <a:t>Opportunities (for students) to lead school initiatives</a:t>
            </a:r>
          </a:p>
          <a:p>
            <a:r>
              <a:rPr lang="en-GB" sz="4000" dirty="0">
                <a:solidFill>
                  <a:schemeClr val="tx1"/>
                </a:solidFill>
                <a:latin typeface="Arial"/>
                <a:cs typeface="Arial"/>
              </a:rPr>
              <a:t>Engage with students to review and improve teaching learning and assessment practices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0633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36692"/>
          </a:xfrm>
        </p:spPr>
        <p:txBody>
          <a:bodyPr/>
          <a:lstStyle/>
          <a:p>
            <a:pPr algn="ctr"/>
            <a:r>
              <a:rPr lang="en-US" sz="1800" dirty="0"/>
              <a:t>Student Voice and the Irish School Experience </a:t>
            </a:r>
            <a:endParaRPr lang="en-GB" sz="1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7667" y="1231266"/>
            <a:ext cx="10885251" cy="4483735"/>
          </a:xfrm>
        </p:spPr>
        <p:txBody>
          <a:bodyPr>
            <a:normAutofit/>
          </a:bodyPr>
          <a:lstStyle/>
          <a:p>
            <a:endParaRPr lang="en-GB" sz="4000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GB" sz="4000" dirty="0">
                <a:latin typeface="Arial"/>
                <a:cs typeface="Arial"/>
              </a:rPr>
              <a:t>LAOS also marks the policy move into </a:t>
            </a:r>
          </a:p>
          <a:p>
            <a:pPr marL="0" indent="0" algn="ctr">
              <a:buNone/>
            </a:pPr>
            <a:r>
              <a:rPr lang="en-GB" sz="4000" dirty="0">
                <a:latin typeface="Arial"/>
                <a:cs typeface="Arial"/>
              </a:rPr>
              <a:t>	</a:t>
            </a:r>
            <a:r>
              <a:rPr lang="en-GB" sz="4000" dirty="0">
                <a:solidFill>
                  <a:srgbClr val="FF0000"/>
                </a:solidFill>
                <a:latin typeface="Arial"/>
                <a:cs typeface="Arial"/>
              </a:rPr>
              <a:t>student voice in pedagogy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1305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8B800-5656-AE46-A516-F63E30B0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30" y="1712068"/>
            <a:ext cx="10166620" cy="3180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685D96-66DA-A04B-A2B8-59810CEA0C0F}"/>
              </a:ext>
            </a:extLst>
          </p:cNvPr>
          <p:cNvSpPr txBox="1"/>
          <p:nvPr/>
        </p:nvSpPr>
        <p:spPr>
          <a:xfrm>
            <a:off x="3132306" y="1079770"/>
            <a:ext cx="4289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Teachers’ Individual Practice (post-primary</a:t>
            </a:r>
          </a:p>
        </p:txBody>
      </p:sp>
    </p:spTree>
    <p:extLst>
      <p:ext uri="{BB962C8B-B14F-4D97-AF65-F5344CB8AC3E}">
        <p14:creationId xmlns:p14="http://schemas.microsoft.com/office/powerpoint/2010/main" val="18277394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3255C-DB2D-5F40-BFE6-08AAC1B09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79" y="1809344"/>
            <a:ext cx="10612876" cy="3035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B8BD75-BE16-2C49-9C94-D98FBA6B425F}"/>
              </a:ext>
            </a:extLst>
          </p:cNvPr>
          <p:cNvSpPr txBox="1"/>
          <p:nvPr/>
        </p:nvSpPr>
        <p:spPr>
          <a:xfrm>
            <a:off x="4056434" y="1147864"/>
            <a:ext cx="375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Teachers’ Individual Practice (primary)</a:t>
            </a:r>
          </a:p>
        </p:txBody>
      </p:sp>
    </p:spTree>
    <p:extLst>
      <p:ext uri="{BB962C8B-B14F-4D97-AF65-F5344CB8AC3E}">
        <p14:creationId xmlns:p14="http://schemas.microsoft.com/office/powerpoint/2010/main" val="426456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To be provocative……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I would argue that Student Voice work is quite often Teacher or School led?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Level 4 or possibly 5 on Hart’s ladder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4. </a:t>
            </a:r>
            <a:r>
              <a:rPr lang="en-GB" sz="3200" dirty="0"/>
              <a:t>Students informed and assigned actions</a:t>
            </a:r>
            <a:endParaRPr lang="en-GB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5. </a:t>
            </a:r>
            <a:r>
              <a:rPr lang="en-GB" sz="3200" dirty="0"/>
              <a:t>Students informed and consulted</a:t>
            </a:r>
          </a:p>
          <a:p>
            <a:endParaRPr lang="en-GB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5232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provocative……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How can we get to….. 8, 7, or 6? 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8. </a:t>
            </a:r>
            <a:r>
              <a:rPr lang="en-GB" sz="3200" dirty="0"/>
              <a:t>Student initiated shared decision making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7. </a:t>
            </a:r>
            <a:r>
              <a:rPr lang="en-GB" sz="3200" dirty="0"/>
              <a:t>Student initiated and directed action</a:t>
            </a:r>
          </a:p>
          <a:p>
            <a:pPr marL="0" indent="0">
              <a:buNone/>
            </a:pPr>
            <a:r>
              <a:rPr lang="en-GB" sz="3200" dirty="0">
                <a:solidFill>
                  <a:srgbClr val="FF0000"/>
                </a:solidFill>
              </a:rPr>
              <a:t>6. </a:t>
            </a:r>
            <a:r>
              <a:rPr lang="en-GB" sz="3200" dirty="0"/>
              <a:t>Adult initiated, shared decision making </a:t>
            </a:r>
          </a:p>
          <a:p>
            <a:pPr marL="0" indent="0">
              <a:buNone/>
            </a:pPr>
            <a:endParaRPr lang="en-GB" sz="3200" dirty="0"/>
          </a:p>
          <a:p>
            <a:endParaRPr lang="en-GB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1984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576809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254868"/>
            <a:ext cx="9603275" cy="42114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Why do it….. </a:t>
            </a:r>
          </a:p>
          <a:p>
            <a:pPr marL="0" indent="0">
              <a:buNone/>
            </a:pPr>
            <a:r>
              <a:rPr lang="en-GB" sz="3200" dirty="0"/>
              <a:t>Improved Inclusion</a:t>
            </a:r>
          </a:p>
          <a:p>
            <a:pPr marL="0" indent="0">
              <a:buNone/>
            </a:pPr>
            <a:r>
              <a:rPr lang="en-GB" sz="3200" dirty="0"/>
              <a:t>Improved learning </a:t>
            </a:r>
          </a:p>
          <a:p>
            <a:pPr marL="0" indent="0">
              <a:buNone/>
            </a:pPr>
            <a:r>
              <a:rPr lang="en-GB" sz="3200" dirty="0"/>
              <a:t>Improved engagement and participation</a:t>
            </a:r>
          </a:p>
          <a:p>
            <a:pPr marL="0" indent="0">
              <a:buNone/>
            </a:pPr>
            <a:r>
              <a:rPr lang="en-GB" sz="3200" dirty="0"/>
              <a:t>A lived experience of democracy </a:t>
            </a:r>
            <a:r>
              <a:rPr lang="en-GB" sz="3200"/>
              <a:t>and citizenship</a:t>
            </a:r>
            <a:endParaRPr lang="en-GB" sz="3200" dirty="0"/>
          </a:p>
          <a:p>
            <a:endParaRPr lang="en-GB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0617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36692"/>
          </a:xfrm>
        </p:spPr>
        <p:txBody>
          <a:bodyPr/>
          <a:lstStyle/>
          <a:p>
            <a:pPr algn="ctr"/>
            <a:r>
              <a:rPr lang="en-GB" sz="1800" i="1" dirty="0"/>
              <a:t>A Student voice in classroom learning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7667" y="1231266"/>
            <a:ext cx="10885251" cy="44837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GB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GB" sz="4000" dirty="0"/>
              <a:t>External Evaluation and student voice</a:t>
            </a:r>
          </a:p>
          <a:p>
            <a:endParaRPr lang="en-GB" sz="4000" dirty="0"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5279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BDEEF-2456-DA4B-A1CA-204818B81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867" y="0"/>
            <a:ext cx="5636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260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F91349-465A-E240-8DFF-FA434D1B4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867" y="0"/>
            <a:ext cx="5636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06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F40E-BE38-544F-B2C6-5ADECF74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47626"/>
          </a:xfrm>
        </p:spPr>
        <p:txBody>
          <a:bodyPr>
            <a:normAutofit/>
          </a:bodyPr>
          <a:lstStyle/>
          <a:p>
            <a:r>
              <a:rPr lang="en-US" dirty="0"/>
              <a:t>Student 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2E104-91E1-A84B-B0CD-6D9E72802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28800"/>
            <a:ext cx="9603275" cy="36375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800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i="1" dirty="0">
                <a:solidFill>
                  <a:srgbClr val="FF0000"/>
                </a:solidFill>
              </a:rPr>
              <a:t>So how are things done?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63718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568E9-106A-924A-A633-C949FE87C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Voice in External Evaluation</a:t>
            </a:r>
            <a:br>
              <a:rPr lang="en-US" dirty="0"/>
            </a:br>
            <a:r>
              <a:rPr lang="en-US" dirty="0"/>
              <a:t>Focus groups of Students / Pupils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6AB92-E12C-244A-ACBD-9C99B12C7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8AED-2775-814F-8C81-21128F26E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91" y="1860483"/>
            <a:ext cx="4645152" cy="360824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https://youtu.be/isXwP0E3p4M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https://youtu.be/m8mx1jlzX_U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https://youtu.be/8qlnCmsOS1s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https://youtu.be/ggvhW-ZgsGQ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DC7479-6F89-CB4C-900A-C8A00F0B3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EC6A47-8973-6C40-82DD-335D3B9610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2362" y="2019549"/>
            <a:ext cx="4645152" cy="34393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Overview of Inspection</a:t>
            </a:r>
          </a:p>
          <a:p>
            <a:endParaRPr lang="en-US" dirty="0"/>
          </a:p>
          <a:p>
            <a:r>
              <a:rPr lang="en-US" dirty="0"/>
              <a:t>Focus groups at primary</a:t>
            </a:r>
          </a:p>
          <a:p>
            <a:endParaRPr lang="en-US" dirty="0"/>
          </a:p>
          <a:p>
            <a:r>
              <a:rPr lang="en-US" dirty="0"/>
              <a:t>Focus groups at post-primary</a:t>
            </a:r>
          </a:p>
          <a:p>
            <a:endParaRPr lang="en-US" dirty="0"/>
          </a:p>
          <a:p>
            <a:r>
              <a:rPr lang="en-US" dirty="0"/>
              <a:t>Webinar on student participation in external evaluation</a:t>
            </a:r>
          </a:p>
        </p:txBody>
      </p:sp>
    </p:spTree>
    <p:extLst>
      <p:ext uri="{BB962C8B-B14F-4D97-AF65-F5344CB8AC3E}">
        <p14:creationId xmlns:p14="http://schemas.microsoft.com/office/powerpoint/2010/main" val="31596253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36692"/>
          </a:xfrm>
        </p:spPr>
        <p:txBody>
          <a:bodyPr/>
          <a:lstStyle/>
          <a:p>
            <a:pPr algn="ctr"/>
            <a:r>
              <a:rPr lang="en-GB" sz="1800" i="1" dirty="0"/>
              <a:t>A Student voice in classroom learning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7667" y="1231266"/>
            <a:ext cx="10885251" cy="4483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latin typeface="Arial"/>
                <a:cs typeface="Arial"/>
              </a:rPr>
              <a:t>Q: </a:t>
            </a:r>
            <a:r>
              <a:rPr lang="en-GB" sz="4000" dirty="0">
                <a:solidFill>
                  <a:srgbClr val="FF0000"/>
                </a:solidFill>
                <a:latin typeface="Arial"/>
                <a:cs typeface="Arial"/>
              </a:rPr>
              <a:t>I have a say </a:t>
            </a:r>
            <a:r>
              <a:rPr lang="en-GB" sz="4000" dirty="0">
                <a:latin typeface="Arial"/>
                <a:cs typeface="Arial"/>
              </a:rPr>
              <a:t>in how things are done in this school</a:t>
            </a:r>
          </a:p>
          <a:p>
            <a:pPr marL="0" indent="0">
              <a:buNone/>
            </a:pPr>
            <a:r>
              <a:rPr lang="en-GB" sz="4000" dirty="0">
                <a:latin typeface="Arial"/>
                <a:cs typeface="Arial"/>
              </a:rPr>
              <a:t>On average </a:t>
            </a:r>
            <a:r>
              <a:rPr lang="en-GB" sz="4000" dirty="0">
                <a:solidFill>
                  <a:srgbClr val="FF0000"/>
                </a:solidFill>
                <a:latin typeface="Arial"/>
                <a:cs typeface="Arial"/>
              </a:rPr>
              <a:t>70%</a:t>
            </a:r>
            <a:r>
              <a:rPr lang="en-GB" sz="4000" dirty="0">
                <a:latin typeface="Arial"/>
                <a:cs typeface="Arial"/>
              </a:rPr>
              <a:t> either </a:t>
            </a:r>
            <a:r>
              <a:rPr lang="en-GB" sz="4000" dirty="0">
                <a:solidFill>
                  <a:srgbClr val="FF0000"/>
                </a:solidFill>
                <a:latin typeface="Arial"/>
                <a:cs typeface="Arial"/>
              </a:rPr>
              <a:t>disagree, strongly disagree or don’t know </a:t>
            </a:r>
          </a:p>
          <a:p>
            <a:pPr marL="0" indent="0">
              <a:buNone/>
            </a:pPr>
            <a:r>
              <a:rPr lang="en-GB" sz="4000" dirty="0">
                <a:solidFill>
                  <a:srgbClr val="FF0000"/>
                </a:solidFill>
                <a:latin typeface="Arial"/>
                <a:cs typeface="Arial"/>
              </a:rPr>
              <a:t>What else are inspections saying about SV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5924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36692"/>
          </a:xfrm>
        </p:spPr>
        <p:txBody>
          <a:bodyPr/>
          <a:lstStyle/>
          <a:p>
            <a:pPr algn="ctr"/>
            <a:r>
              <a:rPr lang="en-GB" sz="1800" i="1" dirty="0"/>
              <a:t>A Student voice in classroom learning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7667" y="1231266"/>
            <a:ext cx="10885251" cy="4483735"/>
          </a:xfrm>
        </p:spPr>
        <p:txBody>
          <a:bodyPr>
            <a:normAutofit fontScale="92500" lnSpcReduction="10000"/>
          </a:bodyPr>
          <a:lstStyle/>
          <a:p>
            <a:r>
              <a:rPr lang="en-IE" sz="3600" dirty="0">
                <a:solidFill>
                  <a:srgbClr val="FF0000"/>
                </a:solidFill>
              </a:rPr>
              <a:t>Student leadership</a:t>
            </a:r>
            <a:r>
              <a:rPr lang="en-IE" sz="3600" dirty="0">
                <a:solidFill>
                  <a:srgbClr val="FFFF00"/>
                </a:solidFill>
              </a:rPr>
              <a:t> </a:t>
            </a:r>
            <a:r>
              <a:rPr lang="en-IE" sz="3600" dirty="0"/>
              <a:t>is promoted through the </a:t>
            </a:r>
            <a:r>
              <a:rPr lang="en-IE" sz="3600" dirty="0">
                <a:solidFill>
                  <a:srgbClr val="FF0000"/>
                </a:solidFill>
              </a:rPr>
              <a:t>student council. </a:t>
            </a:r>
          </a:p>
          <a:p>
            <a:r>
              <a:rPr lang="en-IE" sz="3600" dirty="0"/>
              <a:t>The council is a well-organised group with regular meetings, and is actively involved in the review of relevant policies. </a:t>
            </a:r>
          </a:p>
          <a:p>
            <a:r>
              <a:rPr lang="en-IE" sz="3600" dirty="0"/>
              <a:t>The importance of student leadership is recognised by those in management roles, and it is very positive that the student council </a:t>
            </a:r>
            <a:r>
              <a:rPr lang="en-IE" sz="3600" dirty="0">
                <a:solidFill>
                  <a:srgbClr val="FF0000"/>
                </a:solidFill>
              </a:rPr>
              <a:t>meets annually with the board </a:t>
            </a:r>
            <a:r>
              <a:rPr lang="en-IE" sz="3600" dirty="0"/>
              <a:t>of management. </a:t>
            </a:r>
          </a:p>
          <a:p>
            <a:pPr marL="0" indent="0">
              <a:buNone/>
            </a:pPr>
            <a:r>
              <a:rPr lang="en-IE" sz="3600" dirty="0"/>
              <a:t>								</a:t>
            </a:r>
            <a:r>
              <a:rPr lang="en-IE" dirty="0"/>
              <a:t>(WSEMLL report published 2018)</a:t>
            </a:r>
          </a:p>
          <a:p>
            <a:endParaRPr lang="en-GB" sz="4000" dirty="0"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2025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36692"/>
          </a:xfrm>
        </p:spPr>
        <p:txBody>
          <a:bodyPr/>
          <a:lstStyle/>
          <a:p>
            <a:pPr algn="ctr"/>
            <a:r>
              <a:rPr lang="en-GB" sz="1800" i="1" dirty="0"/>
              <a:t>A Student voice in classroom learning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7667" y="1231266"/>
            <a:ext cx="10885251" cy="4483735"/>
          </a:xfrm>
        </p:spPr>
        <p:txBody>
          <a:bodyPr>
            <a:normAutofit/>
          </a:bodyPr>
          <a:lstStyle/>
          <a:p>
            <a:r>
              <a:rPr lang="en-IE" sz="4000" dirty="0"/>
              <a:t>In interviews with the inspectors, as well as in their responses to the questionnaire, students strongly supported the importance of a focus on student voice, and </a:t>
            </a:r>
            <a:r>
              <a:rPr lang="en-IE" sz="4000" dirty="0">
                <a:solidFill>
                  <a:srgbClr val="FF0000"/>
                </a:solidFill>
              </a:rPr>
              <a:t>this should be pursued so as to ensure their greater involvement in the operation of the school.</a:t>
            </a:r>
            <a:r>
              <a:rPr lang="en-IE" sz="4000" dirty="0">
                <a:solidFill>
                  <a:srgbClr val="FFFF00"/>
                </a:solidFill>
              </a:rPr>
              <a:t> 				</a:t>
            </a:r>
            <a:r>
              <a:rPr lang="en-IE" dirty="0"/>
              <a:t>(WSEMLL report published 2018)</a:t>
            </a:r>
          </a:p>
          <a:p>
            <a:endParaRPr lang="en-IE" sz="5400" dirty="0"/>
          </a:p>
          <a:p>
            <a:endParaRPr lang="en-GB" sz="4000" dirty="0"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3635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425753"/>
          </a:xfrm>
        </p:spPr>
        <p:txBody>
          <a:bodyPr/>
          <a:lstStyle/>
          <a:p>
            <a:pPr algn="ctr"/>
            <a:r>
              <a:rPr lang="en-GB" sz="1800" i="1" dirty="0"/>
              <a:t>A Student voice in classroom learning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7667" y="583660"/>
            <a:ext cx="10885251" cy="5924144"/>
          </a:xfrm>
        </p:spPr>
        <p:txBody>
          <a:bodyPr>
            <a:normAutofit lnSpcReduction="10000"/>
          </a:bodyPr>
          <a:lstStyle/>
          <a:p>
            <a:r>
              <a:rPr lang="en-IE" b="1" dirty="0"/>
              <a:t>Recommendations </a:t>
            </a:r>
            <a:endParaRPr lang="en-IE" sz="4000" dirty="0"/>
          </a:p>
          <a:p>
            <a:r>
              <a:rPr lang="en-IE" sz="3600" dirty="0"/>
              <a:t>The Board of Management and senior management must ensure full compliance with the mandatory requirement for provision of the SPHE programme and its RSE component. </a:t>
            </a:r>
          </a:p>
          <a:p>
            <a:r>
              <a:rPr lang="en-IE" sz="3600" dirty="0"/>
              <a:t>Timetabling for PE should be reviewed to ensure that all students have access to the subject. </a:t>
            </a:r>
          </a:p>
          <a:p>
            <a:r>
              <a:rPr lang="en-IE" sz="3600" dirty="0">
                <a:solidFill>
                  <a:srgbClr val="FF0000"/>
                </a:solidFill>
              </a:rPr>
              <a:t>The further development of student voice within the school should be pursued. </a:t>
            </a:r>
          </a:p>
          <a:p>
            <a:endParaRPr lang="en-GB" sz="4000" dirty="0"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67938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347932"/>
          </a:xfrm>
        </p:spPr>
        <p:txBody>
          <a:bodyPr/>
          <a:lstStyle/>
          <a:p>
            <a:pPr algn="ctr"/>
            <a:r>
              <a:rPr lang="en-GB" sz="1800" i="1" dirty="0"/>
              <a:t>A Student voice in classroom learning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7667" y="535021"/>
            <a:ext cx="10885251" cy="5963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Arial"/>
                <a:cs typeface="Arial"/>
              </a:rPr>
              <a:t>School Response:</a:t>
            </a:r>
          </a:p>
          <a:p>
            <a:r>
              <a:rPr lang="en-IE" sz="3200" dirty="0"/>
              <a:t>The curriculum plan for September 2018 ensures full compliance with mandatory provision for the SPHE/RSE programme. </a:t>
            </a:r>
          </a:p>
          <a:p>
            <a:r>
              <a:rPr lang="en-IE" sz="3200" dirty="0"/>
              <a:t>Access to physical education will be enhanced in line with recent recommendations and the school's wellbeing policy.</a:t>
            </a:r>
          </a:p>
          <a:p>
            <a:r>
              <a:rPr lang="en-IE" sz="3600" dirty="0">
                <a:solidFill>
                  <a:srgbClr val="FF0000"/>
                </a:solidFill>
              </a:rPr>
              <a:t>XXXXXX will continue to develop initiatives which provide an opportunity for student voice. </a:t>
            </a:r>
          </a:p>
          <a:p>
            <a:endParaRPr lang="en-GB" sz="36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7969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36692"/>
          </a:xfrm>
        </p:spPr>
        <p:txBody>
          <a:bodyPr/>
          <a:lstStyle/>
          <a:p>
            <a:pPr algn="ctr"/>
            <a:r>
              <a:rPr lang="en-GB" sz="1800" i="1" dirty="0"/>
              <a:t>A Student voice in classroom learning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7667" y="1231266"/>
            <a:ext cx="10885251" cy="4483735"/>
          </a:xfrm>
        </p:spPr>
        <p:txBody>
          <a:bodyPr>
            <a:normAutofit/>
          </a:bodyPr>
          <a:lstStyle/>
          <a:p>
            <a:endParaRPr lang="en-GB" sz="36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Arial"/>
                <a:cs typeface="Arial"/>
              </a:rPr>
              <a:t>So what should they do and what could they do?</a:t>
            </a:r>
          </a:p>
          <a:p>
            <a:pPr marL="0" indent="0">
              <a:buNone/>
            </a:pPr>
            <a:endParaRPr lang="en-GB" sz="36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  <a:latin typeface="Arial"/>
                <a:cs typeface="Arial"/>
              </a:rPr>
              <a:t>If this was your school what would you do?</a:t>
            </a:r>
          </a:p>
          <a:p>
            <a:endParaRPr lang="en-GB" sz="36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GB" sz="36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08106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36692"/>
          </a:xfrm>
        </p:spPr>
        <p:txBody>
          <a:bodyPr/>
          <a:lstStyle/>
          <a:p>
            <a:pPr algn="ctr"/>
            <a:r>
              <a:rPr lang="en-GB" sz="1800" i="1" dirty="0"/>
              <a:t>A Student voice in classroom learning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7667" y="911330"/>
            <a:ext cx="10885251" cy="5158730"/>
          </a:xfrm>
        </p:spPr>
        <p:txBody>
          <a:bodyPr>
            <a:normAutofit fontScale="70000" lnSpcReduction="20000"/>
          </a:bodyPr>
          <a:lstStyle/>
          <a:p>
            <a:r>
              <a:rPr lang="en-GB" sz="4000" dirty="0">
                <a:latin typeface="Arial"/>
                <a:cs typeface="Arial"/>
              </a:rPr>
              <a:t> </a:t>
            </a:r>
            <a:r>
              <a:rPr lang="en-GB" sz="4700" dirty="0">
                <a:solidFill>
                  <a:srgbClr val="FF0000"/>
                </a:solidFill>
                <a:latin typeface="Arial"/>
                <a:cs typeface="Arial"/>
              </a:rPr>
              <a:t>Dialogic consultation </a:t>
            </a:r>
            <a:r>
              <a:rPr lang="en-GB" sz="4700" dirty="0">
                <a:latin typeface="Arial"/>
                <a:cs typeface="Arial"/>
              </a:rPr>
              <a:t>in the classroom</a:t>
            </a:r>
          </a:p>
          <a:p>
            <a:r>
              <a:rPr lang="en-GB" sz="4700" dirty="0">
                <a:latin typeface="Arial"/>
                <a:cs typeface="Arial"/>
              </a:rPr>
              <a:t>A </a:t>
            </a:r>
            <a:r>
              <a:rPr lang="en-GB" sz="4700" dirty="0">
                <a:solidFill>
                  <a:srgbClr val="FF0000"/>
                </a:solidFill>
                <a:latin typeface="Arial"/>
                <a:cs typeface="Arial"/>
              </a:rPr>
              <a:t>meaningful</a:t>
            </a:r>
            <a:r>
              <a:rPr lang="en-GB" sz="4700" dirty="0">
                <a:latin typeface="Arial"/>
                <a:cs typeface="Arial"/>
              </a:rPr>
              <a:t> student council</a:t>
            </a:r>
          </a:p>
          <a:p>
            <a:r>
              <a:rPr lang="en-GB" sz="4700" dirty="0">
                <a:latin typeface="Arial"/>
                <a:cs typeface="Arial"/>
              </a:rPr>
              <a:t>A </a:t>
            </a:r>
            <a:r>
              <a:rPr lang="en-GB" sz="4700" dirty="0">
                <a:solidFill>
                  <a:srgbClr val="FF0000"/>
                </a:solidFill>
                <a:latin typeface="Arial"/>
                <a:cs typeface="Arial"/>
              </a:rPr>
              <a:t>culture</a:t>
            </a:r>
            <a:r>
              <a:rPr lang="en-GB" sz="4700" dirty="0">
                <a:latin typeface="Arial"/>
                <a:cs typeface="Arial"/>
              </a:rPr>
              <a:t> of whole-school dialogic consultation and </a:t>
            </a:r>
            <a:r>
              <a:rPr lang="en-GB" sz="4700" b="1" dirty="0">
                <a:solidFill>
                  <a:srgbClr val="FF0000"/>
                </a:solidFill>
                <a:latin typeface="Arial"/>
                <a:cs typeface="Arial"/>
              </a:rPr>
              <a:t>action!</a:t>
            </a:r>
          </a:p>
          <a:p>
            <a:r>
              <a:rPr lang="en-GB" sz="4700" dirty="0">
                <a:solidFill>
                  <a:srgbClr val="FF0000"/>
                </a:solidFill>
                <a:latin typeface="Arial"/>
                <a:cs typeface="Arial"/>
              </a:rPr>
              <a:t>A meaningful involvement </a:t>
            </a:r>
            <a:r>
              <a:rPr lang="en-GB" sz="4700" dirty="0">
                <a:latin typeface="Arial"/>
                <a:cs typeface="Arial"/>
              </a:rPr>
              <a:t>for students in SSE</a:t>
            </a:r>
          </a:p>
          <a:p>
            <a:r>
              <a:rPr lang="en-GB" sz="4700" dirty="0">
                <a:latin typeface="Arial"/>
                <a:cs typeface="Arial"/>
              </a:rPr>
              <a:t>Consultation process with students on all </a:t>
            </a:r>
            <a:r>
              <a:rPr lang="en-GB" sz="4700" dirty="0">
                <a:solidFill>
                  <a:srgbClr val="FF0000"/>
                </a:solidFill>
                <a:latin typeface="Arial"/>
                <a:cs typeface="Arial"/>
              </a:rPr>
              <a:t>appropriate </a:t>
            </a:r>
            <a:r>
              <a:rPr lang="en-GB" sz="4700" dirty="0">
                <a:latin typeface="Arial"/>
                <a:cs typeface="Arial"/>
              </a:rPr>
              <a:t>areas of school life </a:t>
            </a:r>
          </a:p>
          <a:p>
            <a:pPr marL="0" indent="0">
              <a:buNone/>
            </a:pPr>
            <a:r>
              <a:rPr lang="en-GB" sz="3800" dirty="0">
                <a:solidFill>
                  <a:srgbClr val="FF0000"/>
                </a:solidFill>
                <a:latin typeface="Arial"/>
                <a:cs typeface="Arial"/>
              </a:rPr>
              <a:t>				(only excluding teacher / personnel issues) </a:t>
            </a:r>
          </a:p>
          <a:p>
            <a:pPr marL="0" indent="0">
              <a:buNone/>
            </a:pPr>
            <a:r>
              <a:rPr lang="en-GB" sz="3300" dirty="0">
                <a:latin typeface="Arial"/>
                <a:cs typeface="Arial"/>
              </a:rPr>
              <a:t> </a:t>
            </a:r>
          </a:p>
          <a:p>
            <a:endParaRPr lang="en-GB" sz="4000" dirty="0"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658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F4CD5-CD4C-1B41-8F2B-9EA6325E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721955"/>
          </a:xfrm>
        </p:spPr>
        <p:txBody>
          <a:bodyPr>
            <a:normAutofit/>
          </a:bodyPr>
          <a:lstStyle/>
          <a:p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1F50E-5323-A44C-865A-D565BBBC86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800" y="996593"/>
            <a:ext cx="10566400" cy="471840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Student Voice in Irish Post-Primary Schools</a:t>
            </a:r>
          </a:p>
          <a:p>
            <a:pPr marL="0" indent="0" algn="ctr">
              <a:buNone/>
            </a:pPr>
            <a:r>
              <a:rPr lang="en-US" sz="4400" dirty="0"/>
              <a:t>A Drama of Voices</a:t>
            </a:r>
          </a:p>
          <a:p>
            <a:pPr marL="0" indent="0" algn="ctr">
              <a:buNone/>
            </a:pPr>
            <a:r>
              <a:rPr lang="en-US" sz="4400" dirty="0"/>
              <a:t>(2013)</a:t>
            </a:r>
          </a:p>
        </p:txBody>
      </p:sp>
    </p:spTree>
    <p:extLst>
      <p:ext uri="{BB962C8B-B14F-4D97-AF65-F5344CB8AC3E}">
        <p14:creationId xmlns:p14="http://schemas.microsoft.com/office/powerpoint/2010/main" val="5921802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9"/>
            <a:ext cx="7924800" cy="418977"/>
          </a:xfrm>
        </p:spPr>
        <p:txBody>
          <a:bodyPr/>
          <a:lstStyle/>
          <a:p>
            <a:r>
              <a:rPr lang="en-GB" sz="1800" i="1" dirty="0"/>
              <a:t>Student Voice in the classroom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6579" y="693616"/>
            <a:ext cx="10778247" cy="51386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dirty="0"/>
              <a:t>Teachers opened a dialogic consultation with their students based on two key questions</a:t>
            </a:r>
          </a:p>
          <a:p>
            <a:endParaRPr lang="en-GB" sz="3200" i="1" dirty="0"/>
          </a:p>
          <a:p>
            <a:r>
              <a:rPr lang="en-GB" sz="3200" i="1" dirty="0">
                <a:latin typeface="Arial" panose="020B0604020202020204" pitchFamily="34" charset="0"/>
                <a:cs typeface="Arial" panose="020B0604020202020204" pitchFamily="34" charset="0"/>
              </a:rPr>
              <a:t>What happens in our classroom at the moment that helps you to learn?</a:t>
            </a:r>
            <a:endParaRPr lang="en-I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I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i="1" dirty="0">
                <a:latin typeface="Arial" panose="020B0604020202020204" pitchFamily="34" charset="0"/>
                <a:cs typeface="Arial" panose="020B0604020202020204" pitchFamily="34" charset="0"/>
              </a:rPr>
              <a:t>What can I do or change in this classroom that will help you to learn better?				</a:t>
            </a:r>
            <a:r>
              <a:rPr lang="en-GB" sz="2800" dirty="0">
                <a:latin typeface="Arial"/>
                <a:cs typeface="Arial"/>
              </a:rPr>
              <a:t>(Fleming, 2013)</a:t>
            </a:r>
          </a:p>
          <a:p>
            <a:endParaRPr lang="en-I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3200" dirty="0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46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F40E-BE38-544F-B2C6-5ADECF74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47626"/>
          </a:xfrm>
        </p:spPr>
        <p:txBody>
          <a:bodyPr>
            <a:normAutofit/>
          </a:bodyPr>
          <a:lstStyle/>
          <a:p>
            <a:r>
              <a:rPr lang="en-US" dirty="0"/>
              <a:t>Student 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2E104-91E1-A84B-B0CD-6D9E72802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28800"/>
            <a:ext cx="9603275" cy="36375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800" i="1" dirty="0">
                <a:solidFill>
                  <a:srgbClr val="FF0000"/>
                </a:solidFill>
              </a:rPr>
              <a:t>……how things are done</a:t>
            </a:r>
            <a:r>
              <a:rPr lang="en-US" sz="4800" dirty="0">
                <a:solidFill>
                  <a:srgbClr val="FF0000"/>
                </a:solidFill>
              </a:rPr>
              <a:t>! </a:t>
            </a:r>
          </a:p>
          <a:p>
            <a:r>
              <a:rPr lang="en-US" sz="4000" dirty="0"/>
              <a:t>In their classrooms?</a:t>
            </a:r>
          </a:p>
          <a:p>
            <a:r>
              <a:rPr lang="en-US" sz="4000" dirty="0"/>
              <a:t>And at the wider whole-school level</a:t>
            </a:r>
          </a:p>
          <a:p>
            <a:r>
              <a:rPr lang="en-US" sz="4000" dirty="0"/>
              <a:t>With appropriate boundaries around individual, personal, or personnel issues.</a:t>
            </a:r>
          </a:p>
        </p:txBody>
      </p:sp>
    </p:spTree>
    <p:extLst>
      <p:ext uri="{BB962C8B-B14F-4D97-AF65-F5344CB8AC3E}">
        <p14:creationId xmlns:p14="http://schemas.microsoft.com/office/powerpoint/2010/main" val="778889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9"/>
            <a:ext cx="7924800" cy="461183"/>
          </a:xfrm>
        </p:spPr>
        <p:txBody>
          <a:bodyPr>
            <a:noAutofit/>
          </a:bodyPr>
          <a:lstStyle/>
          <a:p>
            <a:r>
              <a:rPr lang="en-GB" sz="2800" i="1" dirty="0"/>
              <a:t>Student Voice in the classroom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47471" y="927336"/>
            <a:ext cx="11352179" cy="47876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4000" dirty="0">
                <a:latin typeface="Arial"/>
                <a:cs typeface="Arial"/>
              </a:rPr>
              <a:t>Affording students a voice in their classroom presents a </a:t>
            </a:r>
            <a:r>
              <a:rPr lang="en-US" sz="4000" dirty="0">
                <a:solidFill>
                  <a:srgbClr val="FF0000"/>
                </a:solidFill>
                <a:latin typeface="Arial"/>
                <a:cs typeface="Arial"/>
              </a:rPr>
              <a:t>range of positives in the context of interpersonal relationships, pedagogical change and improved learning</a:t>
            </a:r>
          </a:p>
          <a:p>
            <a:pPr marL="0" indent="0">
              <a:buNone/>
            </a:pPr>
            <a:r>
              <a:rPr lang="en-GB" sz="4000" dirty="0">
                <a:latin typeface="Arial"/>
                <a:cs typeface="Arial"/>
              </a:rPr>
              <a:t>								(Fleming, 2013)</a:t>
            </a:r>
          </a:p>
          <a:p>
            <a:pPr marL="0" indent="0">
              <a:buNone/>
            </a:pPr>
            <a:endParaRPr lang="en-US" sz="40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sz="32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200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endParaRPr lang="en-US" sz="32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2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200" dirty="0"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765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9"/>
            <a:ext cx="7924800" cy="461183"/>
          </a:xfrm>
        </p:spPr>
        <p:txBody>
          <a:bodyPr>
            <a:noAutofit/>
          </a:bodyPr>
          <a:lstStyle/>
          <a:p>
            <a:r>
              <a:rPr lang="en-GB" sz="2800" i="1" dirty="0"/>
              <a:t>Student Voice in the classroom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29574" y="927336"/>
            <a:ext cx="10768520" cy="47876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32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4600" dirty="0">
                <a:latin typeface="Arial"/>
                <a:cs typeface="Arial"/>
              </a:rPr>
              <a:t>Challenges include </a:t>
            </a:r>
            <a:r>
              <a:rPr lang="en-US" sz="4600" dirty="0">
                <a:solidFill>
                  <a:srgbClr val="FF0000"/>
                </a:solidFill>
                <a:latin typeface="Arial"/>
                <a:cs typeface="Arial"/>
              </a:rPr>
              <a:t>a potential or perceived change in power and authority in the classroom </a:t>
            </a:r>
            <a:r>
              <a:rPr lang="en-US" sz="4600" dirty="0">
                <a:latin typeface="Arial"/>
                <a:cs typeface="Arial"/>
              </a:rPr>
              <a:t>and discordant voices in the context of the </a:t>
            </a:r>
            <a:r>
              <a:rPr lang="en-US" sz="4600" dirty="0">
                <a:solidFill>
                  <a:srgbClr val="FF0000"/>
                </a:solidFill>
                <a:latin typeface="Arial"/>
                <a:cs typeface="Arial"/>
              </a:rPr>
              <a:t>pressure of the examination backwashing into pedagogy </a:t>
            </a:r>
            <a:r>
              <a:rPr lang="en-US" sz="4600" dirty="0">
                <a:latin typeface="Arial"/>
                <a:cs typeface="Arial"/>
              </a:rPr>
              <a:t>to impact on teachers’ practice and students’ expectations					</a:t>
            </a:r>
            <a:r>
              <a:rPr lang="en-GB" sz="3600" dirty="0">
                <a:latin typeface="Arial"/>
                <a:cs typeface="Arial"/>
              </a:rPr>
              <a:t>(Fleming, 2013)</a:t>
            </a:r>
          </a:p>
          <a:p>
            <a:pPr marL="0" indent="0">
              <a:buNone/>
            </a:pPr>
            <a:r>
              <a:rPr lang="en-US" sz="3600" dirty="0">
                <a:latin typeface="Arial"/>
                <a:cs typeface="Arial"/>
              </a:rPr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69891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9"/>
            <a:ext cx="7924800" cy="461183"/>
          </a:xfrm>
        </p:spPr>
        <p:txBody>
          <a:bodyPr/>
          <a:lstStyle/>
          <a:p>
            <a:r>
              <a:rPr lang="en-GB" sz="1800" i="1" dirty="0"/>
              <a:t>A Student voice in classroom learning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42026" y="927336"/>
            <a:ext cx="10914434" cy="47876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600" dirty="0">
                <a:solidFill>
                  <a:srgbClr val="FF0000"/>
                </a:solidFill>
              </a:rPr>
              <a:t>For me!</a:t>
            </a:r>
          </a:p>
          <a:p>
            <a:pPr marL="0" indent="0">
              <a:buNone/>
            </a:pPr>
            <a:r>
              <a:rPr lang="en-GB" sz="3600" dirty="0">
                <a:latin typeface="Arial"/>
                <a:cs typeface="Arial"/>
              </a:rPr>
              <a:t>Student voice should arise in the first instance within the </a:t>
            </a:r>
            <a:r>
              <a:rPr lang="en-GB" sz="3600" dirty="0">
                <a:solidFill>
                  <a:srgbClr val="FF0000"/>
                </a:solidFill>
                <a:latin typeface="Arial"/>
                <a:cs typeface="Arial"/>
              </a:rPr>
              <a:t>classroom relational, interactive and pedagogical  space </a:t>
            </a:r>
            <a:r>
              <a:rPr lang="en-GB" sz="3600" dirty="0">
                <a:latin typeface="Arial"/>
                <a:cs typeface="Arial"/>
              </a:rPr>
              <a:t>between student and teacher in the context of co-constructing learning and teaching that underpinned by equality, right and trust </a:t>
            </a:r>
          </a:p>
          <a:p>
            <a:pPr marL="0" indent="0">
              <a:buNone/>
            </a:pPr>
            <a:r>
              <a:rPr lang="en-GB" sz="3600" dirty="0">
                <a:latin typeface="Arial"/>
                <a:cs typeface="Arial"/>
              </a:rPr>
              <a:t>								(Fleming, 2013)</a:t>
            </a:r>
          </a:p>
        </p:txBody>
      </p:sp>
    </p:spTree>
    <p:extLst>
      <p:ext uri="{BB962C8B-B14F-4D97-AF65-F5344CB8AC3E}">
        <p14:creationId xmlns:p14="http://schemas.microsoft.com/office/powerpoint/2010/main" val="20537667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36692"/>
          </a:xfrm>
        </p:spPr>
        <p:txBody>
          <a:bodyPr/>
          <a:lstStyle/>
          <a:p>
            <a:pPr algn="ctr"/>
            <a:r>
              <a:rPr lang="en-GB" sz="1800" i="1" dirty="0"/>
              <a:t>A Student voice in classroom learning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29573" y="1231266"/>
            <a:ext cx="10719881" cy="4483735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/>
                <a:cs typeface="Arial"/>
              </a:rPr>
              <a:t>I would argue that meaningful student voice reflecting agency, rights and a lived democratic experience </a:t>
            </a:r>
            <a:r>
              <a:rPr lang="en-GB" sz="4000" dirty="0">
                <a:solidFill>
                  <a:srgbClr val="FF0000"/>
                </a:solidFill>
                <a:latin typeface="Arial"/>
                <a:cs typeface="Arial"/>
              </a:rPr>
              <a:t>should grow from here towards the whole-school. </a:t>
            </a:r>
          </a:p>
          <a:p>
            <a:pPr marL="0" indent="0">
              <a:buNone/>
            </a:pPr>
            <a:r>
              <a:rPr lang="en-GB" sz="4000" dirty="0">
                <a:latin typeface="Arial"/>
                <a:cs typeface="Arial"/>
              </a:rPr>
              <a:t>							</a:t>
            </a:r>
            <a:r>
              <a:rPr lang="en-GB" sz="2800" dirty="0">
                <a:latin typeface="Arial"/>
                <a:cs typeface="Arial"/>
              </a:rPr>
              <a:t>(Fleming, 2013)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63695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For me………Two roads in student voice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 algn="ctr" fontAlgn="base">
              <a:buNone/>
            </a:pPr>
            <a:endParaRPr lang="en-IE" dirty="0"/>
          </a:p>
          <a:p>
            <a:pPr marL="0" indent="0" algn="ctr" fontAlgn="base">
              <a:buNone/>
            </a:pPr>
            <a:r>
              <a:rPr lang="en-IE" sz="3600" i="1" dirty="0"/>
              <a:t>Two roads diverged in a wood, and I—</a:t>
            </a:r>
          </a:p>
          <a:p>
            <a:pPr marL="0" indent="0" algn="ctr" fontAlgn="base">
              <a:buNone/>
            </a:pPr>
            <a:r>
              <a:rPr lang="en-IE" sz="3600" i="1" dirty="0"/>
              <a:t>I took the one less traveled by,</a:t>
            </a:r>
          </a:p>
          <a:p>
            <a:pPr marL="0" indent="0" algn="ctr" fontAlgn="base">
              <a:buNone/>
            </a:pPr>
            <a:r>
              <a:rPr lang="en-IE" sz="3600" i="1" dirty="0"/>
              <a:t>And that has made all the difference.</a:t>
            </a:r>
          </a:p>
          <a:p>
            <a:pPr marL="0" indent="0" algn="ctr" fontAlgn="base">
              <a:buNone/>
            </a:pPr>
            <a:endParaRPr lang="en-IE" sz="3600" dirty="0"/>
          </a:p>
          <a:p>
            <a:pPr marL="0" indent="0" algn="ctr" fontAlgn="base">
              <a:buNone/>
            </a:pPr>
            <a:r>
              <a:rPr lang="en-IE" sz="2400" dirty="0"/>
              <a:t>Robert Frost (The road not taken)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9930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319" y="274638"/>
            <a:ext cx="9043481" cy="905354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Two roads in student voice (for me!)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24674" y="798973"/>
            <a:ext cx="10315254" cy="53271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Arial"/>
                <a:cs typeface="Arial"/>
              </a:rPr>
              <a:t>1: Student voice in pedagogy </a:t>
            </a:r>
            <a:r>
              <a:rPr lang="mr-IN" sz="3200" dirty="0">
                <a:latin typeface="Arial"/>
                <a:cs typeface="Arial"/>
              </a:rPr>
              <a:t>–</a:t>
            </a:r>
            <a:r>
              <a:rPr lang="en-GB" sz="3200" dirty="0">
                <a:latin typeface="Arial"/>
                <a:cs typeface="Arial"/>
              </a:rPr>
              <a:t> in the classroom both as dialogic teaching and consultation, and active and participative engagement in co-constructing learning in the classroom </a:t>
            </a:r>
            <a:r>
              <a:rPr lang="mr-IN" sz="3200" dirty="0">
                <a:latin typeface="Arial"/>
                <a:cs typeface="Arial"/>
              </a:rPr>
              <a:t>–</a:t>
            </a:r>
            <a:r>
              <a:rPr lang="en-GB" sz="3200" dirty="0">
                <a:latin typeface="Arial"/>
                <a:cs typeface="Arial"/>
              </a:rPr>
              <a:t> </a:t>
            </a:r>
            <a:r>
              <a:rPr lang="en-GB" sz="3200" i="1" dirty="0">
                <a:solidFill>
                  <a:srgbClr val="FF0000"/>
                </a:solidFill>
                <a:latin typeface="Arial"/>
                <a:cs typeface="Arial"/>
              </a:rPr>
              <a:t>good effective teaching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2: </a:t>
            </a:r>
            <a:r>
              <a:rPr lang="en-GB" sz="3200" dirty="0">
                <a:latin typeface="Arial"/>
                <a:cs typeface="Arial"/>
              </a:rPr>
              <a:t>Student voice from a rights-based perspective, as prefigurative democracy, promoting active citizenship </a:t>
            </a:r>
            <a:r>
              <a:rPr lang="mr-IN" sz="3200" dirty="0">
                <a:latin typeface="Arial"/>
                <a:cs typeface="Arial"/>
              </a:rPr>
              <a:t>–</a:t>
            </a:r>
            <a:r>
              <a:rPr lang="en-GB" sz="3200" dirty="0">
                <a:latin typeface="Arial"/>
                <a:cs typeface="Arial"/>
              </a:rPr>
              <a:t> </a:t>
            </a:r>
            <a:r>
              <a:rPr lang="en-GB" sz="3200" i="1" dirty="0">
                <a:solidFill>
                  <a:srgbClr val="FF0000"/>
                </a:solidFill>
                <a:latin typeface="Arial"/>
                <a:cs typeface="Arial"/>
              </a:rPr>
              <a:t>whole-school perspectives</a:t>
            </a: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9833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9"/>
            <a:ext cx="7924800" cy="418977"/>
          </a:xfrm>
        </p:spPr>
        <p:txBody>
          <a:bodyPr/>
          <a:lstStyle/>
          <a:p>
            <a:r>
              <a:rPr lang="en-US" sz="1800" dirty="0"/>
              <a:t>Student Voice and the Irish School Experience </a:t>
            </a:r>
            <a:endParaRPr lang="en-GB" sz="1800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73996" y="818662"/>
            <a:ext cx="9719352" cy="50135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My positioning of student voice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3000" dirty="0">
                <a:solidFill>
                  <a:srgbClr val="FF0000"/>
                </a:solidFill>
                <a:latin typeface="Arial"/>
                <a:cs typeface="Arial"/>
              </a:rPr>
              <a:t>Student voice as dialogue </a:t>
            </a:r>
            <a:r>
              <a:rPr lang="en-US" sz="3000" dirty="0">
                <a:latin typeface="Arial"/>
                <a:cs typeface="Arial"/>
              </a:rPr>
              <a:t>and consultation primarily situated in the </a:t>
            </a:r>
            <a:r>
              <a:rPr lang="en-US" sz="3000" dirty="0">
                <a:solidFill>
                  <a:srgbClr val="FF0000"/>
                </a:solidFill>
                <a:latin typeface="Arial"/>
                <a:cs typeface="Arial"/>
              </a:rPr>
              <a:t>pedagogical</a:t>
            </a:r>
            <a:r>
              <a:rPr lang="en-US" sz="3000" dirty="0">
                <a:latin typeface="Arial"/>
                <a:cs typeface="Arial"/>
              </a:rPr>
              <a:t> and </a:t>
            </a:r>
            <a:r>
              <a:rPr lang="en-US" sz="3000" dirty="0">
                <a:solidFill>
                  <a:srgbClr val="FF0000"/>
                </a:solidFill>
                <a:latin typeface="Arial"/>
                <a:cs typeface="Arial"/>
              </a:rPr>
              <a:t>relational</a:t>
            </a:r>
            <a:r>
              <a:rPr lang="en-US" sz="30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000" dirty="0">
                <a:latin typeface="Arial"/>
                <a:cs typeface="Arial"/>
              </a:rPr>
              <a:t>classroom space</a:t>
            </a:r>
          </a:p>
          <a:p>
            <a:r>
              <a:rPr lang="en-US" sz="3000" dirty="0">
                <a:latin typeface="Arial"/>
                <a:cs typeface="Arial"/>
              </a:rPr>
              <a:t>The student council as a </a:t>
            </a:r>
            <a:r>
              <a:rPr lang="en-US" sz="3000" dirty="0">
                <a:solidFill>
                  <a:srgbClr val="FF0000"/>
                </a:solidFill>
                <a:latin typeface="Arial"/>
                <a:cs typeface="Arial"/>
              </a:rPr>
              <a:t>representative democratic construct</a:t>
            </a:r>
            <a:r>
              <a:rPr lang="en-US" sz="3000" dirty="0">
                <a:solidFill>
                  <a:srgbClr val="DC9E1F"/>
                </a:solidFill>
                <a:latin typeface="Arial"/>
                <a:cs typeface="Arial"/>
              </a:rPr>
              <a:t> </a:t>
            </a:r>
            <a:r>
              <a:rPr lang="en-US" sz="3000" dirty="0">
                <a:latin typeface="Arial"/>
                <a:cs typeface="Arial"/>
              </a:rPr>
              <a:t>for student voice at whole-school level </a:t>
            </a:r>
          </a:p>
          <a:p>
            <a:r>
              <a:rPr lang="en-US" sz="3000" dirty="0">
                <a:latin typeface="Arial"/>
                <a:cs typeface="Arial"/>
              </a:rPr>
              <a:t>A </a:t>
            </a:r>
            <a:r>
              <a:rPr lang="en-US" sz="3000" dirty="0">
                <a:solidFill>
                  <a:srgbClr val="FF0000"/>
                </a:solidFill>
                <a:latin typeface="Arial"/>
                <a:cs typeface="Arial"/>
              </a:rPr>
              <a:t>person-centred, democratic, rights-focused</a:t>
            </a:r>
            <a:r>
              <a:rPr lang="en-US" sz="30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3000" dirty="0">
                <a:latin typeface="Arial"/>
                <a:cs typeface="Arial"/>
              </a:rPr>
              <a:t>school</a:t>
            </a:r>
          </a:p>
          <a:p>
            <a:r>
              <a:rPr lang="en-US" sz="3200" dirty="0"/>
              <a:t>It is a school </a:t>
            </a:r>
            <a:r>
              <a:rPr lang="en-US" sz="3200" dirty="0">
                <a:solidFill>
                  <a:srgbClr val="FF0000"/>
                </a:solidFill>
              </a:rPr>
              <a:t>culture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2677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7924800" cy="636692"/>
          </a:xfrm>
        </p:spPr>
        <p:txBody>
          <a:bodyPr/>
          <a:lstStyle/>
          <a:p>
            <a:pPr algn="ctr"/>
            <a:r>
              <a:rPr lang="en-GB" sz="1800" i="1" dirty="0"/>
              <a:t>Student voice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7667" y="1231266"/>
            <a:ext cx="10885251" cy="44837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i="1" dirty="0"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4000" i="1" dirty="0">
                <a:latin typeface="Arial"/>
                <a:cs typeface="Arial"/>
              </a:rPr>
              <a:t>She took in what we suggested and mixed other stuff with the way we suggested and it has been unbelievably easy to understand and to learn</a:t>
            </a:r>
            <a:r>
              <a:rPr lang="en-US" sz="4000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						(3</a:t>
            </a:r>
            <a:r>
              <a:rPr lang="en-US" sz="1800" baseline="30000" dirty="0">
                <a:latin typeface="Arial"/>
                <a:cs typeface="Arial"/>
              </a:rPr>
              <a:t>rd</a:t>
            </a:r>
            <a:r>
              <a:rPr lang="en-US" sz="1800" dirty="0">
                <a:latin typeface="Arial"/>
                <a:cs typeface="Arial"/>
              </a:rPr>
              <a:t> year student)</a:t>
            </a:r>
            <a:endParaRPr lang="en-GB" sz="1800" dirty="0">
              <a:latin typeface="Arial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339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4F40E-BE38-544F-B2C6-5ADECF74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47626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2E104-91E1-A84B-B0CD-6D9E72802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404" y="1352146"/>
            <a:ext cx="9280188" cy="4854101"/>
          </a:xfrm>
        </p:spPr>
        <p:txBody>
          <a:bodyPr>
            <a:normAutofit fontScale="85000" lnSpcReduction="10000"/>
          </a:bodyPr>
          <a:lstStyle/>
          <a:p>
            <a:r>
              <a:rPr lang="en-US" sz="4000" dirty="0"/>
              <a:t>Who decides on how things are done in the classroom?</a:t>
            </a:r>
          </a:p>
          <a:p>
            <a:r>
              <a:rPr lang="en-US" sz="4000" dirty="0"/>
              <a:t>Who decides on how things are done at whole-school level?</a:t>
            </a:r>
          </a:p>
          <a:p>
            <a:r>
              <a:rPr lang="en-US" sz="4000" dirty="0"/>
              <a:t>Are students ever consulted….. facilitated to have a say?</a:t>
            </a:r>
          </a:p>
          <a:p>
            <a:r>
              <a:rPr lang="en-US" sz="4000" dirty="0"/>
              <a:t>If so…..is it Authentic? Meaningful? Or Tokenistic?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1541604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0156E006FA094C9D57A13442AF0104" ma:contentTypeVersion="18" ma:contentTypeDescription="Create a new document." ma:contentTypeScope="" ma:versionID="f82285eddd995c9deda6a33fc8e44f61">
  <xsd:schema xmlns:xsd="http://www.w3.org/2001/XMLSchema" xmlns:xs="http://www.w3.org/2001/XMLSchema" xmlns:p="http://schemas.microsoft.com/office/2006/metadata/properties" xmlns:ns2="61be3005-3fc6-43ef-a9b9-c786d021b133" xmlns:ns3="bb94c851-43f3-45cf-b37a-9816b2d32aea" targetNamespace="http://schemas.microsoft.com/office/2006/metadata/properties" ma:root="true" ma:fieldsID="d17a2bb36c5bf76f4b4a7f37755b31a0" ns2:_="" ns3:_="">
    <xsd:import namespace="61be3005-3fc6-43ef-a9b9-c786d021b133"/>
    <xsd:import namespace="bb94c851-43f3-45cf-b37a-9816b2d32a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be3005-3fc6-43ef-a9b9-c786d021b1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5dc5485-32b8-4245-8896-27a8d387bd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94c851-43f3-45cf-b37a-9816b2d32ae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08d787f-4159-43e1-b25d-9cee9588d106}" ma:internalName="TaxCatchAll" ma:showField="CatchAllData" ma:web="bb94c851-43f3-45cf-b37a-9816b2d32a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1DC167-5F83-4BDF-98B4-D17DB16D8491}"/>
</file>

<file path=customXml/itemProps2.xml><?xml version="1.0" encoding="utf-8"?>
<ds:datastoreItem xmlns:ds="http://schemas.openxmlformats.org/officeDocument/2006/customXml" ds:itemID="{206E0A25-49CF-4733-85BF-B6321C3F4573}"/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543</TotalTime>
  <Words>3405</Words>
  <Application>Microsoft Macintosh PowerPoint</Application>
  <PresentationFormat>Widescreen</PresentationFormat>
  <Paragraphs>400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3" baseType="lpstr">
      <vt:lpstr>Arial</vt:lpstr>
      <vt:lpstr>Calibri</vt:lpstr>
      <vt:lpstr>Gill Sans MT</vt:lpstr>
      <vt:lpstr>Mangal</vt:lpstr>
      <vt:lpstr>Trebuchet MS</vt:lpstr>
      <vt:lpstr>Gallery</vt:lpstr>
      <vt:lpstr>  Student Voice  An overview CEIST Conference_17 April 2024 </vt:lpstr>
      <vt:lpstr> Our voices our schools  https://www.ourvoicesourschools.ie/ </vt:lpstr>
      <vt:lpstr>Student Voice….. Previously……</vt:lpstr>
      <vt:lpstr>PowerPoint Presentation</vt:lpstr>
      <vt:lpstr>Students should have a say….</vt:lpstr>
      <vt:lpstr>Student Voice</vt:lpstr>
      <vt:lpstr>Student Voice</vt:lpstr>
      <vt:lpstr>Student Voice</vt:lpstr>
      <vt:lpstr>PowerPoint Presentation</vt:lpstr>
      <vt:lpstr>Inspectorate questions :  Now it has become  </vt:lpstr>
      <vt:lpstr>Student Voice:   </vt:lpstr>
      <vt:lpstr>PowerPoint Presentation</vt:lpstr>
      <vt:lpstr>Chief Inspector’s Report 2016 - 2020</vt:lpstr>
      <vt:lpstr>Chief Inspector’s Report 2016 -2020</vt:lpstr>
      <vt:lpstr>Chief Inspector’s Report 2016-2020</vt:lpstr>
      <vt:lpstr>Chief Inspector’s Report 2016-2020</vt:lpstr>
      <vt:lpstr>Student Voice and the Irish School Experience </vt:lpstr>
      <vt:lpstr>Student Voice</vt:lpstr>
      <vt:lpstr>Some established and tiered definitions: </vt:lpstr>
      <vt:lpstr>Student Voice and the Irish School Experience </vt:lpstr>
      <vt:lpstr>Student Voice and the Irish School Experience </vt:lpstr>
      <vt:lpstr>Student Voice and the Irish School Experience </vt:lpstr>
      <vt:lpstr>Student Voice and the Irish School Experience </vt:lpstr>
      <vt:lpstr>Student Voice:  As a Right </vt:lpstr>
      <vt:lpstr>Conceptualising Student voice: </vt:lpstr>
      <vt:lpstr>Student Voice and the Irish School Experience </vt:lpstr>
      <vt:lpstr>Student Voice and the Irish School Experience </vt:lpstr>
      <vt:lpstr>Student Voice and the Irish School Experience </vt:lpstr>
      <vt:lpstr>PowerPoint Presentation</vt:lpstr>
      <vt:lpstr>Agency</vt:lpstr>
      <vt:lpstr>PowerPoint Presentation</vt:lpstr>
      <vt:lpstr>Agency</vt:lpstr>
      <vt:lpstr>Student Voice and the Irish School Experience </vt:lpstr>
      <vt:lpstr>Student Voice and the Irish School Experience </vt:lpstr>
      <vt:lpstr>PowerPoint Presentation</vt:lpstr>
      <vt:lpstr>Student Participation:</vt:lpstr>
      <vt:lpstr>PowerPoint Presentation</vt:lpstr>
      <vt:lpstr> The lens of participation: Hart’s Ladder </vt:lpstr>
      <vt:lpstr>PowerPoint Presentation</vt:lpstr>
      <vt:lpstr>The Lundy Model:</vt:lpstr>
      <vt:lpstr>Student Voice</vt:lpstr>
      <vt:lpstr>Student Voice</vt:lpstr>
      <vt:lpstr>In student voice work we have to think about:</vt:lpstr>
      <vt:lpstr>In student voice work we have to think about:</vt:lpstr>
      <vt:lpstr>In student voice work we have to think about:  </vt:lpstr>
      <vt:lpstr>A representative student voice</vt:lpstr>
      <vt:lpstr>PowerPoint Presentation</vt:lpstr>
      <vt:lpstr>Student Voice Task…..</vt:lpstr>
      <vt:lpstr>PowerPoint Presentation</vt:lpstr>
      <vt:lpstr>A representative student voice</vt:lpstr>
      <vt:lpstr>A representative student voice</vt:lpstr>
      <vt:lpstr>An Effective Student Council: </vt:lpstr>
      <vt:lpstr>An Effective Student Council: </vt:lpstr>
      <vt:lpstr>An Effective Student Council: </vt:lpstr>
      <vt:lpstr>An Effective Student Council: </vt:lpstr>
      <vt:lpstr>An Effective Student Council: </vt:lpstr>
      <vt:lpstr>To vindicate this right….students should experience…</vt:lpstr>
      <vt:lpstr>PowerPoint Presentation</vt:lpstr>
      <vt:lpstr>PowerPoint Presentation</vt:lpstr>
      <vt:lpstr>Developing Leadership Capacity</vt:lpstr>
      <vt:lpstr>Student Voice and the Irish School Experience </vt:lpstr>
      <vt:lpstr>PowerPoint Presentation</vt:lpstr>
      <vt:lpstr>PowerPoint Presentation</vt:lpstr>
      <vt:lpstr>So, To be provocative……</vt:lpstr>
      <vt:lpstr>To be provocative……</vt:lpstr>
      <vt:lpstr>Outcomes:</vt:lpstr>
      <vt:lpstr>A Student voice in classroom learning</vt:lpstr>
      <vt:lpstr>PowerPoint Presentation</vt:lpstr>
      <vt:lpstr>PowerPoint Presentation</vt:lpstr>
      <vt:lpstr>Student Voice in External Evaluation Focus groups of Students / Pupils</vt:lpstr>
      <vt:lpstr>A Student voice in classroom learning</vt:lpstr>
      <vt:lpstr>A Student voice in classroom learning</vt:lpstr>
      <vt:lpstr>A Student voice in classroom learning</vt:lpstr>
      <vt:lpstr>A Student voice in classroom learning</vt:lpstr>
      <vt:lpstr>A Student voice in classroom learning</vt:lpstr>
      <vt:lpstr>A Student voice in classroom learning</vt:lpstr>
      <vt:lpstr>A Student voice in classroom learning</vt:lpstr>
      <vt:lpstr>PowerPoint Presentation</vt:lpstr>
      <vt:lpstr>Student Voice in the classroom</vt:lpstr>
      <vt:lpstr>Student Voice in the classroom</vt:lpstr>
      <vt:lpstr>Student Voice in the classroom</vt:lpstr>
      <vt:lpstr>A Student voice in classroom learning</vt:lpstr>
      <vt:lpstr>A Student voice in classroom learning</vt:lpstr>
      <vt:lpstr>For me………Two roads in student voice</vt:lpstr>
      <vt:lpstr>Two roads in student voice (for me!)</vt:lpstr>
      <vt:lpstr>Student Voice and the Irish School Experience </vt:lpstr>
      <vt:lpstr>Student voice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Domnall Fleming</dc:creator>
  <cp:lastModifiedBy>Domnall Fleming</cp:lastModifiedBy>
  <cp:revision>43</cp:revision>
  <dcterms:created xsi:type="dcterms:W3CDTF">2021-10-06T12:05:50Z</dcterms:created>
  <dcterms:modified xsi:type="dcterms:W3CDTF">2024-04-15T10:05:33Z</dcterms:modified>
</cp:coreProperties>
</file>