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530" r:id="rId5"/>
    <p:sldId id="472" r:id="rId6"/>
    <p:sldId id="508" r:id="rId7"/>
    <p:sldId id="532" r:id="rId8"/>
    <p:sldId id="548" r:id="rId9"/>
    <p:sldId id="537" r:id="rId10"/>
    <p:sldId id="539" r:id="rId11"/>
    <p:sldId id="538" r:id="rId12"/>
    <p:sldId id="542" r:id="rId13"/>
    <p:sldId id="541" r:id="rId14"/>
    <p:sldId id="544" r:id="rId15"/>
    <p:sldId id="536" r:id="rId16"/>
    <p:sldId id="540" r:id="rId17"/>
    <p:sldId id="545" r:id="rId18"/>
    <p:sldId id="546" r:id="rId19"/>
    <p:sldId id="520" r:id="rId20"/>
    <p:sldId id="54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5" autoAdjust="0"/>
    <p:restoredTop sz="65620" autoAdjust="0"/>
  </p:normalViewPr>
  <p:slideViewPr>
    <p:cSldViewPr snapToGrid="0">
      <p:cViewPr varScale="1">
        <p:scale>
          <a:sx n="59" d="100"/>
          <a:sy n="59" d="100"/>
        </p:scale>
        <p:origin x="1047"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10/07/2024</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at the heart of the CEIST value </a:t>
            </a:r>
            <a:r>
              <a:rPr lang="en-GB" sz="1200" i="1" dirty="0"/>
              <a:t>Being Just and Responsible, </a:t>
            </a:r>
            <a:r>
              <a:rPr lang="en-GB" sz="1200" i="0" dirty="0"/>
              <a:t>in particular in terms of </a:t>
            </a:r>
            <a:r>
              <a:rPr lang="en-GB" dirty="0"/>
              <a:t>the school empowering and calling its members “to responsible citizenship, to respect for the environment and to good stewardship of the earth.”</a:t>
            </a:r>
            <a:r>
              <a:rPr lang="en-GB" sz="1200" dirty="0"/>
              <a:t>  This is also what leadership in a faith school (the core theme for next year’s CEIST Leadership Conference) looks like whether you’re in a senior leadership role in the school or whether you’re in first year, fifth year or sixth year. </a:t>
            </a:r>
          </a:p>
          <a:p>
            <a:pPr marL="0" indent="0">
              <a:buNone/>
            </a:pPr>
            <a:endParaRPr lang="en-GB" sz="1200" dirty="0"/>
          </a:p>
          <a:p>
            <a:pPr marL="0" indent="0">
              <a:buNone/>
            </a:pPr>
            <a:r>
              <a:rPr lang="en-GB" sz="1200" dirty="0"/>
              <a:t>Our hopes and our prayers as Catholic schools always have a practical end; prayer can’t just be to console or to comfort ourselves.  Prayer always challenges us to action and perhaps the area we most need to be challenged is in terms of our responsibility to care for our common home.</a:t>
            </a:r>
          </a:p>
          <a:p>
            <a:pPr marL="0" indent="0">
              <a:buNone/>
            </a:pPr>
            <a:endParaRPr lang="en-GB" sz="1200" dirty="0"/>
          </a:p>
          <a:p>
            <a:pPr marL="0" indent="0">
              <a:buNone/>
            </a:pPr>
            <a:r>
              <a:rPr lang="en-GB" sz="1200" dirty="0"/>
              <a:t>Specifically, the resource for fifth year students, as they enter the final part of their post primary education, encourages students to reflect on their own values, how those values give them life and how those values can be made manifest in our world today.  Values are what motivate our action and it is, for Christians, in part our actions that bring us hope.  (For Christians, we also know our hope can’t ever just be about our own actions, which often fall short, our hope ultimately lies in the God).</a:t>
            </a:r>
          </a:p>
          <a:p>
            <a:pPr marL="0" indent="0">
              <a:buNone/>
            </a:pPr>
            <a:endParaRPr lang="en-GB" sz="1200" dirty="0"/>
          </a:p>
          <a:p>
            <a:pPr marL="0" indent="0">
              <a:buNone/>
            </a:pPr>
            <a:r>
              <a:rPr lang="en-GB" sz="1200" dirty="0"/>
              <a:t>‘To Hope and to Act with Creation’ is the theme of the Season of Creation and this resource,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As stated above, the theme of ‘to hope and to act with Creation’ sits well in CEIST schools in terms of the CEIST Charter.  The CEIST Charter when it was written was arguably well ahead of its time, particularly in this area.   In addition, to the CEIST value of ‘</a:t>
            </a:r>
            <a:r>
              <a:rPr lang="en-GB" sz="1200" i="1" dirty="0"/>
              <a:t>Being Just and Responsible’</a:t>
            </a:r>
            <a:r>
              <a:rPr lang="en-GB" sz="1200" dirty="0"/>
              <a:t> , the Charter also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and local community would be a great way to further build links within your local community among Christians of different denominations.</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For fifth year students, the service is broken up into two parts.  The first part invites students, as they begin fifth year to reflect on their own still-emerging values.  The second half invites students to reflect how they’re going to live those values out over the year to come, particularly in terms of care of our common home.</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Given challenges around attention space for increasing numbers of young – and not so young – people, all videos used in these resources are quite short.  You can if you wish say this to your gathered group when you’re about to play a video.  It can help with keeping their attention. </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p>
          <a:p>
            <a:r>
              <a:rPr lang="en-IE" b="0" dirty="0"/>
              <a:t>So what in reality do YOU value?  Another way of answering that question is to ask what values or qualities you value in your friends.</a:t>
            </a:r>
          </a:p>
          <a:p>
            <a:endParaRPr lang="en-IE" b="1" dirty="0"/>
          </a:p>
          <a:p>
            <a:r>
              <a:rPr lang="en-IE" dirty="0"/>
              <a:t>This is from a survey carried out in 2018 (see https://phys.org/news/2018-11-young-people-diversity-humour-honesty.html)  carried out by sociologists in Wales.  It’s interesting to see what the young people surveyed valued in their friends.  See how high values like honest and kindness are?  This are values we can all get behind and obviously encourage here in (school’s name).  </a:t>
            </a:r>
          </a:p>
          <a:p>
            <a:endParaRPr lang="en-IE" dirty="0"/>
          </a:p>
          <a:p>
            <a:r>
              <a:rPr lang="en-IE" i="1" dirty="0"/>
              <a:t>(You could give some examples of the values of honesty and kindness that your school witnesses to).</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3373051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0" i="1" dirty="0"/>
              <a:t>(Note for principal:  you might add here images from the life of the school and/or the school’s mission/vision statement outlining what’s important to your school.)</a:t>
            </a:r>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2955943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b="0" dirty="0"/>
              <a:t>Our final symbol in our sacred space that I’d like to draw your attention to is this. (student name) is now going to introduce us to the final symbol on our sacred space.</a:t>
            </a:r>
          </a:p>
          <a:p>
            <a:endParaRPr lang="en-GB" b="1" dirty="0"/>
          </a:p>
          <a:p>
            <a:r>
              <a:rPr lang="en-IE" b="1" dirty="0"/>
              <a:t>Reader 8: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This is the Logo of the celebration.  </a:t>
            </a:r>
          </a:p>
          <a:p>
            <a:endParaRPr lang="en-IE" dirty="0"/>
          </a:p>
          <a:p>
            <a:r>
              <a:rPr lang="en-IE" dirty="0"/>
              <a:t>It’s a challenge for us to reflect on our own values and how we can put those at the service of the care of creation.</a:t>
            </a:r>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In a survey undertaken by the ESRI in November 2022, the researchers found that </a:t>
            </a:r>
            <a:r>
              <a:rPr lang="en-GB" b="0" i="0" dirty="0">
                <a:solidFill>
                  <a:srgbClr val="040C28"/>
                </a:solidFill>
                <a:effectLst/>
                <a:latin typeface="Google Sans"/>
              </a:rPr>
              <a:t>over 90 per cent of youth in Ireland judge protecting the environment to be very important value for them.</a:t>
            </a:r>
            <a:r>
              <a:rPr lang="en-GB" b="0" i="0" dirty="0">
                <a:solidFill>
                  <a:srgbClr val="202124"/>
                </a:solidFill>
                <a:effectLst/>
                <a:highlight>
                  <a:srgbClr val="FFFFFF"/>
                </a:highlight>
                <a:latin typeface="Google Sans"/>
              </a:rPr>
              <a:t>. Most believe there are things they can do in their everyday lives to help combat climate change and feel responsible to do so.</a:t>
            </a:r>
            <a:endParaRPr lang="en-IE" b="0" dirty="0"/>
          </a:p>
          <a:p>
            <a:endParaRPr lang="en-IE" b="0" dirty="0"/>
          </a:p>
          <a:p>
            <a:r>
              <a:rPr lang="en-IE" b="0" i="1" dirty="0"/>
              <a:t>(See https://www.esri.ie/news/young-people-support-more-radical-climate-action#:~:text=The%20findings%20are%20contained%20in,on%20activities%20that%20cause%20emissions.)</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2920022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https://youtu.be/o7a8wCu8Wr8</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853730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might share actions fifth year students in your school can do and opportunities they have in your school to put their values in action in terms of the climate crisis.  Images and/or examples would work best.  </a:t>
            </a:r>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3201705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(These prayers of the faithful can be lead by fifth year students).</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https://youtu.be/MHIfRLNYUGw</a:t>
            </a:r>
          </a:p>
          <a:p>
            <a:endParaRPr lang="en-IE" dirty="0"/>
          </a:p>
          <a:p>
            <a:r>
              <a:rPr lang="en-IE" i="1" dirty="0"/>
              <a:t>Note for principal:  feel free to pick a different hymn.  You may also wish to end the service before the hymn with your own words of conclusion.</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2805254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i="1" dirty="0"/>
          </a:p>
          <a:p>
            <a:r>
              <a:rPr lang="en-IE" i="1" dirty="0"/>
              <a:t>Note for principal:</a:t>
            </a:r>
          </a:p>
          <a:p>
            <a:r>
              <a:rPr lang="en-IE" i="1" dirty="0"/>
              <a:t>You can begin by welcoming fifth year students to the prayer service and perhaps saying something around the importance of prayer in your school as a way of centring everyone on what we see as important and how we understand God at the centre of everything we do. Ultimately when we pray together, we hope it softens us up a little bit to help us look after one another and our planet and to help us feel as if we belong. </a:t>
            </a:r>
          </a:p>
          <a:p>
            <a:endParaRPr lang="en-IE" i="1" dirty="0"/>
          </a:p>
          <a:p>
            <a:r>
              <a:rPr lang="en-IE" i="1" dirty="0"/>
              <a:t>Different people and different faith traditions have different beliefs, and all of these are welcome in our school. </a:t>
            </a:r>
          </a:p>
          <a:p>
            <a:endParaRPr lang="en-IE" i="1" dirty="0"/>
          </a:p>
          <a:p>
            <a:r>
              <a:rPr lang="en-IE" i="1" dirty="0"/>
              <a:t>You could also, if you wish,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Introduce anyone who will be co-leading the service.</a:t>
            </a:r>
          </a:p>
          <a:p>
            <a:r>
              <a:rPr lang="en-IE" i="1" dirty="0"/>
              <a:t>This slide is a chance to introduce your sacred space and in doing so to help students begin to become quiet in themselves as they prepare to pray together.</a:t>
            </a:r>
          </a:p>
          <a:p>
            <a:endParaRPr lang="en-IE" i="1" dirty="0"/>
          </a:p>
          <a:p>
            <a:pPr marL="171450" indent="-171450">
              <a:buFontTx/>
              <a:buChar char="-"/>
            </a:pPr>
            <a:r>
              <a:rPr lang="en-IE" i="1" dirty="0"/>
              <a:t>A candle; representing God’s presence with us.</a:t>
            </a:r>
          </a:p>
          <a:p>
            <a:pPr marL="171450" indent="-171450">
              <a:buFontTx/>
              <a:buChar char="-"/>
            </a:pPr>
            <a:r>
              <a:rPr lang="en-IE" i="1" dirty="0"/>
              <a:t>The picture of the symbol of the Season of Creation 2024 (see slide 10 or go to seasonofcreation.org) </a:t>
            </a:r>
          </a:p>
          <a:p>
            <a:pPr marL="171450" indent="-171450">
              <a:buFontTx/>
              <a:buChar char="-"/>
            </a:pPr>
            <a:r>
              <a:rPr lang="en-IE" i="1" dirty="0"/>
              <a:t>A compass</a:t>
            </a:r>
          </a:p>
          <a:p>
            <a:pPr marL="171450" indent="-171450">
              <a:buFontTx/>
              <a:buChar char="-"/>
            </a:pPr>
            <a:r>
              <a:rPr lang="en-IE" i="1" dirty="0"/>
              <a:t>A Bible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first symbol is our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Feel free to use an image of your own CEIST candle).  </a:t>
            </a:r>
          </a:p>
          <a:p>
            <a:endParaRPr lang="en-IE" i="1" dirty="0"/>
          </a:p>
          <a:p>
            <a:r>
              <a:rPr lang="en-IE" i="0" dirty="0"/>
              <a:t>We light a candle at the beginning of every prayer we make in our school.</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Fifth Year.</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dirty="0"/>
              <a:t>(If you wish to use music as part of the service, a hymn relating to light can be used here).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might say a few words to students about their starting fifth year and that transition into the last two years of their schooling in (school name).  A word acknowledging their hopes and fears, ambitions and concerns might be helpful.  </a:t>
            </a:r>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1426508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(Student name) now presents our  second symbol – a compass.  A compass shows the direction we want to go.  As you begin fifth year what direction are you moving towards?  Where do you want to go?  What’s important to you?  How do you show what’s important to you by how you act?  These are just some of the questions we’ll be reflecting on through our prayer today together.</a:t>
            </a:r>
          </a:p>
          <a:p>
            <a:endParaRPr lang="en-IE" b="0" dirty="0"/>
          </a:p>
          <a:p>
            <a:endParaRPr lang="en-IE" b="0" dirty="0"/>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1495031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p>
          <a:p>
            <a:endParaRPr lang="en-IE" b="1" dirty="0"/>
          </a:p>
          <a:p>
            <a:r>
              <a:rPr lang="en-IE" b="0" dirty="0"/>
              <a:t>Here is a long list of values.  These values, like points on our compass, can give our lives direction….. Can you see any of your own values here?  How can we work out our own values?</a:t>
            </a:r>
          </a:p>
          <a:p>
            <a:endParaRPr lang="en-IE" b="0" dirty="0"/>
          </a:p>
          <a:p>
            <a:r>
              <a:rPr lang="en-IE" b="0" dirty="0"/>
              <a:t>So pause for a moment in silence to reflect on your own values…. What is really important to me?’</a:t>
            </a:r>
          </a:p>
          <a:p>
            <a:endParaRPr lang="en-IE" b="0" dirty="0"/>
          </a:p>
          <a:p>
            <a:endParaRPr lang="en-IE" b="0" dirty="0"/>
          </a:p>
          <a:p>
            <a:r>
              <a:rPr lang="en-IE" b="0" dirty="0"/>
              <a:t>To help you answer that question, we’re going to reflect now using a short five minute video that takes us through a process of finding out what’s important to each of us.</a:t>
            </a:r>
          </a:p>
          <a:p>
            <a:endParaRPr lang="en-IE" b="0" dirty="0"/>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3092641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https://youtu.be/fPYHNPf5XpA</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3439021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(student name) will now lead us in a reading.  The other symbol in our sacred space is the Bible.  The Bible is like the compass; it gives direction and shows us what’s important.  The reading we’re going to hear now says that three things are the most important – faith, hope and love – and of these things, for Christians, the greatest of these things is love.    The reading also speaks about the difference between seeing things the way children see them and seeing things in maybe a more mature way. Is their an invitation there for you as you move now into the two most senior years in our school?</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4048617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https://www.youtube.com/embed/o7a8wCu8Wr8?feature=oembed" TargetMode="Externa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MHIfRLNYUGw?feature=oembed" TargetMode="Externa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fPYHNPf5XpA?feature=oembed" TargetMode="Externa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Fifth Year</a:t>
            </a:r>
          </a:p>
          <a:p>
            <a:pPr marL="0" indent="0" algn="ctr">
              <a:buNone/>
            </a:pPr>
            <a:r>
              <a:rPr lang="en-GB" sz="5400" i="1" dirty="0"/>
              <a:t>Opening Year Prayer Service</a:t>
            </a:r>
          </a:p>
          <a:p>
            <a:pPr marL="0" indent="0" algn="ctr">
              <a:buNone/>
            </a:pPr>
            <a:endParaRPr lang="en-GB" sz="5400" dirty="0"/>
          </a:p>
          <a:p>
            <a:pPr marL="0" indent="0" algn="ctr">
              <a:buNone/>
            </a:pPr>
            <a:r>
              <a:rPr lang="en-GB" sz="5400" dirty="0"/>
              <a:t>2024/2025</a:t>
            </a:r>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EF093-A45C-3186-2EC1-3822FA14E2E2}"/>
              </a:ext>
            </a:extLst>
          </p:cNvPr>
          <p:cNvSpPr>
            <a:spLocks noGrp="1"/>
          </p:cNvSpPr>
          <p:nvPr>
            <p:ph type="title"/>
          </p:nvPr>
        </p:nvSpPr>
        <p:spPr/>
        <p:txBody>
          <a:bodyPr>
            <a:normAutofit/>
          </a:bodyPr>
          <a:lstStyle/>
          <a:p>
            <a:r>
              <a:rPr lang="en-IE" sz="2400" dirty="0"/>
              <a:t>What do YOU value in your friends?  (And therefore probably value for yourself too!)</a:t>
            </a:r>
          </a:p>
        </p:txBody>
      </p:sp>
      <p:pic>
        <p:nvPicPr>
          <p:cNvPr id="3074" name="Picture 2" descr="Young people value diversity, humour and honesty in their friendships – new research">
            <a:extLst>
              <a:ext uri="{FF2B5EF4-FFF2-40B4-BE49-F238E27FC236}">
                <a16:creationId xmlns:a16="http://schemas.microsoft.com/office/drawing/2014/main" id="{3EB82C10-27A2-EDA1-8EB8-1B22D409DE8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44078" y="2203923"/>
            <a:ext cx="7648438" cy="399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913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1C768-5C8D-DFFA-3912-ECE574CBB2CF}"/>
              </a:ext>
            </a:extLst>
          </p:cNvPr>
          <p:cNvSpPr>
            <a:spLocks noGrp="1"/>
          </p:cNvSpPr>
          <p:nvPr>
            <p:ph type="title"/>
          </p:nvPr>
        </p:nvSpPr>
        <p:spPr>
          <a:xfrm>
            <a:off x="1096433" y="1181437"/>
            <a:ext cx="10058400" cy="555289"/>
          </a:xfrm>
          <a:solidFill>
            <a:schemeClr val="accent2"/>
          </a:solidFill>
        </p:spPr>
        <p:txBody>
          <a:bodyPr>
            <a:normAutofit fontScale="90000"/>
          </a:bodyPr>
          <a:lstStyle/>
          <a:p>
            <a:r>
              <a:rPr lang="en-IE" dirty="0"/>
              <a:t>The values of (school name)</a:t>
            </a:r>
          </a:p>
        </p:txBody>
      </p:sp>
      <p:sp>
        <p:nvSpPr>
          <p:cNvPr id="3" name="Content Placeholder 2">
            <a:extLst>
              <a:ext uri="{FF2B5EF4-FFF2-40B4-BE49-F238E27FC236}">
                <a16:creationId xmlns:a16="http://schemas.microsoft.com/office/drawing/2014/main" id="{EFBE0864-DF8D-DF7F-BAB0-D7B760E39451}"/>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104859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D5FF1-B78E-7FDF-1366-7666361CD2C8}"/>
              </a:ext>
            </a:extLst>
          </p:cNvPr>
          <p:cNvSpPr>
            <a:spLocks noGrp="1"/>
          </p:cNvSpPr>
          <p:nvPr>
            <p:ph type="title"/>
          </p:nvPr>
        </p:nvSpPr>
        <p:spPr/>
        <p:txBody>
          <a:bodyPr/>
          <a:lstStyle/>
          <a:p>
            <a:r>
              <a:rPr lang="en-IE" dirty="0"/>
              <a:t>Irish young people</a:t>
            </a:r>
          </a:p>
        </p:txBody>
      </p:sp>
      <p:pic>
        <p:nvPicPr>
          <p:cNvPr id="1028" name="Picture 4" descr="School children take over Ireland's parliament for climate crisis debate |  CNN">
            <a:extLst>
              <a:ext uri="{FF2B5EF4-FFF2-40B4-BE49-F238E27FC236}">
                <a16:creationId xmlns:a16="http://schemas.microsoft.com/office/drawing/2014/main" id="{A064399A-DC62-F825-8F1F-EF82BDCE895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0407" y="1846263"/>
            <a:ext cx="715151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066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5101E-A822-3053-FBB3-0FEFDDD4CEF1}"/>
              </a:ext>
            </a:extLst>
          </p:cNvPr>
          <p:cNvSpPr>
            <a:spLocks noGrp="1"/>
          </p:cNvSpPr>
          <p:nvPr>
            <p:ph type="title"/>
          </p:nvPr>
        </p:nvSpPr>
        <p:spPr/>
        <p:txBody>
          <a:bodyPr/>
          <a:lstStyle/>
          <a:p>
            <a:r>
              <a:rPr lang="en-IE" dirty="0"/>
              <a:t>Faith, hope and love ….. in action….</a:t>
            </a:r>
          </a:p>
        </p:txBody>
      </p:sp>
      <p:pic>
        <p:nvPicPr>
          <p:cNvPr id="4" name="Online Media 3" title="How can young people get involved with climate activism?">
            <a:hlinkClick r:id="" action="ppaction://media"/>
            <a:extLst>
              <a:ext uri="{FF2B5EF4-FFF2-40B4-BE49-F238E27FC236}">
                <a16:creationId xmlns:a16="http://schemas.microsoft.com/office/drawing/2014/main" id="{6AB00743-7932-B685-7A30-07ECAF0076CC}"/>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73124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D1DEB-E697-B1C1-9EA8-6A5191DAECD4}"/>
              </a:ext>
            </a:extLst>
          </p:cNvPr>
          <p:cNvSpPr>
            <a:spLocks noGrp="1"/>
          </p:cNvSpPr>
          <p:nvPr>
            <p:ph type="title"/>
          </p:nvPr>
        </p:nvSpPr>
        <p:spPr/>
        <p:txBody>
          <a:bodyPr/>
          <a:lstStyle/>
          <a:p>
            <a:r>
              <a:rPr lang="en-IE" dirty="0"/>
              <a:t>Getting involved in our school</a:t>
            </a:r>
          </a:p>
        </p:txBody>
      </p:sp>
      <p:sp>
        <p:nvSpPr>
          <p:cNvPr id="3" name="Content Placeholder 2">
            <a:extLst>
              <a:ext uri="{FF2B5EF4-FFF2-40B4-BE49-F238E27FC236}">
                <a16:creationId xmlns:a16="http://schemas.microsoft.com/office/drawing/2014/main" id="{00F3E3C4-AFAA-1FB0-F5A5-516284E9F5CB}"/>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1786698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022725"/>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fifth year students as we begin this next part of our educational journey here in (school’s name).  Help us to live out the best of our values in how we care for one another and care for our world this year.  Lord hear us. Lord graciously hear us.</a:t>
            </a:r>
          </a:p>
          <a:p>
            <a:pPr marL="457200" indent="-457200">
              <a:buFont typeface="+mj-lt"/>
              <a:buAutoNum type="arabicPeriod"/>
            </a:pPr>
            <a:r>
              <a:rPr lang="en-IE" dirty="0"/>
              <a:t>Lord, bless our teachers.  Be with them as they support us on our journey and inspire them to help us grow.   Help them to challenge us to be our best selves.  Lord hear us. Lord graciously hear us.</a:t>
            </a:r>
          </a:p>
          <a:p>
            <a:pPr marL="457200" indent="-457200">
              <a:buFont typeface="+mj-lt"/>
              <a:buAutoNum type="arabicPeriod"/>
            </a:pPr>
            <a:r>
              <a:rPr lang="en-IE" dirty="0"/>
              <a:t>Lord, bless all of the other students in our school.  May their time in our school be marked by learning, peace, friendship and fun.  Lord hear us. Lord graciously hear us.</a:t>
            </a:r>
          </a:p>
          <a:p>
            <a:pPr marL="457200" indent="-457200">
              <a:buFont typeface="+mj-lt"/>
              <a:buAutoNum type="arabicPeriod"/>
            </a:pPr>
            <a:r>
              <a:rPr lang="en-IE" dirty="0"/>
              <a:t>For  our world.  In the silence of our own hearts we pray for the courage to do what we can to help protect our world.  Lord hear us. Lord graciously hear us.</a:t>
            </a:r>
          </a:p>
          <a:p>
            <a:pPr marL="0" indent="0">
              <a:buNone/>
            </a:pPr>
            <a:endParaRPr lang="en-IE" dirty="0"/>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D052C-3C8B-0786-AA61-1804309E487F}"/>
              </a:ext>
            </a:extLst>
          </p:cNvPr>
          <p:cNvSpPr>
            <a:spLocks noGrp="1"/>
          </p:cNvSpPr>
          <p:nvPr>
            <p:ph type="title"/>
          </p:nvPr>
        </p:nvSpPr>
        <p:spPr/>
        <p:txBody>
          <a:bodyPr/>
          <a:lstStyle/>
          <a:p>
            <a:endParaRPr lang="en-IE" dirty="0"/>
          </a:p>
        </p:txBody>
      </p:sp>
      <p:pic>
        <p:nvPicPr>
          <p:cNvPr id="4" name="Online Media 3" title="BEST- For the beauty of the Earth">
            <a:hlinkClick r:id="" action="ppaction://media"/>
            <a:extLst>
              <a:ext uri="{FF2B5EF4-FFF2-40B4-BE49-F238E27FC236}">
                <a16:creationId xmlns:a16="http://schemas.microsoft.com/office/drawing/2014/main" id="{DCFD3577-4AD5-5271-0C13-1566C562D5FB}"/>
              </a:ext>
            </a:extLst>
          </p:cNvPr>
          <p:cNvPicPr>
            <a:picLocks noGrp="1" noRot="1" noChangeAspect="1"/>
          </p:cNvPicPr>
          <p:nvPr>
            <p:ph idx="1"/>
            <a:videoFile r:link="rId1"/>
          </p:nvPr>
        </p:nvPicPr>
        <p:blipFill>
          <a:blip r:embed="rId4"/>
          <a:stretch>
            <a:fillRect/>
          </a:stretch>
        </p:blipFill>
        <p:spPr>
          <a:xfrm>
            <a:off x="3443288" y="1846263"/>
            <a:ext cx="5364162" cy="4022725"/>
          </a:xfrm>
          <a:prstGeom prst="rect">
            <a:avLst/>
          </a:prstGeom>
        </p:spPr>
      </p:pic>
    </p:spTree>
    <p:extLst>
      <p:ext uri="{BB962C8B-B14F-4D97-AF65-F5344CB8AC3E}">
        <p14:creationId xmlns:p14="http://schemas.microsoft.com/office/powerpoint/2010/main" val="1598742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Fifth year</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EFB3D-4C61-8C6D-2012-CFB4267821DF}"/>
              </a:ext>
            </a:extLst>
          </p:cNvPr>
          <p:cNvSpPr>
            <a:spLocks noGrp="1"/>
          </p:cNvSpPr>
          <p:nvPr>
            <p:ph type="title"/>
          </p:nvPr>
        </p:nvSpPr>
        <p:spPr/>
        <p:txBody>
          <a:bodyPr/>
          <a:lstStyle/>
          <a:p>
            <a:endParaRPr lang="en-IE"/>
          </a:p>
        </p:txBody>
      </p:sp>
      <p:pic>
        <p:nvPicPr>
          <p:cNvPr id="4" name="Content Placeholder 2" descr="Our Collective Liminal Moment – Musings on Holy Saturday and Liminality –  liminalpilgrim">
            <a:extLst>
              <a:ext uri="{FF2B5EF4-FFF2-40B4-BE49-F238E27FC236}">
                <a16:creationId xmlns:a16="http://schemas.microsoft.com/office/drawing/2014/main" id="{A17C84D3-5011-AD00-1D89-AE3B8747503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93545" y="1846263"/>
            <a:ext cx="9465235"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8866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9EEAA-AF9D-1011-0DB9-A2578B3ED750}"/>
              </a:ext>
            </a:extLst>
          </p:cNvPr>
          <p:cNvSpPr>
            <a:spLocks noGrp="1"/>
          </p:cNvSpPr>
          <p:nvPr>
            <p:ph type="title"/>
          </p:nvPr>
        </p:nvSpPr>
        <p:spPr/>
        <p:txBody>
          <a:bodyPr/>
          <a:lstStyle/>
          <a:p>
            <a:r>
              <a:rPr lang="en-IE" dirty="0"/>
              <a:t>What matters to YOU?</a:t>
            </a:r>
          </a:p>
        </p:txBody>
      </p:sp>
      <p:pic>
        <p:nvPicPr>
          <p:cNvPr id="1026" name="Picture 2" descr="How to read a compass | National Trust">
            <a:extLst>
              <a:ext uri="{FF2B5EF4-FFF2-40B4-BE49-F238E27FC236}">
                <a16:creationId xmlns:a16="http://schemas.microsoft.com/office/drawing/2014/main" id="{F037F826-4597-C9E4-3BAB-92E0F065B2B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58324" y="2442529"/>
            <a:ext cx="5392132" cy="3019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035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No alt text provided for this image">
            <a:extLst>
              <a:ext uri="{FF2B5EF4-FFF2-40B4-BE49-F238E27FC236}">
                <a16:creationId xmlns:a16="http://schemas.microsoft.com/office/drawing/2014/main" id="{21427F6E-C274-A0A3-4B06-B076995FF71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67045" y="1184346"/>
            <a:ext cx="9057909" cy="5095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123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0121E-DBFB-E013-CFF2-6DBFC72651D8}"/>
              </a:ext>
            </a:extLst>
          </p:cNvPr>
          <p:cNvSpPr>
            <a:spLocks noGrp="1"/>
          </p:cNvSpPr>
          <p:nvPr>
            <p:ph type="title"/>
          </p:nvPr>
        </p:nvSpPr>
        <p:spPr/>
        <p:txBody>
          <a:bodyPr/>
          <a:lstStyle/>
          <a:p>
            <a:endParaRPr lang="en-IE"/>
          </a:p>
        </p:txBody>
      </p:sp>
      <p:pic>
        <p:nvPicPr>
          <p:cNvPr id="4" name="Online Media 3" title="How to Work Out Your Top 3 Personal Values">
            <a:hlinkClick r:id="" action="ppaction://media"/>
            <a:extLst>
              <a:ext uri="{FF2B5EF4-FFF2-40B4-BE49-F238E27FC236}">
                <a16:creationId xmlns:a16="http://schemas.microsoft.com/office/drawing/2014/main" id="{8FB00080-DD8B-FB1D-B787-C1C46CE423FD}"/>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2227914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25660-F703-669E-2FEA-7FFC4958A112}"/>
              </a:ext>
            </a:extLst>
          </p:cNvPr>
          <p:cNvSpPr>
            <a:spLocks noGrp="1"/>
          </p:cNvSpPr>
          <p:nvPr>
            <p:ph type="title"/>
          </p:nvPr>
        </p:nvSpPr>
        <p:spPr>
          <a:xfrm>
            <a:off x="764659" y="133590"/>
            <a:ext cx="10058400" cy="1449387"/>
          </a:xfrm>
        </p:spPr>
        <p:txBody>
          <a:bodyPr>
            <a:normAutofit/>
          </a:bodyPr>
          <a:lstStyle/>
          <a:p>
            <a:r>
              <a:rPr lang="en-IE" sz="3200" dirty="0"/>
              <a:t>A reading from St Paul’s First Letter to the Corinthians.</a:t>
            </a:r>
          </a:p>
        </p:txBody>
      </p:sp>
      <p:sp>
        <p:nvSpPr>
          <p:cNvPr id="3" name="Content Placeholder 2">
            <a:extLst>
              <a:ext uri="{FF2B5EF4-FFF2-40B4-BE49-F238E27FC236}">
                <a16:creationId xmlns:a16="http://schemas.microsoft.com/office/drawing/2014/main" id="{FACF0F41-5CDA-9C91-6219-42A04033B13D}"/>
              </a:ext>
            </a:extLst>
          </p:cNvPr>
          <p:cNvSpPr>
            <a:spLocks noGrp="1"/>
          </p:cNvSpPr>
          <p:nvPr>
            <p:ph idx="1"/>
          </p:nvPr>
        </p:nvSpPr>
        <p:spPr/>
        <p:txBody>
          <a:bodyPr/>
          <a:lstStyle/>
          <a:p>
            <a:endParaRPr lang="en-IE" dirty="0"/>
          </a:p>
          <a:p>
            <a:endParaRPr lang="en-IE" dirty="0"/>
          </a:p>
        </p:txBody>
      </p:sp>
      <p:sp>
        <p:nvSpPr>
          <p:cNvPr id="7" name="TextBox 6">
            <a:extLst>
              <a:ext uri="{FF2B5EF4-FFF2-40B4-BE49-F238E27FC236}">
                <a16:creationId xmlns:a16="http://schemas.microsoft.com/office/drawing/2014/main" id="{0BA688DC-45A7-F334-D214-BBE65574C4FB}"/>
              </a:ext>
            </a:extLst>
          </p:cNvPr>
          <p:cNvSpPr txBox="1"/>
          <p:nvPr/>
        </p:nvSpPr>
        <p:spPr>
          <a:xfrm>
            <a:off x="764659" y="2015403"/>
            <a:ext cx="11029444" cy="4093428"/>
          </a:xfrm>
          <a:prstGeom prst="rect">
            <a:avLst/>
          </a:prstGeom>
          <a:noFill/>
        </p:spPr>
        <p:txBody>
          <a:bodyPr wrap="square">
            <a:spAutoFit/>
          </a:bodyPr>
          <a:lstStyle/>
          <a:p>
            <a:r>
              <a:rPr lang="en-GB" sz="2000" dirty="0"/>
              <a:t>If I speak in the tongues[a] of men or of angels, but do not have love, I am only a resounding gong or a clanging cymbal.  If I have the gift of prophecy and can fathom all mysteries and all knowledge, and if I have a faith that can move mountains, but do not have love, I am nothing. If I give all I possess to the poor and give over my body to hardship that I may boast, but do not have love, I gain nothing.</a:t>
            </a:r>
          </a:p>
          <a:p>
            <a:endParaRPr lang="en-GB" sz="2000" dirty="0"/>
          </a:p>
          <a:p>
            <a:r>
              <a:rPr lang="en-GB" sz="2000" dirty="0"/>
              <a:t>When I was a child, I talked like a child, I thought like a child, I reasoned like a child. When I became a grown up, I put the ways of childhood behind me. For now we see only a reflection as in a mirror; then we shall see face to face. Now I know in part; then I shall know fully, even as I am fully known.</a:t>
            </a:r>
          </a:p>
          <a:p>
            <a:endParaRPr lang="en-GB" sz="2000" dirty="0"/>
          </a:p>
          <a:p>
            <a:r>
              <a:rPr lang="en-GB" sz="2000" dirty="0"/>
              <a:t>And now these three remain: faith, hope and love. But the greatest of these is love.</a:t>
            </a:r>
          </a:p>
          <a:p>
            <a:endParaRPr lang="en-GB" sz="2000" dirty="0"/>
          </a:p>
          <a:p>
            <a:r>
              <a:rPr lang="en-GB" sz="2000" dirty="0"/>
              <a:t>The Word of the Lord.</a:t>
            </a:r>
          </a:p>
          <a:p>
            <a:r>
              <a:rPr lang="en-GB" sz="2000" b="1" dirty="0"/>
              <a:t>Thanks be to God.</a:t>
            </a:r>
            <a:endParaRPr lang="en-IE" sz="2000" b="1" dirty="0"/>
          </a:p>
        </p:txBody>
      </p:sp>
    </p:spTree>
    <p:extLst>
      <p:ext uri="{BB962C8B-B14F-4D97-AF65-F5344CB8AC3E}">
        <p14:creationId xmlns:p14="http://schemas.microsoft.com/office/powerpoint/2010/main" val="2628756237"/>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87C5F6-4EC9-4E2F-8935-400E5F6B0CA3}">
  <ds:schemaRefs>
    <ds:schemaRef ds:uri="http://schemas.microsoft.com/sharepoint/v3/contenttype/forms"/>
  </ds:schemaRefs>
</ds:datastoreItem>
</file>

<file path=customXml/itemProps3.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8360</TotalTime>
  <Words>2640</Words>
  <Application>Microsoft Office PowerPoint</Application>
  <PresentationFormat>Widescreen</PresentationFormat>
  <Paragraphs>139</Paragraphs>
  <Slides>17</Slides>
  <Notes>17</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Calibri</vt:lpstr>
      <vt:lpstr>Calibri Light</vt:lpstr>
      <vt:lpstr>Google Sans</vt:lpstr>
      <vt:lpstr>Retrospect</vt:lpstr>
      <vt:lpstr>PowerPoint Presentation</vt:lpstr>
      <vt:lpstr>Opening Year Reflection</vt:lpstr>
      <vt:lpstr>PowerPoint Presentation</vt:lpstr>
      <vt:lpstr>PowerPoint Presentation</vt:lpstr>
      <vt:lpstr>PowerPoint Presentation</vt:lpstr>
      <vt:lpstr>What matters to YOU?</vt:lpstr>
      <vt:lpstr>PowerPoint Presentation</vt:lpstr>
      <vt:lpstr>PowerPoint Presentation</vt:lpstr>
      <vt:lpstr>A reading from St Paul’s First Letter to the Corinthians.</vt:lpstr>
      <vt:lpstr>What do YOU value in your friends?  (And therefore probably value for yourself too!)</vt:lpstr>
      <vt:lpstr>The values of (school name)</vt:lpstr>
      <vt:lpstr>PowerPoint Presentation</vt:lpstr>
      <vt:lpstr>Irish young people</vt:lpstr>
      <vt:lpstr>Faith, hope and love ….. in action….</vt:lpstr>
      <vt:lpstr>Getting involved in our school</vt:lpstr>
      <vt:lpstr>And so together, we pray: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Kate Liffey</cp:lastModifiedBy>
  <cp:revision>43</cp:revision>
  <dcterms:created xsi:type="dcterms:W3CDTF">2021-05-16T14:01:47Z</dcterms:created>
  <dcterms:modified xsi:type="dcterms:W3CDTF">2024-07-10T22:13:47Z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