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sldIdLst>
    <p:sldId id="256" r:id="rId6"/>
    <p:sldId id="257" r:id="rId7"/>
    <p:sldId id="259" r:id="rId8"/>
    <p:sldId id="260" r:id="rId9"/>
    <p:sldId id="261" r:id="rId10"/>
    <p:sldId id="262" r:id="rId11"/>
    <p:sldId id="27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9900CC"/>
    <a:srgbClr val="9966FF"/>
    <a:srgbClr val="CC00CC"/>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6D578-56A0-42BF-AB15-227F0EEB2BC8}" type="datetimeFigureOut">
              <a:rPr lang="en-IE" smtClean="0"/>
              <a:t>16/05/2025</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11E28-5E44-4E22-A147-72301B6081DB}" type="slidenum">
              <a:rPr lang="en-IE" smtClean="0"/>
              <a:t>‹#›</a:t>
            </a:fld>
            <a:endParaRPr lang="en-IE" dirty="0"/>
          </a:p>
        </p:txBody>
      </p:sp>
    </p:spTree>
    <p:extLst>
      <p:ext uri="{BB962C8B-B14F-4D97-AF65-F5344CB8AC3E}">
        <p14:creationId xmlns:p14="http://schemas.microsoft.com/office/powerpoint/2010/main" val="75858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p:txBody>
      </p:sp>
      <p:sp>
        <p:nvSpPr>
          <p:cNvPr id="4" name="Slide Number Placeholder 3"/>
          <p:cNvSpPr>
            <a:spLocks noGrp="1"/>
          </p:cNvSpPr>
          <p:nvPr>
            <p:ph type="sldNum" sz="quarter" idx="5"/>
          </p:nvPr>
        </p:nvSpPr>
        <p:spPr/>
        <p:txBody>
          <a:bodyPr/>
          <a:lstStyle/>
          <a:p>
            <a:fld id="{3A611E28-5E44-4E22-A147-72301B6081DB}" type="slidenum">
              <a:rPr lang="en-IE" smtClean="0"/>
              <a:t>1</a:t>
            </a:fld>
            <a:endParaRPr lang="en-IE" dirty="0"/>
          </a:p>
        </p:txBody>
      </p:sp>
    </p:spTree>
    <p:extLst>
      <p:ext uri="{BB962C8B-B14F-4D97-AF65-F5344CB8AC3E}">
        <p14:creationId xmlns:p14="http://schemas.microsoft.com/office/powerpoint/2010/main" val="246125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3A611E28-5E44-4E22-A147-72301B6081DB}" type="slidenum">
              <a:rPr lang="en-IE" smtClean="0"/>
              <a:t>2</a:t>
            </a:fld>
            <a:endParaRPr lang="en-IE" dirty="0"/>
          </a:p>
        </p:txBody>
      </p:sp>
    </p:spTree>
    <p:extLst>
      <p:ext uri="{BB962C8B-B14F-4D97-AF65-F5344CB8AC3E}">
        <p14:creationId xmlns:p14="http://schemas.microsoft.com/office/powerpoint/2010/main" val="221573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3A611E28-5E44-4E22-A147-72301B6081DB}" type="slidenum">
              <a:rPr lang="en-IE" smtClean="0"/>
              <a:t>6</a:t>
            </a:fld>
            <a:endParaRPr lang="en-IE" dirty="0"/>
          </a:p>
        </p:txBody>
      </p:sp>
    </p:spTree>
    <p:extLst>
      <p:ext uri="{BB962C8B-B14F-4D97-AF65-F5344CB8AC3E}">
        <p14:creationId xmlns:p14="http://schemas.microsoft.com/office/powerpoint/2010/main" val="921565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0B0D3-8574-03E1-0641-DD7C4DC29E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ADC7E681-188D-FCB5-0FEA-5D19037B95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AC867957-C84B-A95B-BB59-7784311B88EE}"/>
              </a:ext>
            </a:extLst>
          </p:cNvPr>
          <p:cNvSpPr>
            <a:spLocks noGrp="1"/>
          </p:cNvSpPr>
          <p:nvPr>
            <p:ph type="dt" sz="half" idx="10"/>
          </p:nvPr>
        </p:nvSpPr>
        <p:spPr/>
        <p:txBody>
          <a:bodyPr/>
          <a:lstStyle/>
          <a:p>
            <a:fld id="{117AB7BC-D915-4A32-BC8E-CD2E9A3EEEA2}" type="datetimeFigureOut">
              <a:rPr lang="en-IE" smtClean="0"/>
              <a:t>16/05/2025</a:t>
            </a:fld>
            <a:endParaRPr lang="en-IE" dirty="0"/>
          </a:p>
        </p:txBody>
      </p:sp>
      <p:sp>
        <p:nvSpPr>
          <p:cNvPr id="5" name="Footer Placeholder 4">
            <a:extLst>
              <a:ext uri="{FF2B5EF4-FFF2-40B4-BE49-F238E27FC236}">
                <a16:creationId xmlns:a16="http://schemas.microsoft.com/office/drawing/2014/main" id="{5C63C4B5-C414-B3B3-114D-BE6105FDCD23}"/>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D1D3A780-DC8C-73A6-2B52-9F0BA067E644}"/>
              </a:ext>
            </a:extLst>
          </p:cNvPr>
          <p:cNvSpPr>
            <a:spLocks noGrp="1"/>
          </p:cNvSpPr>
          <p:nvPr>
            <p:ph type="sldNum" sz="quarter" idx="12"/>
          </p:nvPr>
        </p:nvSpPr>
        <p:spPr/>
        <p:txBody>
          <a:bodyPr/>
          <a:lstStyle/>
          <a:p>
            <a:fld id="{5AE280E2-777E-45C1-8E57-45CB77C06377}" type="slidenum">
              <a:rPr lang="en-IE" smtClean="0"/>
              <a:t>‹#›</a:t>
            </a:fld>
            <a:endParaRPr lang="en-IE" dirty="0"/>
          </a:p>
        </p:txBody>
      </p:sp>
    </p:spTree>
    <p:extLst>
      <p:ext uri="{BB962C8B-B14F-4D97-AF65-F5344CB8AC3E}">
        <p14:creationId xmlns:p14="http://schemas.microsoft.com/office/powerpoint/2010/main" val="324261113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673C8-ACE1-22CD-DFD5-FFC1A8BD2C95}"/>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89B06B4-A7E1-54D4-EC46-4A8CBA7412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AEBFCC1-CC73-AEDA-F860-7BD12511E626}"/>
              </a:ext>
            </a:extLst>
          </p:cNvPr>
          <p:cNvSpPr>
            <a:spLocks noGrp="1"/>
          </p:cNvSpPr>
          <p:nvPr>
            <p:ph type="dt" sz="half" idx="10"/>
          </p:nvPr>
        </p:nvSpPr>
        <p:spPr/>
        <p:txBody>
          <a:bodyPr/>
          <a:lstStyle/>
          <a:p>
            <a:fld id="{117AB7BC-D915-4A32-BC8E-CD2E9A3EEEA2}" type="datetimeFigureOut">
              <a:rPr lang="en-IE" smtClean="0"/>
              <a:t>16/05/2025</a:t>
            </a:fld>
            <a:endParaRPr lang="en-IE" dirty="0"/>
          </a:p>
        </p:txBody>
      </p:sp>
      <p:sp>
        <p:nvSpPr>
          <p:cNvPr id="5" name="Footer Placeholder 4">
            <a:extLst>
              <a:ext uri="{FF2B5EF4-FFF2-40B4-BE49-F238E27FC236}">
                <a16:creationId xmlns:a16="http://schemas.microsoft.com/office/drawing/2014/main" id="{B8673FE8-1E4F-6C5A-6EB4-C11835A1304B}"/>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BAA66815-0C5C-3324-A60B-5536CFE6FD82}"/>
              </a:ext>
            </a:extLst>
          </p:cNvPr>
          <p:cNvSpPr>
            <a:spLocks noGrp="1"/>
          </p:cNvSpPr>
          <p:nvPr>
            <p:ph type="sldNum" sz="quarter" idx="12"/>
          </p:nvPr>
        </p:nvSpPr>
        <p:spPr/>
        <p:txBody>
          <a:bodyPr/>
          <a:lstStyle/>
          <a:p>
            <a:fld id="{5AE280E2-777E-45C1-8E57-45CB77C06377}" type="slidenum">
              <a:rPr lang="en-IE" smtClean="0"/>
              <a:t>‹#›</a:t>
            </a:fld>
            <a:endParaRPr lang="en-IE" dirty="0"/>
          </a:p>
        </p:txBody>
      </p:sp>
    </p:spTree>
    <p:extLst>
      <p:ext uri="{BB962C8B-B14F-4D97-AF65-F5344CB8AC3E}">
        <p14:creationId xmlns:p14="http://schemas.microsoft.com/office/powerpoint/2010/main" val="133487032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B3E5DB-A0A3-23BD-5237-6F50DAFB46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D66436D-8227-F35D-5956-84BA6B029B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79A90AF-E07C-704F-E5FA-35A043364DC9}"/>
              </a:ext>
            </a:extLst>
          </p:cNvPr>
          <p:cNvSpPr>
            <a:spLocks noGrp="1"/>
          </p:cNvSpPr>
          <p:nvPr>
            <p:ph type="dt" sz="half" idx="10"/>
          </p:nvPr>
        </p:nvSpPr>
        <p:spPr/>
        <p:txBody>
          <a:bodyPr/>
          <a:lstStyle/>
          <a:p>
            <a:fld id="{117AB7BC-D915-4A32-BC8E-CD2E9A3EEEA2}" type="datetimeFigureOut">
              <a:rPr lang="en-IE" smtClean="0"/>
              <a:t>16/05/2025</a:t>
            </a:fld>
            <a:endParaRPr lang="en-IE" dirty="0"/>
          </a:p>
        </p:txBody>
      </p:sp>
      <p:sp>
        <p:nvSpPr>
          <p:cNvPr id="5" name="Footer Placeholder 4">
            <a:extLst>
              <a:ext uri="{FF2B5EF4-FFF2-40B4-BE49-F238E27FC236}">
                <a16:creationId xmlns:a16="http://schemas.microsoft.com/office/drawing/2014/main" id="{2D43C8D1-B223-EF1C-94E1-04F72B1EB703}"/>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79EB5982-DD12-5F66-99F4-F54C5A720219}"/>
              </a:ext>
            </a:extLst>
          </p:cNvPr>
          <p:cNvSpPr>
            <a:spLocks noGrp="1"/>
          </p:cNvSpPr>
          <p:nvPr>
            <p:ph type="sldNum" sz="quarter" idx="12"/>
          </p:nvPr>
        </p:nvSpPr>
        <p:spPr/>
        <p:txBody>
          <a:bodyPr/>
          <a:lstStyle/>
          <a:p>
            <a:fld id="{5AE280E2-777E-45C1-8E57-45CB77C06377}" type="slidenum">
              <a:rPr lang="en-IE" smtClean="0"/>
              <a:t>‹#›</a:t>
            </a:fld>
            <a:endParaRPr lang="en-IE" dirty="0"/>
          </a:p>
        </p:txBody>
      </p:sp>
    </p:spTree>
    <p:extLst>
      <p:ext uri="{BB962C8B-B14F-4D97-AF65-F5344CB8AC3E}">
        <p14:creationId xmlns:p14="http://schemas.microsoft.com/office/powerpoint/2010/main" val="127093931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A72A-C4B9-900A-5D1E-744769DB4E0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57C9BFA-D6CB-5B65-DB5F-07765E7B06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BC85E1B-E8F9-DBF7-4286-6DCA9C30F854}"/>
              </a:ext>
            </a:extLst>
          </p:cNvPr>
          <p:cNvSpPr>
            <a:spLocks noGrp="1"/>
          </p:cNvSpPr>
          <p:nvPr>
            <p:ph type="dt" sz="half" idx="10"/>
          </p:nvPr>
        </p:nvSpPr>
        <p:spPr/>
        <p:txBody>
          <a:bodyPr/>
          <a:lstStyle/>
          <a:p>
            <a:fld id="{117AB7BC-D915-4A32-BC8E-CD2E9A3EEEA2}" type="datetimeFigureOut">
              <a:rPr lang="en-IE" smtClean="0"/>
              <a:t>16/05/2025</a:t>
            </a:fld>
            <a:endParaRPr lang="en-IE" dirty="0"/>
          </a:p>
        </p:txBody>
      </p:sp>
      <p:sp>
        <p:nvSpPr>
          <p:cNvPr id="5" name="Footer Placeholder 4">
            <a:extLst>
              <a:ext uri="{FF2B5EF4-FFF2-40B4-BE49-F238E27FC236}">
                <a16:creationId xmlns:a16="http://schemas.microsoft.com/office/drawing/2014/main" id="{50AE6366-C2AE-4231-3257-AF0C4F9C594D}"/>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4D7D2A78-0363-B505-76D6-079A6CC4013A}"/>
              </a:ext>
            </a:extLst>
          </p:cNvPr>
          <p:cNvSpPr>
            <a:spLocks noGrp="1"/>
          </p:cNvSpPr>
          <p:nvPr>
            <p:ph type="sldNum" sz="quarter" idx="12"/>
          </p:nvPr>
        </p:nvSpPr>
        <p:spPr/>
        <p:txBody>
          <a:bodyPr/>
          <a:lstStyle/>
          <a:p>
            <a:fld id="{5AE280E2-777E-45C1-8E57-45CB77C06377}" type="slidenum">
              <a:rPr lang="en-IE" smtClean="0"/>
              <a:t>‹#›</a:t>
            </a:fld>
            <a:endParaRPr lang="en-IE" dirty="0"/>
          </a:p>
        </p:txBody>
      </p:sp>
    </p:spTree>
    <p:extLst>
      <p:ext uri="{BB962C8B-B14F-4D97-AF65-F5344CB8AC3E}">
        <p14:creationId xmlns:p14="http://schemas.microsoft.com/office/powerpoint/2010/main" val="144594478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5F6CC-90E0-69B7-EA3D-52F5D04FED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DAC24772-B4B5-3B6C-DCDB-EDB58E68F7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5265BB-FD60-0FA6-0451-64D779F949F9}"/>
              </a:ext>
            </a:extLst>
          </p:cNvPr>
          <p:cNvSpPr>
            <a:spLocks noGrp="1"/>
          </p:cNvSpPr>
          <p:nvPr>
            <p:ph type="dt" sz="half" idx="10"/>
          </p:nvPr>
        </p:nvSpPr>
        <p:spPr/>
        <p:txBody>
          <a:bodyPr/>
          <a:lstStyle/>
          <a:p>
            <a:fld id="{117AB7BC-D915-4A32-BC8E-CD2E9A3EEEA2}" type="datetimeFigureOut">
              <a:rPr lang="en-IE" smtClean="0"/>
              <a:t>16/05/2025</a:t>
            </a:fld>
            <a:endParaRPr lang="en-IE" dirty="0"/>
          </a:p>
        </p:txBody>
      </p:sp>
      <p:sp>
        <p:nvSpPr>
          <p:cNvPr id="5" name="Footer Placeholder 4">
            <a:extLst>
              <a:ext uri="{FF2B5EF4-FFF2-40B4-BE49-F238E27FC236}">
                <a16:creationId xmlns:a16="http://schemas.microsoft.com/office/drawing/2014/main" id="{C736A44A-4C80-741D-6671-66C92015578B}"/>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98617829-B77C-B3C8-BB0E-22A7FAAC5A75}"/>
              </a:ext>
            </a:extLst>
          </p:cNvPr>
          <p:cNvSpPr>
            <a:spLocks noGrp="1"/>
          </p:cNvSpPr>
          <p:nvPr>
            <p:ph type="sldNum" sz="quarter" idx="12"/>
          </p:nvPr>
        </p:nvSpPr>
        <p:spPr/>
        <p:txBody>
          <a:bodyPr/>
          <a:lstStyle/>
          <a:p>
            <a:fld id="{5AE280E2-777E-45C1-8E57-45CB77C06377}" type="slidenum">
              <a:rPr lang="en-IE" smtClean="0"/>
              <a:t>‹#›</a:t>
            </a:fld>
            <a:endParaRPr lang="en-IE" dirty="0"/>
          </a:p>
        </p:txBody>
      </p:sp>
    </p:spTree>
    <p:extLst>
      <p:ext uri="{BB962C8B-B14F-4D97-AF65-F5344CB8AC3E}">
        <p14:creationId xmlns:p14="http://schemas.microsoft.com/office/powerpoint/2010/main" val="360049189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FAEA2-8FAC-C6B3-FBBA-9EB6A317C86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6191076-0519-7835-A8B2-1BC5DC4CE3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E92E6C3-68AD-E7F6-FBF3-EFBB42FAD4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0F70DF16-E22E-DDF4-9A58-C08E5978BC93}"/>
              </a:ext>
            </a:extLst>
          </p:cNvPr>
          <p:cNvSpPr>
            <a:spLocks noGrp="1"/>
          </p:cNvSpPr>
          <p:nvPr>
            <p:ph type="dt" sz="half" idx="10"/>
          </p:nvPr>
        </p:nvSpPr>
        <p:spPr/>
        <p:txBody>
          <a:bodyPr/>
          <a:lstStyle/>
          <a:p>
            <a:fld id="{117AB7BC-D915-4A32-BC8E-CD2E9A3EEEA2}" type="datetimeFigureOut">
              <a:rPr lang="en-IE" smtClean="0"/>
              <a:t>16/05/2025</a:t>
            </a:fld>
            <a:endParaRPr lang="en-IE" dirty="0"/>
          </a:p>
        </p:txBody>
      </p:sp>
      <p:sp>
        <p:nvSpPr>
          <p:cNvPr id="6" name="Footer Placeholder 5">
            <a:extLst>
              <a:ext uri="{FF2B5EF4-FFF2-40B4-BE49-F238E27FC236}">
                <a16:creationId xmlns:a16="http://schemas.microsoft.com/office/drawing/2014/main" id="{4C0B2C1C-6162-5EA4-897B-B572439F3493}"/>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1BE87D35-46BB-1CEA-C952-AAFFCA497EFE}"/>
              </a:ext>
            </a:extLst>
          </p:cNvPr>
          <p:cNvSpPr>
            <a:spLocks noGrp="1"/>
          </p:cNvSpPr>
          <p:nvPr>
            <p:ph type="sldNum" sz="quarter" idx="12"/>
          </p:nvPr>
        </p:nvSpPr>
        <p:spPr/>
        <p:txBody>
          <a:bodyPr/>
          <a:lstStyle/>
          <a:p>
            <a:fld id="{5AE280E2-777E-45C1-8E57-45CB77C06377}" type="slidenum">
              <a:rPr lang="en-IE" smtClean="0"/>
              <a:t>‹#›</a:t>
            </a:fld>
            <a:endParaRPr lang="en-IE" dirty="0"/>
          </a:p>
        </p:txBody>
      </p:sp>
    </p:spTree>
    <p:extLst>
      <p:ext uri="{BB962C8B-B14F-4D97-AF65-F5344CB8AC3E}">
        <p14:creationId xmlns:p14="http://schemas.microsoft.com/office/powerpoint/2010/main" val="341172965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7524D-41C4-E3AF-592E-288C87EE858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FC5846A-B05C-331C-4639-94AD5E41A9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CCFB7C-37D0-A47B-B326-209760DF47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F1EA620-C983-462E-0DFD-5C63B04FE2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8D6783-8A96-4F41-F3BC-00EF7C4F68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5A3DCE1A-FFFA-9B29-6564-0093B9E0A957}"/>
              </a:ext>
            </a:extLst>
          </p:cNvPr>
          <p:cNvSpPr>
            <a:spLocks noGrp="1"/>
          </p:cNvSpPr>
          <p:nvPr>
            <p:ph type="dt" sz="half" idx="10"/>
          </p:nvPr>
        </p:nvSpPr>
        <p:spPr/>
        <p:txBody>
          <a:bodyPr/>
          <a:lstStyle/>
          <a:p>
            <a:fld id="{117AB7BC-D915-4A32-BC8E-CD2E9A3EEEA2}" type="datetimeFigureOut">
              <a:rPr lang="en-IE" smtClean="0"/>
              <a:t>16/05/2025</a:t>
            </a:fld>
            <a:endParaRPr lang="en-IE" dirty="0"/>
          </a:p>
        </p:txBody>
      </p:sp>
      <p:sp>
        <p:nvSpPr>
          <p:cNvPr id="8" name="Footer Placeholder 7">
            <a:extLst>
              <a:ext uri="{FF2B5EF4-FFF2-40B4-BE49-F238E27FC236}">
                <a16:creationId xmlns:a16="http://schemas.microsoft.com/office/drawing/2014/main" id="{829BAE4B-4372-3961-4206-5859F4D32551}"/>
              </a:ext>
            </a:extLst>
          </p:cNvPr>
          <p:cNvSpPr>
            <a:spLocks noGrp="1"/>
          </p:cNvSpPr>
          <p:nvPr>
            <p:ph type="ftr" sz="quarter" idx="11"/>
          </p:nvPr>
        </p:nvSpPr>
        <p:spPr/>
        <p:txBody>
          <a:bodyPr/>
          <a:lstStyle/>
          <a:p>
            <a:endParaRPr lang="en-IE" dirty="0"/>
          </a:p>
        </p:txBody>
      </p:sp>
      <p:sp>
        <p:nvSpPr>
          <p:cNvPr id="9" name="Slide Number Placeholder 8">
            <a:extLst>
              <a:ext uri="{FF2B5EF4-FFF2-40B4-BE49-F238E27FC236}">
                <a16:creationId xmlns:a16="http://schemas.microsoft.com/office/drawing/2014/main" id="{4965A72A-A4FD-A7E9-0431-F2E2592EFC5C}"/>
              </a:ext>
            </a:extLst>
          </p:cNvPr>
          <p:cNvSpPr>
            <a:spLocks noGrp="1"/>
          </p:cNvSpPr>
          <p:nvPr>
            <p:ph type="sldNum" sz="quarter" idx="12"/>
          </p:nvPr>
        </p:nvSpPr>
        <p:spPr/>
        <p:txBody>
          <a:bodyPr/>
          <a:lstStyle/>
          <a:p>
            <a:fld id="{5AE280E2-777E-45C1-8E57-45CB77C06377}" type="slidenum">
              <a:rPr lang="en-IE" smtClean="0"/>
              <a:t>‹#›</a:t>
            </a:fld>
            <a:endParaRPr lang="en-IE" dirty="0"/>
          </a:p>
        </p:txBody>
      </p:sp>
    </p:spTree>
    <p:extLst>
      <p:ext uri="{BB962C8B-B14F-4D97-AF65-F5344CB8AC3E}">
        <p14:creationId xmlns:p14="http://schemas.microsoft.com/office/powerpoint/2010/main" val="54631339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06A02-0A78-9F0E-2120-DD910EFC3BD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309B4B29-4A2F-2ED1-D2FC-2E639877E183}"/>
              </a:ext>
            </a:extLst>
          </p:cNvPr>
          <p:cNvSpPr>
            <a:spLocks noGrp="1"/>
          </p:cNvSpPr>
          <p:nvPr>
            <p:ph type="dt" sz="half" idx="10"/>
          </p:nvPr>
        </p:nvSpPr>
        <p:spPr/>
        <p:txBody>
          <a:bodyPr/>
          <a:lstStyle/>
          <a:p>
            <a:fld id="{117AB7BC-D915-4A32-BC8E-CD2E9A3EEEA2}" type="datetimeFigureOut">
              <a:rPr lang="en-IE" smtClean="0"/>
              <a:t>16/05/2025</a:t>
            </a:fld>
            <a:endParaRPr lang="en-IE" dirty="0"/>
          </a:p>
        </p:txBody>
      </p:sp>
      <p:sp>
        <p:nvSpPr>
          <p:cNvPr id="4" name="Footer Placeholder 3">
            <a:extLst>
              <a:ext uri="{FF2B5EF4-FFF2-40B4-BE49-F238E27FC236}">
                <a16:creationId xmlns:a16="http://schemas.microsoft.com/office/drawing/2014/main" id="{EFFA8955-1468-C777-2FAE-7DC577BF121E}"/>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00A2AE2A-5C10-DEC9-25C0-B37249AB017D}"/>
              </a:ext>
            </a:extLst>
          </p:cNvPr>
          <p:cNvSpPr>
            <a:spLocks noGrp="1"/>
          </p:cNvSpPr>
          <p:nvPr>
            <p:ph type="sldNum" sz="quarter" idx="12"/>
          </p:nvPr>
        </p:nvSpPr>
        <p:spPr/>
        <p:txBody>
          <a:bodyPr/>
          <a:lstStyle/>
          <a:p>
            <a:fld id="{5AE280E2-777E-45C1-8E57-45CB77C06377}" type="slidenum">
              <a:rPr lang="en-IE" smtClean="0"/>
              <a:t>‹#›</a:t>
            </a:fld>
            <a:endParaRPr lang="en-IE" dirty="0"/>
          </a:p>
        </p:txBody>
      </p:sp>
    </p:spTree>
    <p:extLst>
      <p:ext uri="{BB962C8B-B14F-4D97-AF65-F5344CB8AC3E}">
        <p14:creationId xmlns:p14="http://schemas.microsoft.com/office/powerpoint/2010/main" val="280148876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BA62C8-71B5-B34C-CF2E-0C992E87EEFD}"/>
              </a:ext>
            </a:extLst>
          </p:cNvPr>
          <p:cNvSpPr>
            <a:spLocks noGrp="1"/>
          </p:cNvSpPr>
          <p:nvPr>
            <p:ph type="dt" sz="half" idx="10"/>
          </p:nvPr>
        </p:nvSpPr>
        <p:spPr/>
        <p:txBody>
          <a:bodyPr/>
          <a:lstStyle/>
          <a:p>
            <a:fld id="{117AB7BC-D915-4A32-BC8E-CD2E9A3EEEA2}" type="datetimeFigureOut">
              <a:rPr lang="en-IE" smtClean="0"/>
              <a:t>16/05/2025</a:t>
            </a:fld>
            <a:endParaRPr lang="en-IE" dirty="0"/>
          </a:p>
        </p:txBody>
      </p:sp>
      <p:sp>
        <p:nvSpPr>
          <p:cNvPr id="3" name="Footer Placeholder 2">
            <a:extLst>
              <a:ext uri="{FF2B5EF4-FFF2-40B4-BE49-F238E27FC236}">
                <a16:creationId xmlns:a16="http://schemas.microsoft.com/office/drawing/2014/main" id="{C3944A6F-F91F-ACD5-B0BA-2D60D28940C9}"/>
              </a:ext>
            </a:extLst>
          </p:cNvPr>
          <p:cNvSpPr>
            <a:spLocks noGrp="1"/>
          </p:cNvSpPr>
          <p:nvPr>
            <p:ph type="ftr" sz="quarter" idx="11"/>
          </p:nvPr>
        </p:nvSpPr>
        <p:spPr/>
        <p:txBody>
          <a:bodyPr/>
          <a:lstStyle/>
          <a:p>
            <a:endParaRPr lang="en-IE" dirty="0"/>
          </a:p>
        </p:txBody>
      </p:sp>
      <p:sp>
        <p:nvSpPr>
          <p:cNvPr id="4" name="Slide Number Placeholder 3">
            <a:extLst>
              <a:ext uri="{FF2B5EF4-FFF2-40B4-BE49-F238E27FC236}">
                <a16:creationId xmlns:a16="http://schemas.microsoft.com/office/drawing/2014/main" id="{78B2355D-4BD6-970E-4B91-0DD88FD6B56E}"/>
              </a:ext>
            </a:extLst>
          </p:cNvPr>
          <p:cNvSpPr>
            <a:spLocks noGrp="1"/>
          </p:cNvSpPr>
          <p:nvPr>
            <p:ph type="sldNum" sz="quarter" idx="12"/>
          </p:nvPr>
        </p:nvSpPr>
        <p:spPr/>
        <p:txBody>
          <a:bodyPr/>
          <a:lstStyle/>
          <a:p>
            <a:fld id="{5AE280E2-777E-45C1-8E57-45CB77C06377}" type="slidenum">
              <a:rPr lang="en-IE" smtClean="0"/>
              <a:t>‹#›</a:t>
            </a:fld>
            <a:endParaRPr lang="en-IE" dirty="0"/>
          </a:p>
        </p:txBody>
      </p:sp>
    </p:spTree>
    <p:extLst>
      <p:ext uri="{BB962C8B-B14F-4D97-AF65-F5344CB8AC3E}">
        <p14:creationId xmlns:p14="http://schemas.microsoft.com/office/powerpoint/2010/main" val="161344739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C7E65-80E7-79C9-87FA-0F63372872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ADCED5F3-8902-7ECE-7BB0-02E5A331D7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A017384-F2B1-2436-A98B-4D773E7BD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7A81D7-1B7B-F423-018C-B56F425DD563}"/>
              </a:ext>
            </a:extLst>
          </p:cNvPr>
          <p:cNvSpPr>
            <a:spLocks noGrp="1"/>
          </p:cNvSpPr>
          <p:nvPr>
            <p:ph type="dt" sz="half" idx="10"/>
          </p:nvPr>
        </p:nvSpPr>
        <p:spPr/>
        <p:txBody>
          <a:bodyPr/>
          <a:lstStyle/>
          <a:p>
            <a:fld id="{117AB7BC-D915-4A32-BC8E-CD2E9A3EEEA2}" type="datetimeFigureOut">
              <a:rPr lang="en-IE" smtClean="0"/>
              <a:t>16/05/2025</a:t>
            </a:fld>
            <a:endParaRPr lang="en-IE" dirty="0"/>
          </a:p>
        </p:txBody>
      </p:sp>
      <p:sp>
        <p:nvSpPr>
          <p:cNvPr id="6" name="Footer Placeholder 5">
            <a:extLst>
              <a:ext uri="{FF2B5EF4-FFF2-40B4-BE49-F238E27FC236}">
                <a16:creationId xmlns:a16="http://schemas.microsoft.com/office/drawing/2014/main" id="{519383E7-2D55-B1DE-0ECB-4AF43CA8E95E}"/>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A9665117-7C80-F9E6-D78B-82E5CA8B4C3B}"/>
              </a:ext>
            </a:extLst>
          </p:cNvPr>
          <p:cNvSpPr>
            <a:spLocks noGrp="1"/>
          </p:cNvSpPr>
          <p:nvPr>
            <p:ph type="sldNum" sz="quarter" idx="12"/>
          </p:nvPr>
        </p:nvSpPr>
        <p:spPr/>
        <p:txBody>
          <a:bodyPr/>
          <a:lstStyle/>
          <a:p>
            <a:fld id="{5AE280E2-777E-45C1-8E57-45CB77C06377}" type="slidenum">
              <a:rPr lang="en-IE" smtClean="0"/>
              <a:t>‹#›</a:t>
            </a:fld>
            <a:endParaRPr lang="en-IE" dirty="0"/>
          </a:p>
        </p:txBody>
      </p:sp>
    </p:spTree>
    <p:extLst>
      <p:ext uri="{BB962C8B-B14F-4D97-AF65-F5344CB8AC3E}">
        <p14:creationId xmlns:p14="http://schemas.microsoft.com/office/powerpoint/2010/main" val="414408622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EAE7-98BF-B03F-9F1A-0569EA36AC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09DB1A5D-1815-6AF6-A5E9-A90AF8A696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00C9B6E6-D41D-B64B-02B0-0A01D734F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27D520-2FC4-293E-FD52-6D1F62FA0B60}"/>
              </a:ext>
            </a:extLst>
          </p:cNvPr>
          <p:cNvSpPr>
            <a:spLocks noGrp="1"/>
          </p:cNvSpPr>
          <p:nvPr>
            <p:ph type="dt" sz="half" idx="10"/>
          </p:nvPr>
        </p:nvSpPr>
        <p:spPr/>
        <p:txBody>
          <a:bodyPr/>
          <a:lstStyle/>
          <a:p>
            <a:fld id="{117AB7BC-D915-4A32-BC8E-CD2E9A3EEEA2}" type="datetimeFigureOut">
              <a:rPr lang="en-IE" smtClean="0"/>
              <a:t>16/05/2025</a:t>
            </a:fld>
            <a:endParaRPr lang="en-IE" dirty="0"/>
          </a:p>
        </p:txBody>
      </p:sp>
      <p:sp>
        <p:nvSpPr>
          <p:cNvPr id="6" name="Footer Placeholder 5">
            <a:extLst>
              <a:ext uri="{FF2B5EF4-FFF2-40B4-BE49-F238E27FC236}">
                <a16:creationId xmlns:a16="http://schemas.microsoft.com/office/drawing/2014/main" id="{9D5C4D33-50C7-8524-65AA-A93F450EB823}"/>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D7D8009E-AA80-D70D-971F-5627B00D80C1}"/>
              </a:ext>
            </a:extLst>
          </p:cNvPr>
          <p:cNvSpPr>
            <a:spLocks noGrp="1"/>
          </p:cNvSpPr>
          <p:nvPr>
            <p:ph type="sldNum" sz="quarter" idx="12"/>
          </p:nvPr>
        </p:nvSpPr>
        <p:spPr/>
        <p:txBody>
          <a:bodyPr/>
          <a:lstStyle/>
          <a:p>
            <a:fld id="{5AE280E2-777E-45C1-8E57-45CB77C06377}" type="slidenum">
              <a:rPr lang="en-IE" smtClean="0"/>
              <a:t>‹#›</a:t>
            </a:fld>
            <a:endParaRPr lang="en-IE" dirty="0"/>
          </a:p>
        </p:txBody>
      </p:sp>
    </p:spTree>
    <p:extLst>
      <p:ext uri="{BB962C8B-B14F-4D97-AF65-F5344CB8AC3E}">
        <p14:creationId xmlns:p14="http://schemas.microsoft.com/office/powerpoint/2010/main" val="230654145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4C7AC8-6229-270F-ED07-B7277D23B6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1BA736DF-2E2B-E4D1-AB54-C51CBD0FFC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E7127CF-FCEB-E3AF-E039-783B1221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AB7BC-D915-4A32-BC8E-CD2E9A3EEEA2}" type="datetimeFigureOut">
              <a:rPr lang="en-IE" smtClean="0"/>
              <a:t>16/05/2025</a:t>
            </a:fld>
            <a:endParaRPr lang="en-IE" dirty="0"/>
          </a:p>
        </p:txBody>
      </p:sp>
      <p:sp>
        <p:nvSpPr>
          <p:cNvPr id="5" name="Footer Placeholder 4">
            <a:extLst>
              <a:ext uri="{FF2B5EF4-FFF2-40B4-BE49-F238E27FC236}">
                <a16:creationId xmlns:a16="http://schemas.microsoft.com/office/drawing/2014/main" id="{AC7509C2-1F9F-6690-28C2-8E91B7BDBD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91E3ECC5-6931-62E5-D196-0438CFD613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280E2-777E-45C1-8E57-45CB77C06377}" type="slidenum">
              <a:rPr lang="en-IE" smtClean="0"/>
              <a:t>‹#›</a:t>
            </a:fld>
            <a:endParaRPr lang="en-IE" dirty="0"/>
          </a:p>
        </p:txBody>
      </p:sp>
    </p:spTree>
    <p:extLst>
      <p:ext uri="{BB962C8B-B14F-4D97-AF65-F5344CB8AC3E}">
        <p14:creationId xmlns:p14="http://schemas.microsoft.com/office/powerpoint/2010/main" val="953983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cpsma.ie/" TargetMode="External"/><Relationship Id="rId13" Type="http://schemas.openxmlformats.org/officeDocument/2006/relationships/hyperlink" Target="https://www.riai.ie/" TargetMode="External"/><Relationship Id="rId3" Type="http://schemas.openxmlformats.org/officeDocument/2006/relationships/image" Target="../media/image3.png"/><Relationship Id="rId7" Type="http://schemas.openxmlformats.org/officeDocument/2006/relationships/hyperlink" Target="https://www.jmb.ie/" TargetMode="External"/><Relationship Id="rId12" Type="http://schemas.openxmlformats.org/officeDocument/2006/relationships/hyperlink" Target="https://www.acei.ie/" TargetMode="Externa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hyperlink" Target="https://www.gov.ie/en/department-of-education/services/emergency-works/" TargetMode="External"/><Relationship Id="rId11" Type="http://schemas.openxmlformats.org/officeDocument/2006/relationships/hyperlink" Target="https://www.engineersireland.ie/" TargetMode="External"/><Relationship Id="rId5" Type="http://schemas.openxmlformats.org/officeDocument/2006/relationships/hyperlink" Target="https://www.seai.ie/plan-your-energy-journey/public-sector/monitoring-and-reporting/for-schools" TargetMode="External"/><Relationship Id="rId10" Type="http://schemas.openxmlformats.org/officeDocument/2006/relationships/hyperlink" Target="https://scsi.ie/" TargetMode="External"/><Relationship Id="rId4" Type="http://schemas.openxmlformats.org/officeDocument/2006/relationships/hyperlink" Target="https://www.gov.ie/en/department-of-education/services/summer-works-scheme/" TargetMode="External"/><Relationship Id="rId9" Type="http://schemas.openxmlformats.org/officeDocument/2006/relationships/hyperlink" Target="https://www.ceist.i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38">
            <a:extLst>
              <a:ext uri="{FF2B5EF4-FFF2-40B4-BE49-F238E27FC236}">
                <a16:creationId xmlns:a16="http://schemas.microsoft.com/office/drawing/2014/main" id="{EBB925A4-3C2D-B8A0-4326-D6688CF5867C}"/>
              </a:ext>
            </a:extLst>
          </p:cNvPr>
          <p:cNvSpPr/>
          <p:nvPr/>
        </p:nvSpPr>
        <p:spPr>
          <a:xfrm>
            <a:off x="504398" y="2006647"/>
            <a:ext cx="7066834" cy="1704107"/>
          </a:xfrm>
          <a:prstGeom prst="roundRect">
            <a:avLst>
              <a:gd name="adj" fmla="val 28862"/>
            </a:avLst>
          </a:pr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b="1" dirty="0">
                <a:solidFill>
                  <a:prstClr val="white"/>
                </a:solidFill>
              </a:rPr>
              <a:t>CLIMATE ACTION SUMMER WORKS SCHEME 2026 (CASWS)</a:t>
            </a:r>
            <a:endParaRPr lang="en-UA" sz="3600" b="1" dirty="0">
              <a:solidFill>
                <a:srgbClr val="E79235"/>
              </a:solidFill>
            </a:endParaRPr>
          </a:p>
        </p:txBody>
      </p:sp>
      <p:pic>
        <p:nvPicPr>
          <p:cNvPr id="8" name="Picture 7">
            <a:extLst>
              <a:ext uri="{FF2B5EF4-FFF2-40B4-BE49-F238E27FC236}">
                <a16:creationId xmlns:a16="http://schemas.microsoft.com/office/drawing/2014/main" id="{782B5BD9-774B-3B0E-BE7C-A5066EBD083B}"/>
              </a:ext>
            </a:extLst>
          </p:cNvPr>
          <p:cNvPicPr>
            <a:picLocks noChangeAspect="1"/>
          </p:cNvPicPr>
          <p:nvPr/>
        </p:nvPicPr>
        <p:blipFill>
          <a:blip r:embed="rId3"/>
          <a:stretch>
            <a:fillRect/>
          </a:stretch>
        </p:blipFill>
        <p:spPr>
          <a:xfrm>
            <a:off x="2495804" y="402949"/>
            <a:ext cx="2696682" cy="1127018"/>
          </a:xfrm>
          <a:prstGeom prst="rect">
            <a:avLst/>
          </a:prstGeom>
          <a:effectLst>
            <a:outerShdw blurRad="76200" dir="18900000" sy="23000" kx="-1200000" algn="bl" rotWithShape="0">
              <a:prstClr val="black">
                <a:alpha val="20000"/>
              </a:prstClr>
            </a:outerShdw>
          </a:effectLst>
        </p:spPr>
      </p:pic>
      <p:pic>
        <p:nvPicPr>
          <p:cNvPr id="3" name="Picture 2">
            <a:extLst>
              <a:ext uri="{FF2B5EF4-FFF2-40B4-BE49-F238E27FC236}">
                <a16:creationId xmlns:a16="http://schemas.microsoft.com/office/drawing/2014/main" id="{53A96ACA-786E-E656-0BCB-C932062D8876}"/>
              </a:ext>
            </a:extLst>
          </p:cNvPr>
          <p:cNvPicPr>
            <a:picLocks noChangeAspect="1"/>
          </p:cNvPicPr>
          <p:nvPr/>
        </p:nvPicPr>
        <p:blipFill>
          <a:blip r:embed="rId4"/>
          <a:stretch>
            <a:fillRect/>
          </a:stretch>
        </p:blipFill>
        <p:spPr>
          <a:xfrm>
            <a:off x="7909559" y="581066"/>
            <a:ext cx="3933299" cy="5540375"/>
          </a:xfrm>
          <a:prstGeom prst="rect">
            <a:avLst/>
          </a:prstGeom>
        </p:spPr>
      </p:pic>
      <p:sp>
        <p:nvSpPr>
          <p:cNvPr id="2" name="Subtitle 2">
            <a:extLst>
              <a:ext uri="{FF2B5EF4-FFF2-40B4-BE49-F238E27FC236}">
                <a16:creationId xmlns:a16="http://schemas.microsoft.com/office/drawing/2014/main" id="{E53B360B-2AB4-C4B5-A4CA-D3E25297DE76}"/>
              </a:ext>
            </a:extLst>
          </p:cNvPr>
          <p:cNvSpPr>
            <a:spLocks noGrp="1"/>
          </p:cNvSpPr>
          <p:nvPr>
            <p:ph type="subTitle" idx="1"/>
          </p:nvPr>
        </p:nvSpPr>
        <p:spPr>
          <a:xfrm>
            <a:off x="608961" y="4299857"/>
            <a:ext cx="6623943" cy="2057400"/>
          </a:xfrm>
        </p:spPr>
        <p:txBody>
          <a:bodyPr>
            <a:normAutofit fontScale="77500" lnSpcReduction="20000"/>
          </a:bodyPr>
          <a:lstStyle/>
          <a:p>
            <a:pPr marL="228600" indent="-228600">
              <a:spcBef>
                <a:spcPts val="1000"/>
              </a:spcBef>
              <a:defRPr/>
            </a:pPr>
            <a:r>
              <a:rPr lang="en-GB" sz="4000" b="1" dirty="0">
                <a:solidFill>
                  <a:prstClr val="black"/>
                </a:solidFill>
                <a:latin typeface="Calibri" panose="020F0502020204030204" pitchFamily="34" charset="0"/>
                <a:cs typeface="Calibri" panose="020F0502020204030204" pitchFamily="34" charset="0"/>
              </a:rPr>
              <a:t>ONLINE BRIEFING SESSION</a:t>
            </a:r>
          </a:p>
          <a:p>
            <a:pPr marL="228600" indent="-228600">
              <a:spcBef>
                <a:spcPts val="1000"/>
              </a:spcBef>
              <a:defRPr/>
            </a:pPr>
            <a:r>
              <a:rPr lang="en-GB" sz="4000" b="1" dirty="0">
                <a:solidFill>
                  <a:prstClr val="black"/>
                </a:solidFill>
                <a:latin typeface="Calibri" panose="020F0502020204030204" pitchFamily="34" charset="0"/>
                <a:cs typeface="Calibri" panose="020F0502020204030204" pitchFamily="34" charset="0"/>
              </a:rPr>
              <a:t>15</a:t>
            </a:r>
            <a:r>
              <a:rPr lang="en-GB" sz="4000" b="1" baseline="30000" dirty="0">
                <a:solidFill>
                  <a:prstClr val="black"/>
                </a:solidFill>
                <a:latin typeface="Calibri" panose="020F0502020204030204" pitchFamily="34" charset="0"/>
                <a:cs typeface="Calibri" panose="020F0502020204030204" pitchFamily="34" charset="0"/>
              </a:rPr>
              <a:t>TH</a:t>
            </a:r>
            <a:r>
              <a:rPr lang="en-GB" sz="4000" b="1" dirty="0">
                <a:solidFill>
                  <a:prstClr val="black"/>
                </a:solidFill>
                <a:latin typeface="Calibri" panose="020F0502020204030204" pitchFamily="34" charset="0"/>
                <a:cs typeface="Calibri" panose="020F0502020204030204" pitchFamily="34" charset="0"/>
              </a:rPr>
              <a:t> MAY 2025</a:t>
            </a:r>
          </a:p>
          <a:p>
            <a:pPr marL="228600" indent="-228600">
              <a:spcBef>
                <a:spcPts val="1000"/>
              </a:spcBef>
              <a:defRPr/>
            </a:pPr>
            <a:endParaRPr lang="en-GB" sz="3200" dirty="0">
              <a:solidFill>
                <a:prstClr val="black"/>
              </a:solidFill>
              <a:latin typeface="Calibri" panose="020F0502020204030204" pitchFamily="34" charset="0"/>
              <a:cs typeface="Calibri" panose="020F0502020204030204" pitchFamily="34" charset="0"/>
            </a:endParaRPr>
          </a:p>
          <a:p>
            <a:pPr marL="228600" indent="-228600">
              <a:spcBef>
                <a:spcPts val="1000"/>
              </a:spcBef>
              <a:defRPr/>
            </a:pPr>
            <a:r>
              <a:rPr lang="en-GB" sz="2600" dirty="0">
                <a:solidFill>
                  <a:prstClr val="black"/>
                </a:solidFill>
                <a:latin typeface="Calibri" panose="020F0502020204030204" pitchFamily="34" charset="0"/>
                <a:cs typeface="Calibri" panose="020F0502020204030204" pitchFamily="34" charset="0"/>
              </a:rPr>
              <a:t>Paul Keaney MSCSI, MRICS</a:t>
            </a:r>
          </a:p>
          <a:p>
            <a:pPr marL="228600" indent="-228600">
              <a:spcBef>
                <a:spcPts val="1000"/>
              </a:spcBef>
              <a:defRPr/>
            </a:pPr>
            <a:r>
              <a:rPr lang="en-GB" sz="2600" dirty="0">
                <a:solidFill>
                  <a:prstClr val="black"/>
                </a:solidFill>
                <a:latin typeface="Calibri" panose="020F0502020204030204" pitchFamily="34" charset="0"/>
                <a:cs typeface="Calibri" panose="020F0502020204030204" pitchFamily="34" charset="0"/>
              </a:rPr>
              <a:t>The Educena Foundation</a:t>
            </a:r>
            <a:endParaRPr lang="en-IE"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473971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10000" fill="hold" grpId="0" nodeType="withEffect">
                                  <p:stCondLst>
                                    <p:cond delay="0"/>
                                  </p:stCondLst>
                                  <p:childTnLst>
                                    <p:animEffect transition="out" filter="fade">
                                      <p:cBhvr>
                                        <p:cTn id="6" dur="2000" tmFilter="0, 0; .2, .5; .8, .5; 1, 0"/>
                                        <p:tgtEl>
                                          <p:spTgt spid="5"/>
                                        </p:tgtEl>
                                      </p:cBhvr>
                                    </p:animEffect>
                                    <p:animScale>
                                      <p:cBhvr>
                                        <p:cTn id="7" dur="10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C2691-DFE9-EFD5-9EAA-1CE1F6033EAB}"/>
            </a:ext>
          </a:extLst>
        </p:cNvPr>
        <p:cNvGrpSpPr/>
        <p:nvPr/>
      </p:nvGrpSpPr>
      <p:grpSpPr>
        <a:xfrm>
          <a:off x="0" y="0"/>
          <a:ext cx="0" cy="0"/>
          <a:chOff x="0" y="0"/>
          <a:chExt cx="0" cy="0"/>
        </a:xfrm>
      </p:grpSpPr>
      <p:sp>
        <p:nvSpPr>
          <p:cNvPr id="4" name="Freeform 21">
            <a:extLst>
              <a:ext uri="{FF2B5EF4-FFF2-40B4-BE49-F238E27FC236}">
                <a16:creationId xmlns:a16="http://schemas.microsoft.com/office/drawing/2014/main" id="{34C4C04A-CAC6-186A-96E9-7C1298A2894A}"/>
              </a:ext>
            </a:extLst>
          </p:cNvPr>
          <p:cNvSpPr/>
          <p:nvPr/>
        </p:nvSpPr>
        <p:spPr>
          <a:xfrm>
            <a:off x="1" y="-1"/>
            <a:ext cx="2598683" cy="6858001"/>
          </a:xfrm>
          <a:custGeom>
            <a:avLst/>
            <a:gdLst>
              <a:gd name="connsiteX0" fmla="*/ 0 w 2598683"/>
              <a:gd name="connsiteY0" fmla="*/ 0 h 7089422"/>
              <a:gd name="connsiteX1" fmla="*/ 1766529 w 2598683"/>
              <a:gd name="connsiteY1" fmla="*/ 0 h 7089422"/>
              <a:gd name="connsiteX2" fmla="*/ 1775585 w 2598683"/>
              <a:gd name="connsiteY2" fmla="*/ 13359 h 7089422"/>
              <a:gd name="connsiteX3" fmla="*/ 2598683 w 2598683"/>
              <a:gd name="connsiteY3" fmla="*/ 3575755 h 7089422"/>
              <a:gd name="connsiteX4" fmla="*/ 1848779 w 2598683"/>
              <a:gd name="connsiteY4" fmla="*/ 7018375 h 7089422"/>
              <a:gd name="connsiteX5" fmla="*/ 1805362 w 2598683"/>
              <a:gd name="connsiteY5" fmla="*/ 7089422 h 7089422"/>
              <a:gd name="connsiteX6" fmla="*/ 0 w 2598683"/>
              <a:gd name="connsiteY6" fmla="*/ 7089422 h 70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8683" h="7089422">
                <a:moveTo>
                  <a:pt x="0" y="0"/>
                </a:moveTo>
                <a:lnTo>
                  <a:pt x="1766529" y="0"/>
                </a:lnTo>
                <a:lnTo>
                  <a:pt x="1775585" y="13359"/>
                </a:lnTo>
                <a:cubicBezTo>
                  <a:pt x="2272183" y="785400"/>
                  <a:pt x="2598683" y="2092835"/>
                  <a:pt x="2598683" y="3575755"/>
                </a:cubicBezTo>
                <a:cubicBezTo>
                  <a:pt x="2598683" y="4984529"/>
                  <a:pt x="2304017" y="6234928"/>
                  <a:pt x="1848779" y="7018375"/>
                </a:cubicBezTo>
                <a:lnTo>
                  <a:pt x="1805362" y="7089422"/>
                </a:lnTo>
                <a:lnTo>
                  <a:pt x="0" y="7089422"/>
                </a:lnTo>
                <a:close/>
              </a:path>
            </a:pathLst>
          </a:cu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pic>
        <p:nvPicPr>
          <p:cNvPr id="5" name="Picture 4">
            <a:extLst>
              <a:ext uri="{FF2B5EF4-FFF2-40B4-BE49-F238E27FC236}">
                <a16:creationId xmlns:a16="http://schemas.microsoft.com/office/drawing/2014/main" id="{AA5AEE82-1CA1-7390-283D-F489548E2648}"/>
              </a:ext>
            </a:extLst>
          </p:cNvPr>
          <p:cNvPicPr>
            <a:picLocks noChangeAspect="1"/>
          </p:cNvPicPr>
          <p:nvPr/>
        </p:nvPicPr>
        <p:blipFill>
          <a:blip r:embed="rId2"/>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13" name="Title 12">
            <a:extLst>
              <a:ext uri="{FF2B5EF4-FFF2-40B4-BE49-F238E27FC236}">
                <a16:creationId xmlns:a16="http://schemas.microsoft.com/office/drawing/2014/main" id="{DB7F218D-C418-7811-EDAB-8B40744B6058}"/>
              </a:ext>
            </a:extLst>
          </p:cNvPr>
          <p:cNvSpPr>
            <a:spLocks noGrp="1"/>
          </p:cNvSpPr>
          <p:nvPr>
            <p:ph type="title"/>
          </p:nvPr>
        </p:nvSpPr>
        <p:spPr>
          <a:xfrm>
            <a:off x="2598684" y="365125"/>
            <a:ext cx="8755116" cy="594995"/>
          </a:xfrm>
        </p:spPr>
        <p:txBody>
          <a:bodyPr>
            <a:normAutofit/>
          </a:bodyPr>
          <a:lstStyle/>
          <a:p>
            <a:r>
              <a:rPr lang="en-IE" sz="2800" b="1" dirty="0">
                <a:solidFill>
                  <a:srgbClr val="7030A0"/>
                </a:solidFill>
                <a:latin typeface="+mn-lt"/>
              </a:rPr>
              <a:t>PROCESS FOR MAKING AN APPLICATION</a:t>
            </a:r>
          </a:p>
        </p:txBody>
      </p:sp>
      <p:sp>
        <p:nvSpPr>
          <p:cNvPr id="2" name="Content Placeholder 1">
            <a:extLst>
              <a:ext uri="{FF2B5EF4-FFF2-40B4-BE49-F238E27FC236}">
                <a16:creationId xmlns:a16="http://schemas.microsoft.com/office/drawing/2014/main" id="{BE1C67ED-D3B0-B510-4604-AC549B06355E}"/>
              </a:ext>
            </a:extLst>
          </p:cNvPr>
          <p:cNvSpPr>
            <a:spLocks noGrp="1"/>
          </p:cNvSpPr>
          <p:nvPr>
            <p:ph sz="half" idx="1"/>
          </p:nvPr>
        </p:nvSpPr>
        <p:spPr>
          <a:xfrm>
            <a:off x="2706624" y="1097280"/>
            <a:ext cx="5833872" cy="5079683"/>
          </a:xfrm>
        </p:spPr>
        <p:txBody>
          <a:bodyPr>
            <a:normAutofit/>
          </a:bodyPr>
          <a:lstStyle/>
          <a:p>
            <a:pPr marL="0" indent="0">
              <a:buNone/>
            </a:pPr>
            <a:r>
              <a:rPr lang="en-IE" sz="2000" dirty="0"/>
              <a:t>	    </a:t>
            </a:r>
            <a:r>
              <a:rPr lang="en-IE" sz="2200" b="1" dirty="0"/>
              <a:t>How to Procure a Consultant to 		    Prepare a Technical Report</a:t>
            </a:r>
          </a:p>
          <a:p>
            <a:pPr marL="0" indent="0">
              <a:buNone/>
            </a:pPr>
            <a:endParaRPr lang="en-IE" sz="2000" dirty="0"/>
          </a:p>
          <a:p>
            <a:pPr marL="0" indent="0">
              <a:buNone/>
            </a:pPr>
            <a:r>
              <a:rPr lang="en-IE" sz="2200" b="1" dirty="0"/>
              <a:t>Pre-Quotation:</a:t>
            </a:r>
          </a:p>
          <a:p>
            <a:r>
              <a:rPr lang="en-IE" sz="2200" b="1" dirty="0"/>
              <a:t>Part 2 A </a:t>
            </a:r>
            <a:r>
              <a:rPr lang="en-IE" sz="2200" dirty="0"/>
              <a:t>- Organise information required to obtain quotations (detailed in workbook).</a:t>
            </a:r>
          </a:p>
          <a:p>
            <a:pPr marL="0" indent="0">
              <a:buNone/>
            </a:pPr>
            <a:endParaRPr lang="en-IE" sz="2200" dirty="0"/>
          </a:p>
          <a:p>
            <a:pPr marL="0" indent="0">
              <a:buNone/>
            </a:pPr>
            <a:r>
              <a:rPr lang="en-IE" sz="2200" b="1" dirty="0"/>
              <a:t>Pre-Qualification of Consultants:</a:t>
            </a:r>
          </a:p>
          <a:p>
            <a:r>
              <a:rPr lang="en-IE" sz="2200" b="1" dirty="0"/>
              <a:t>Part 2 B </a:t>
            </a:r>
            <a:r>
              <a:rPr lang="en-IE" sz="2200" dirty="0"/>
              <a:t>– Contact consultants to establish interest in quoting and confirm that they will achieve the minimum standard required by the Department; professional qualifications, insurance, no conflict of interest etc. (detailed in workbook). </a:t>
            </a:r>
          </a:p>
        </p:txBody>
      </p:sp>
      <p:pic>
        <p:nvPicPr>
          <p:cNvPr id="9" name="Picture 8">
            <a:extLst>
              <a:ext uri="{FF2B5EF4-FFF2-40B4-BE49-F238E27FC236}">
                <a16:creationId xmlns:a16="http://schemas.microsoft.com/office/drawing/2014/main" id="{3F396557-090E-4B80-7805-10156D0C310C}"/>
              </a:ext>
            </a:extLst>
          </p:cNvPr>
          <p:cNvPicPr>
            <a:picLocks noChangeAspect="1"/>
          </p:cNvPicPr>
          <p:nvPr/>
        </p:nvPicPr>
        <p:blipFill>
          <a:blip r:embed="rId3"/>
          <a:stretch>
            <a:fillRect/>
          </a:stretch>
        </p:blipFill>
        <p:spPr>
          <a:xfrm>
            <a:off x="222425" y="2057984"/>
            <a:ext cx="2141681" cy="2137719"/>
          </a:xfrm>
          <a:prstGeom prst="rect">
            <a:avLst/>
          </a:prstGeom>
        </p:spPr>
      </p:pic>
      <p:sp>
        <p:nvSpPr>
          <p:cNvPr id="3" name="Arrow: Pentagon 2">
            <a:extLst>
              <a:ext uri="{FF2B5EF4-FFF2-40B4-BE49-F238E27FC236}">
                <a16:creationId xmlns:a16="http://schemas.microsoft.com/office/drawing/2014/main" id="{81BAA716-F43A-83E8-58D6-06E759B33192}"/>
              </a:ext>
            </a:extLst>
          </p:cNvPr>
          <p:cNvSpPr/>
          <p:nvPr/>
        </p:nvSpPr>
        <p:spPr>
          <a:xfrm>
            <a:off x="2706624" y="1211987"/>
            <a:ext cx="1033272" cy="340933"/>
          </a:xfrm>
          <a:prstGeom prst="homePlate">
            <a:avLst/>
          </a:prstGeom>
          <a:solidFill>
            <a:srgbClr val="CC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200" b="1" dirty="0">
                <a:solidFill>
                  <a:schemeClr val="tx1"/>
                </a:solidFill>
              </a:rPr>
              <a:t>STEP 2</a:t>
            </a:r>
            <a:r>
              <a:rPr lang="en-IE" sz="2200" dirty="0"/>
              <a:t> </a:t>
            </a:r>
          </a:p>
        </p:txBody>
      </p:sp>
      <p:pic>
        <p:nvPicPr>
          <p:cNvPr id="10" name="Content Placeholder 9">
            <a:extLst>
              <a:ext uri="{FF2B5EF4-FFF2-40B4-BE49-F238E27FC236}">
                <a16:creationId xmlns:a16="http://schemas.microsoft.com/office/drawing/2014/main" id="{D2000D6C-D540-D67D-6FD5-E3662CC30103}"/>
              </a:ext>
            </a:extLst>
          </p:cNvPr>
          <p:cNvPicPr>
            <a:picLocks noGrp="1" noChangeAspect="1"/>
          </p:cNvPicPr>
          <p:nvPr>
            <p:ph sz="half" idx="2"/>
          </p:nvPr>
        </p:nvPicPr>
        <p:blipFill>
          <a:blip r:embed="rId4"/>
          <a:stretch>
            <a:fillRect/>
          </a:stretch>
        </p:blipFill>
        <p:spPr>
          <a:xfrm>
            <a:off x="8540496" y="2486653"/>
            <a:ext cx="3186246" cy="2008720"/>
          </a:xfrm>
        </p:spPr>
      </p:pic>
    </p:spTree>
    <p:extLst>
      <p:ext uri="{BB962C8B-B14F-4D97-AF65-F5344CB8AC3E}">
        <p14:creationId xmlns:p14="http://schemas.microsoft.com/office/powerpoint/2010/main" val="148631326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93752-7177-4F1B-484C-62D7E123853A}"/>
            </a:ext>
          </a:extLst>
        </p:cNvPr>
        <p:cNvGrpSpPr/>
        <p:nvPr/>
      </p:nvGrpSpPr>
      <p:grpSpPr>
        <a:xfrm>
          <a:off x="0" y="0"/>
          <a:ext cx="0" cy="0"/>
          <a:chOff x="0" y="0"/>
          <a:chExt cx="0" cy="0"/>
        </a:xfrm>
      </p:grpSpPr>
      <p:sp>
        <p:nvSpPr>
          <p:cNvPr id="4" name="Freeform 21">
            <a:extLst>
              <a:ext uri="{FF2B5EF4-FFF2-40B4-BE49-F238E27FC236}">
                <a16:creationId xmlns:a16="http://schemas.microsoft.com/office/drawing/2014/main" id="{858E50D6-9432-E1FD-B0C9-C99556FDC76A}"/>
              </a:ext>
            </a:extLst>
          </p:cNvPr>
          <p:cNvSpPr/>
          <p:nvPr/>
        </p:nvSpPr>
        <p:spPr>
          <a:xfrm>
            <a:off x="1" y="-1"/>
            <a:ext cx="2598683" cy="6858001"/>
          </a:xfrm>
          <a:custGeom>
            <a:avLst/>
            <a:gdLst>
              <a:gd name="connsiteX0" fmla="*/ 0 w 2598683"/>
              <a:gd name="connsiteY0" fmla="*/ 0 h 7089422"/>
              <a:gd name="connsiteX1" fmla="*/ 1766529 w 2598683"/>
              <a:gd name="connsiteY1" fmla="*/ 0 h 7089422"/>
              <a:gd name="connsiteX2" fmla="*/ 1775585 w 2598683"/>
              <a:gd name="connsiteY2" fmla="*/ 13359 h 7089422"/>
              <a:gd name="connsiteX3" fmla="*/ 2598683 w 2598683"/>
              <a:gd name="connsiteY3" fmla="*/ 3575755 h 7089422"/>
              <a:gd name="connsiteX4" fmla="*/ 1848779 w 2598683"/>
              <a:gd name="connsiteY4" fmla="*/ 7018375 h 7089422"/>
              <a:gd name="connsiteX5" fmla="*/ 1805362 w 2598683"/>
              <a:gd name="connsiteY5" fmla="*/ 7089422 h 7089422"/>
              <a:gd name="connsiteX6" fmla="*/ 0 w 2598683"/>
              <a:gd name="connsiteY6" fmla="*/ 7089422 h 70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8683" h="7089422">
                <a:moveTo>
                  <a:pt x="0" y="0"/>
                </a:moveTo>
                <a:lnTo>
                  <a:pt x="1766529" y="0"/>
                </a:lnTo>
                <a:lnTo>
                  <a:pt x="1775585" y="13359"/>
                </a:lnTo>
                <a:cubicBezTo>
                  <a:pt x="2272183" y="785400"/>
                  <a:pt x="2598683" y="2092835"/>
                  <a:pt x="2598683" y="3575755"/>
                </a:cubicBezTo>
                <a:cubicBezTo>
                  <a:pt x="2598683" y="4984529"/>
                  <a:pt x="2304017" y="6234928"/>
                  <a:pt x="1848779" y="7018375"/>
                </a:cubicBezTo>
                <a:lnTo>
                  <a:pt x="1805362" y="7089422"/>
                </a:lnTo>
                <a:lnTo>
                  <a:pt x="0" y="7089422"/>
                </a:lnTo>
                <a:close/>
              </a:path>
            </a:pathLst>
          </a:cu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pic>
        <p:nvPicPr>
          <p:cNvPr id="5" name="Picture 4">
            <a:extLst>
              <a:ext uri="{FF2B5EF4-FFF2-40B4-BE49-F238E27FC236}">
                <a16:creationId xmlns:a16="http://schemas.microsoft.com/office/drawing/2014/main" id="{196BF50F-784A-02DF-16D7-BC4EAA17E9AB}"/>
              </a:ext>
            </a:extLst>
          </p:cNvPr>
          <p:cNvPicPr>
            <a:picLocks noChangeAspect="1"/>
          </p:cNvPicPr>
          <p:nvPr/>
        </p:nvPicPr>
        <p:blipFill>
          <a:blip r:embed="rId2"/>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13" name="Title 12">
            <a:extLst>
              <a:ext uri="{FF2B5EF4-FFF2-40B4-BE49-F238E27FC236}">
                <a16:creationId xmlns:a16="http://schemas.microsoft.com/office/drawing/2014/main" id="{089D19D7-1E49-668D-2E4B-2B570FE38E5A}"/>
              </a:ext>
            </a:extLst>
          </p:cNvPr>
          <p:cNvSpPr>
            <a:spLocks noGrp="1"/>
          </p:cNvSpPr>
          <p:nvPr>
            <p:ph type="title"/>
          </p:nvPr>
        </p:nvSpPr>
        <p:spPr>
          <a:xfrm>
            <a:off x="2598684" y="338364"/>
            <a:ext cx="8755116" cy="594995"/>
          </a:xfrm>
        </p:spPr>
        <p:txBody>
          <a:bodyPr>
            <a:normAutofit/>
          </a:bodyPr>
          <a:lstStyle/>
          <a:p>
            <a:r>
              <a:rPr lang="en-IE" sz="2800" b="1" dirty="0">
                <a:solidFill>
                  <a:srgbClr val="7030A0"/>
                </a:solidFill>
                <a:latin typeface="+mn-lt"/>
              </a:rPr>
              <a:t>PROCESS FOR MAKING AN APPLICATION</a:t>
            </a:r>
          </a:p>
        </p:txBody>
      </p:sp>
      <p:sp>
        <p:nvSpPr>
          <p:cNvPr id="2" name="Content Placeholder 1">
            <a:extLst>
              <a:ext uri="{FF2B5EF4-FFF2-40B4-BE49-F238E27FC236}">
                <a16:creationId xmlns:a16="http://schemas.microsoft.com/office/drawing/2014/main" id="{07F1A964-3958-0C2D-FED1-CEA47546A567}"/>
              </a:ext>
            </a:extLst>
          </p:cNvPr>
          <p:cNvSpPr>
            <a:spLocks noGrp="1"/>
          </p:cNvSpPr>
          <p:nvPr>
            <p:ph sz="half" idx="1"/>
          </p:nvPr>
        </p:nvSpPr>
        <p:spPr>
          <a:xfrm>
            <a:off x="2706623" y="1066800"/>
            <a:ext cx="5961611" cy="5110163"/>
          </a:xfrm>
        </p:spPr>
        <p:txBody>
          <a:bodyPr>
            <a:normAutofit/>
          </a:bodyPr>
          <a:lstStyle/>
          <a:p>
            <a:pPr marL="0" indent="0">
              <a:buNone/>
            </a:pPr>
            <a:r>
              <a:rPr lang="en-IE" sz="2000" dirty="0"/>
              <a:t>	    </a:t>
            </a:r>
            <a:r>
              <a:rPr lang="en-IE" sz="2200" b="1" dirty="0"/>
              <a:t>Request for Quote (RFQ)</a:t>
            </a:r>
          </a:p>
          <a:p>
            <a:pPr marL="0" indent="0">
              <a:buNone/>
            </a:pPr>
            <a:endParaRPr lang="en-IE" sz="2000" dirty="0"/>
          </a:p>
          <a:p>
            <a:r>
              <a:rPr lang="en-IE" sz="2200" b="1" dirty="0"/>
              <a:t>Part 3 A </a:t>
            </a:r>
            <a:r>
              <a:rPr lang="en-IE" sz="2200" dirty="0"/>
              <a:t>– School to complete </a:t>
            </a:r>
            <a:r>
              <a:rPr lang="en-IE" sz="2200" u="sng" dirty="0"/>
              <a:t>sections 3.1 &amp; 3.2. </a:t>
            </a:r>
            <a:r>
              <a:rPr lang="en-IE" sz="2200" dirty="0"/>
              <a:t>of RFQ and issue RFQ’s by e-mail to shortlisted consultants along with the supporting details; Floor Plan/s, Site Plan &amp; copy of Technical Report Template etc. (detailed in workbook).</a:t>
            </a:r>
          </a:p>
          <a:p>
            <a:pPr marL="0" indent="0">
              <a:buNone/>
            </a:pPr>
            <a:endParaRPr lang="en-IE" sz="2200" dirty="0"/>
          </a:p>
          <a:p>
            <a:r>
              <a:rPr lang="en-IE" sz="2200" b="1" dirty="0"/>
              <a:t>Part 3 B </a:t>
            </a:r>
            <a:r>
              <a:rPr lang="en-IE" sz="2200" dirty="0"/>
              <a:t>– Consultant completes </a:t>
            </a:r>
            <a:r>
              <a:rPr lang="en-IE" sz="2200" u="sng" dirty="0"/>
              <a:t>Part 3 B </a:t>
            </a:r>
            <a:r>
              <a:rPr lang="en-IE" sz="2200" dirty="0"/>
              <a:t>of RFQ and returns it to the school by e-mail.</a:t>
            </a:r>
          </a:p>
          <a:p>
            <a:pPr marL="0" indent="0">
              <a:buNone/>
            </a:pPr>
            <a:endParaRPr lang="en-IE" sz="2200" dirty="0"/>
          </a:p>
          <a:p>
            <a:r>
              <a:rPr lang="en-IE" sz="2200" b="1" dirty="0"/>
              <a:t>Part 3 C </a:t>
            </a:r>
            <a:r>
              <a:rPr lang="en-IE" sz="2200" dirty="0"/>
              <a:t>– School validates returned RFQ’s and carries out a Qualitative Assessment of the RFQ’s to identify the preferred consultant. </a:t>
            </a:r>
          </a:p>
        </p:txBody>
      </p:sp>
      <p:pic>
        <p:nvPicPr>
          <p:cNvPr id="9" name="Picture 8">
            <a:extLst>
              <a:ext uri="{FF2B5EF4-FFF2-40B4-BE49-F238E27FC236}">
                <a16:creationId xmlns:a16="http://schemas.microsoft.com/office/drawing/2014/main" id="{C9FCA80A-1B56-7D6B-D071-428B8FAB4BE6}"/>
              </a:ext>
            </a:extLst>
          </p:cNvPr>
          <p:cNvPicPr>
            <a:picLocks noChangeAspect="1"/>
          </p:cNvPicPr>
          <p:nvPr/>
        </p:nvPicPr>
        <p:blipFill>
          <a:blip r:embed="rId3"/>
          <a:stretch>
            <a:fillRect/>
          </a:stretch>
        </p:blipFill>
        <p:spPr>
          <a:xfrm>
            <a:off x="222425" y="2057984"/>
            <a:ext cx="2141681" cy="2137719"/>
          </a:xfrm>
          <a:prstGeom prst="rect">
            <a:avLst/>
          </a:prstGeom>
        </p:spPr>
      </p:pic>
      <p:sp>
        <p:nvSpPr>
          <p:cNvPr id="3" name="Arrow: Pentagon 2">
            <a:extLst>
              <a:ext uri="{FF2B5EF4-FFF2-40B4-BE49-F238E27FC236}">
                <a16:creationId xmlns:a16="http://schemas.microsoft.com/office/drawing/2014/main" id="{BB1830D6-56FC-C1FE-3D86-C42EF4A9A676}"/>
              </a:ext>
            </a:extLst>
          </p:cNvPr>
          <p:cNvSpPr/>
          <p:nvPr/>
        </p:nvSpPr>
        <p:spPr>
          <a:xfrm>
            <a:off x="2706623" y="1101257"/>
            <a:ext cx="1033272" cy="340933"/>
          </a:xfrm>
          <a:prstGeom prst="homePlate">
            <a:avLst/>
          </a:prstGeom>
          <a:solidFill>
            <a:srgbClr val="CC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200" b="1" dirty="0">
                <a:solidFill>
                  <a:schemeClr val="tx1"/>
                </a:solidFill>
              </a:rPr>
              <a:t>STEP 3</a:t>
            </a:r>
            <a:r>
              <a:rPr lang="en-IE" sz="2200" dirty="0"/>
              <a:t> </a:t>
            </a:r>
          </a:p>
        </p:txBody>
      </p:sp>
      <p:pic>
        <p:nvPicPr>
          <p:cNvPr id="11" name="Content Placeholder 10">
            <a:extLst>
              <a:ext uri="{FF2B5EF4-FFF2-40B4-BE49-F238E27FC236}">
                <a16:creationId xmlns:a16="http://schemas.microsoft.com/office/drawing/2014/main" id="{344B7EF5-45C5-4CD3-45E4-5E4A0155093D}"/>
              </a:ext>
            </a:extLst>
          </p:cNvPr>
          <p:cNvPicPr>
            <a:picLocks noGrp="1" noChangeAspect="1"/>
          </p:cNvPicPr>
          <p:nvPr>
            <p:ph sz="half" idx="2"/>
          </p:nvPr>
        </p:nvPicPr>
        <p:blipFill>
          <a:blip r:embed="rId4"/>
          <a:stretch>
            <a:fillRect/>
          </a:stretch>
        </p:blipFill>
        <p:spPr>
          <a:xfrm>
            <a:off x="9156525" y="4029111"/>
            <a:ext cx="2813050" cy="1734662"/>
          </a:xfrm>
        </p:spPr>
      </p:pic>
      <p:pic>
        <p:nvPicPr>
          <p:cNvPr id="14" name="Picture 13">
            <a:extLst>
              <a:ext uri="{FF2B5EF4-FFF2-40B4-BE49-F238E27FC236}">
                <a16:creationId xmlns:a16="http://schemas.microsoft.com/office/drawing/2014/main" id="{2DC03683-EA4F-3174-0FB7-8085B5921FF3}"/>
              </a:ext>
            </a:extLst>
          </p:cNvPr>
          <p:cNvPicPr>
            <a:picLocks noChangeAspect="1"/>
          </p:cNvPicPr>
          <p:nvPr/>
        </p:nvPicPr>
        <p:blipFill>
          <a:blip r:embed="rId5"/>
          <a:stretch>
            <a:fillRect/>
          </a:stretch>
        </p:blipFill>
        <p:spPr>
          <a:xfrm>
            <a:off x="8935469" y="2724462"/>
            <a:ext cx="2737579" cy="1794837"/>
          </a:xfrm>
          <a:prstGeom prst="rect">
            <a:avLst/>
          </a:prstGeom>
        </p:spPr>
      </p:pic>
      <p:pic>
        <p:nvPicPr>
          <p:cNvPr id="16" name="Picture 15">
            <a:extLst>
              <a:ext uri="{FF2B5EF4-FFF2-40B4-BE49-F238E27FC236}">
                <a16:creationId xmlns:a16="http://schemas.microsoft.com/office/drawing/2014/main" id="{C84A60C3-9373-0D87-83B6-8201F24AFAC2}"/>
              </a:ext>
            </a:extLst>
          </p:cNvPr>
          <p:cNvPicPr>
            <a:picLocks noChangeAspect="1"/>
          </p:cNvPicPr>
          <p:nvPr/>
        </p:nvPicPr>
        <p:blipFill>
          <a:blip r:embed="rId6"/>
          <a:stretch>
            <a:fillRect/>
          </a:stretch>
        </p:blipFill>
        <p:spPr>
          <a:xfrm>
            <a:off x="8668234" y="1271724"/>
            <a:ext cx="2737579" cy="1825053"/>
          </a:xfrm>
          <a:prstGeom prst="rect">
            <a:avLst/>
          </a:prstGeom>
        </p:spPr>
      </p:pic>
    </p:spTree>
    <p:extLst>
      <p:ext uri="{BB962C8B-B14F-4D97-AF65-F5344CB8AC3E}">
        <p14:creationId xmlns:p14="http://schemas.microsoft.com/office/powerpoint/2010/main" val="390529467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40C3C-7CEE-57EB-5E06-EC66E714A7F2}"/>
            </a:ext>
          </a:extLst>
        </p:cNvPr>
        <p:cNvGrpSpPr/>
        <p:nvPr/>
      </p:nvGrpSpPr>
      <p:grpSpPr>
        <a:xfrm>
          <a:off x="0" y="0"/>
          <a:ext cx="0" cy="0"/>
          <a:chOff x="0" y="0"/>
          <a:chExt cx="0" cy="0"/>
        </a:xfrm>
      </p:grpSpPr>
      <p:sp>
        <p:nvSpPr>
          <p:cNvPr id="4" name="Freeform 21">
            <a:extLst>
              <a:ext uri="{FF2B5EF4-FFF2-40B4-BE49-F238E27FC236}">
                <a16:creationId xmlns:a16="http://schemas.microsoft.com/office/drawing/2014/main" id="{86BF509C-FEB1-3DF8-A18A-D6939ED54A75}"/>
              </a:ext>
            </a:extLst>
          </p:cNvPr>
          <p:cNvSpPr/>
          <p:nvPr/>
        </p:nvSpPr>
        <p:spPr>
          <a:xfrm>
            <a:off x="1" y="-1"/>
            <a:ext cx="2598683" cy="6858001"/>
          </a:xfrm>
          <a:custGeom>
            <a:avLst/>
            <a:gdLst>
              <a:gd name="connsiteX0" fmla="*/ 0 w 2598683"/>
              <a:gd name="connsiteY0" fmla="*/ 0 h 7089422"/>
              <a:gd name="connsiteX1" fmla="*/ 1766529 w 2598683"/>
              <a:gd name="connsiteY1" fmla="*/ 0 h 7089422"/>
              <a:gd name="connsiteX2" fmla="*/ 1775585 w 2598683"/>
              <a:gd name="connsiteY2" fmla="*/ 13359 h 7089422"/>
              <a:gd name="connsiteX3" fmla="*/ 2598683 w 2598683"/>
              <a:gd name="connsiteY3" fmla="*/ 3575755 h 7089422"/>
              <a:gd name="connsiteX4" fmla="*/ 1848779 w 2598683"/>
              <a:gd name="connsiteY4" fmla="*/ 7018375 h 7089422"/>
              <a:gd name="connsiteX5" fmla="*/ 1805362 w 2598683"/>
              <a:gd name="connsiteY5" fmla="*/ 7089422 h 7089422"/>
              <a:gd name="connsiteX6" fmla="*/ 0 w 2598683"/>
              <a:gd name="connsiteY6" fmla="*/ 7089422 h 70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8683" h="7089422">
                <a:moveTo>
                  <a:pt x="0" y="0"/>
                </a:moveTo>
                <a:lnTo>
                  <a:pt x="1766529" y="0"/>
                </a:lnTo>
                <a:lnTo>
                  <a:pt x="1775585" y="13359"/>
                </a:lnTo>
                <a:cubicBezTo>
                  <a:pt x="2272183" y="785400"/>
                  <a:pt x="2598683" y="2092835"/>
                  <a:pt x="2598683" y="3575755"/>
                </a:cubicBezTo>
                <a:cubicBezTo>
                  <a:pt x="2598683" y="4984529"/>
                  <a:pt x="2304017" y="6234928"/>
                  <a:pt x="1848779" y="7018375"/>
                </a:cubicBezTo>
                <a:lnTo>
                  <a:pt x="1805362" y="7089422"/>
                </a:lnTo>
                <a:lnTo>
                  <a:pt x="0" y="7089422"/>
                </a:lnTo>
                <a:close/>
              </a:path>
            </a:pathLst>
          </a:cu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pic>
        <p:nvPicPr>
          <p:cNvPr id="5" name="Picture 4">
            <a:extLst>
              <a:ext uri="{FF2B5EF4-FFF2-40B4-BE49-F238E27FC236}">
                <a16:creationId xmlns:a16="http://schemas.microsoft.com/office/drawing/2014/main" id="{C27321CD-02FF-BB2C-6F43-9AED19C9715E}"/>
              </a:ext>
            </a:extLst>
          </p:cNvPr>
          <p:cNvPicPr>
            <a:picLocks noChangeAspect="1"/>
          </p:cNvPicPr>
          <p:nvPr/>
        </p:nvPicPr>
        <p:blipFill>
          <a:blip r:embed="rId2"/>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13" name="Title 12">
            <a:extLst>
              <a:ext uri="{FF2B5EF4-FFF2-40B4-BE49-F238E27FC236}">
                <a16:creationId xmlns:a16="http://schemas.microsoft.com/office/drawing/2014/main" id="{1E909529-D21C-8952-9B78-535633348BDD}"/>
              </a:ext>
            </a:extLst>
          </p:cNvPr>
          <p:cNvSpPr>
            <a:spLocks noGrp="1"/>
          </p:cNvSpPr>
          <p:nvPr>
            <p:ph type="title"/>
          </p:nvPr>
        </p:nvSpPr>
        <p:spPr>
          <a:xfrm>
            <a:off x="2598684" y="365125"/>
            <a:ext cx="8755116" cy="594995"/>
          </a:xfrm>
        </p:spPr>
        <p:txBody>
          <a:bodyPr>
            <a:normAutofit/>
          </a:bodyPr>
          <a:lstStyle/>
          <a:p>
            <a:r>
              <a:rPr lang="en-IE" sz="2800" b="1" dirty="0">
                <a:solidFill>
                  <a:srgbClr val="7030A0"/>
                </a:solidFill>
                <a:latin typeface="+mn-lt"/>
              </a:rPr>
              <a:t>PROCESS FOR MAKING AN APPLICATION</a:t>
            </a:r>
          </a:p>
        </p:txBody>
      </p:sp>
      <p:sp>
        <p:nvSpPr>
          <p:cNvPr id="2" name="Content Placeholder 1">
            <a:extLst>
              <a:ext uri="{FF2B5EF4-FFF2-40B4-BE49-F238E27FC236}">
                <a16:creationId xmlns:a16="http://schemas.microsoft.com/office/drawing/2014/main" id="{C579A2CB-E1C5-2703-6D9D-E9FE91698D34}"/>
              </a:ext>
            </a:extLst>
          </p:cNvPr>
          <p:cNvSpPr>
            <a:spLocks noGrp="1"/>
          </p:cNvSpPr>
          <p:nvPr>
            <p:ph sz="half" idx="1"/>
          </p:nvPr>
        </p:nvSpPr>
        <p:spPr>
          <a:xfrm>
            <a:off x="2706624" y="1325246"/>
            <a:ext cx="5833872" cy="4851717"/>
          </a:xfrm>
        </p:spPr>
        <p:txBody>
          <a:bodyPr>
            <a:normAutofit/>
          </a:bodyPr>
          <a:lstStyle/>
          <a:p>
            <a:pPr marL="0" indent="0">
              <a:buNone/>
            </a:pPr>
            <a:r>
              <a:rPr lang="en-IE" sz="2000" dirty="0"/>
              <a:t>	    </a:t>
            </a:r>
            <a:r>
              <a:rPr lang="en-IE" sz="2200" b="1" dirty="0"/>
              <a:t>Appointing the Consultant</a:t>
            </a:r>
          </a:p>
          <a:p>
            <a:pPr marL="0" indent="0">
              <a:buNone/>
            </a:pPr>
            <a:endParaRPr lang="en-IE" sz="2000" dirty="0"/>
          </a:p>
          <a:p>
            <a:pPr marL="0" indent="0">
              <a:buNone/>
            </a:pPr>
            <a:endParaRPr lang="en-IE" sz="2000" dirty="0"/>
          </a:p>
          <a:p>
            <a:r>
              <a:rPr lang="en-IE" sz="2200" b="1" dirty="0"/>
              <a:t>Part 4 A </a:t>
            </a:r>
            <a:r>
              <a:rPr lang="en-IE" sz="2200" dirty="0"/>
              <a:t>– School issues Letter of Acceptance to the preferred consultant by e-mail &amp; post.</a:t>
            </a:r>
          </a:p>
          <a:p>
            <a:pPr marL="0" indent="0">
              <a:buNone/>
            </a:pPr>
            <a:endParaRPr lang="en-IE" sz="2200" dirty="0"/>
          </a:p>
          <a:p>
            <a:pPr marL="0" indent="0">
              <a:buNone/>
            </a:pPr>
            <a:endParaRPr lang="en-IE" sz="2200" dirty="0"/>
          </a:p>
          <a:p>
            <a:r>
              <a:rPr lang="en-IE" sz="2200" b="1" dirty="0"/>
              <a:t>Part 4 B </a:t>
            </a:r>
            <a:r>
              <a:rPr lang="en-IE" sz="2200" dirty="0"/>
              <a:t>– School notifies unsuccessful consultants by e-mail.</a:t>
            </a:r>
          </a:p>
          <a:p>
            <a:pPr marL="0" indent="0">
              <a:buNone/>
            </a:pPr>
            <a:endParaRPr lang="en-IE" sz="2000" dirty="0"/>
          </a:p>
        </p:txBody>
      </p:sp>
      <p:pic>
        <p:nvPicPr>
          <p:cNvPr id="9" name="Picture 8">
            <a:extLst>
              <a:ext uri="{FF2B5EF4-FFF2-40B4-BE49-F238E27FC236}">
                <a16:creationId xmlns:a16="http://schemas.microsoft.com/office/drawing/2014/main" id="{8010D0E6-A439-EE6E-40E5-B4ED5C6108C9}"/>
              </a:ext>
            </a:extLst>
          </p:cNvPr>
          <p:cNvPicPr>
            <a:picLocks noChangeAspect="1"/>
          </p:cNvPicPr>
          <p:nvPr/>
        </p:nvPicPr>
        <p:blipFill>
          <a:blip r:embed="rId3"/>
          <a:stretch>
            <a:fillRect/>
          </a:stretch>
        </p:blipFill>
        <p:spPr>
          <a:xfrm>
            <a:off x="222425" y="2057984"/>
            <a:ext cx="2141681" cy="2137719"/>
          </a:xfrm>
          <a:prstGeom prst="rect">
            <a:avLst/>
          </a:prstGeom>
        </p:spPr>
      </p:pic>
      <p:sp>
        <p:nvSpPr>
          <p:cNvPr id="3" name="Arrow: Pentagon 2">
            <a:extLst>
              <a:ext uri="{FF2B5EF4-FFF2-40B4-BE49-F238E27FC236}">
                <a16:creationId xmlns:a16="http://schemas.microsoft.com/office/drawing/2014/main" id="{31971F1C-C3C0-DB7A-23D4-FA9360CE720E}"/>
              </a:ext>
            </a:extLst>
          </p:cNvPr>
          <p:cNvSpPr/>
          <p:nvPr/>
        </p:nvSpPr>
        <p:spPr>
          <a:xfrm>
            <a:off x="2706624" y="1356380"/>
            <a:ext cx="1033272" cy="340933"/>
          </a:xfrm>
          <a:prstGeom prst="homePlate">
            <a:avLst/>
          </a:prstGeom>
          <a:solidFill>
            <a:srgbClr val="CC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200" b="1" dirty="0">
                <a:solidFill>
                  <a:schemeClr val="tx1"/>
                </a:solidFill>
              </a:rPr>
              <a:t>STEP 4</a:t>
            </a:r>
            <a:r>
              <a:rPr lang="en-IE" sz="2200" dirty="0"/>
              <a:t> </a:t>
            </a:r>
          </a:p>
        </p:txBody>
      </p:sp>
      <p:pic>
        <p:nvPicPr>
          <p:cNvPr id="8" name="Content Placeholder 7">
            <a:extLst>
              <a:ext uri="{FF2B5EF4-FFF2-40B4-BE49-F238E27FC236}">
                <a16:creationId xmlns:a16="http://schemas.microsoft.com/office/drawing/2014/main" id="{B1BEB8E5-AB27-9A58-DB83-0D9A227630EF}"/>
              </a:ext>
            </a:extLst>
          </p:cNvPr>
          <p:cNvPicPr>
            <a:picLocks noGrp="1" noChangeAspect="1"/>
          </p:cNvPicPr>
          <p:nvPr>
            <p:ph sz="half" idx="2"/>
          </p:nvPr>
        </p:nvPicPr>
        <p:blipFill>
          <a:blip r:embed="rId4"/>
          <a:stretch>
            <a:fillRect/>
          </a:stretch>
        </p:blipFill>
        <p:spPr>
          <a:xfrm>
            <a:off x="8957982" y="1697313"/>
            <a:ext cx="2482471" cy="3463371"/>
          </a:xfrm>
        </p:spPr>
      </p:pic>
    </p:spTree>
    <p:extLst>
      <p:ext uri="{BB962C8B-B14F-4D97-AF65-F5344CB8AC3E}">
        <p14:creationId xmlns:p14="http://schemas.microsoft.com/office/powerpoint/2010/main" val="224232527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57524-3294-403C-46EE-2C4A04D82F67}"/>
            </a:ext>
          </a:extLst>
        </p:cNvPr>
        <p:cNvGrpSpPr/>
        <p:nvPr/>
      </p:nvGrpSpPr>
      <p:grpSpPr>
        <a:xfrm>
          <a:off x="0" y="0"/>
          <a:ext cx="0" cy="0"/>
          <a:chOff x="0" y="0"/>
          <a:chExt cx="0" cy="0"/>
        </a:xfrm>
      </p:grpSpPr>
      <p:sp>
        <p:nvSpPr>
          <p:cNvPr id="4" name="Freeform 21">
            <a:extLst>
              <a:ext uri="{FF2B5EF4-FFF2-40B4-BE49-F238E27FC236}">
                <a16:creationId xmlns:a16="http://schemas.microsoft.com/office/drawing/2014/main" id="{01AEF239-1AB0-A4BA-BEEE-007D33739DC3}"/>
              </a:ext>
            </a:extLst>
          </p:cNvPr>
          <p:cNvSpPr/>
          <p:nvPr/>
        </p:nvSpPr>
        <p:spPr>
          <a:xfrm>
            <a:off x="1" y="-1"/>
            <a:ext cx="2598683" cy="6858001"/>
          </a:xfrm>
          <a:custGeom>
            <a:avLst/>
            <a:gdLst>
              <a:gd name="connsiteX0" fmla="*/ 0 w 2598683"/>
              <a:gd name="connsiteY0" fmla="*/ 0 h 7089422"/>
              <a:gd name="connsiteX1" fmla="*/ 1766529 w 2598683"/>
              <a:gd name="connsiteY1" fmla="*/ 0 h 7089422"/>
              <a:gd name="connsiteX2" fmla="*/ 1775585 w 2598683"/>
              <a:gd name="connsiteY2" fmla="*/ 13359 h 7089422"/>
              <a:gd name="connsiteX3" fmla="*/ 2598683 w 2598683"/>
              <a:gd name="connsiteY3" fmla="*/ 3575755 h 7089422"/>
              <a:gd name="connsiteX4" fmla="*/ 1848779 w 2598683"/>
              <a:gd name="connsiteY4" fmla="*/ 7018375 h 7089422"/>
              <a:gd name="connsiteX5" fmla="*/ 1805362 w 2598683"/>
              <a:gd name="connsiteY5" fmla="*/ 7089422 h 7089422"/>
              <a:gd name="connsiteX6" fmla="*/ 0 w 2598683"/>
              <a:gd name="connsiteY6" fmla="*/ 7089422 h 70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8683" h="7089422">
                <a:moveTo>
                  <a:pt x="0" y="0"/>
                </a:moveTo>
                <a:lnTo>
                  <a:pt x="1766529" y="0"/>
                </a:lnTo>
                <a:lnTo>
                  <a:pt x="1775585" y="13359"/>
                </a:lnTo>
                <a:cubicBezTo>
                  <a:pt x="2272183" y="785400"/>
                  <a:pt x="2598683" y="2092835"/>
                  <a:pt x="2598683" y="3575755"/>
                </a:cubicBezTo>
                <a:cubicBezTo>
                  <a:pt x="2598683" y="4984529"/>
                  <a:pt x="2304017" y="6234928"/>
                  <a:pt x="1848779" y="7018375"/>
                </a:cubicBezTo>
                <a:lnTo>
                  <a:pt x="1805362" y="7089422"/>
                </a:lnTo>
                <a:lnTo>
                  <a:pt x="0" y="7089422"/>
                </a:lnTo>
                <a:close/>
              </a:path>
            </a:pathLst>
          </a:cu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pic>
        <p:nvPicPr>
          <p:cNvPr id="5" name="Picture 4">
            <a:extLst>
              <a:ext uri="{FF2B5EF4-FFF2-40B4-BE49-F238E27FC236}">
                <a16:creationId xmlns:a16="http://schemas.microsoft.com/office/drawing/2014/main" id="{38881074-2689-162D-179E-52F2963FD366}"/>
              </a:ext>
            </a:extLst>
          </p:cNvPr>
          <p:cNvPicPr>
            <a:picLocks noChangeAspect="1"/>
          </p:cNvPicPr>
          <p:nvPr/>
        </p:nvPicPr>
        <p:blipFill>
          <a:blip r:embed="rId2"/>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13" name="Title 12">
            <a:extLst>
              <a:ext uri="{FF2B5EF4-FFF2-40B4-BE49-F238E27FC236}">
                <a16:creationId xmlns:a16="http://schemas.microsoft.com/office/drawing/2014/main" id="{57EBDE6D-CCB8-7A39-753D-D4C520AFC7FC}"/>
              </a:ext>
            </a:extLst>
          </p:cNvPr>
          <p:cNvSpPr>
            <a:spLocks noGrp="1"/>
          </p:cNvSpPr>
          <p:nvPr>
            <p:ph type="title"/>
          </p:nvPr>
        </p:nvSpPr>
        <p:spPr>
          <a:xfrm>
            <a:off x="2598684" y="283028"/>
            <a:ext cx="8755116" cy="583307"/>
          </a:xfrm>
        </p:spPr>
        <p:txBody>
          <a:bodyPr>
            <a:normAutofit/>
          </a:bodyPr>
          <a:lstStyle/>
          <a:p>
            <a:r>
              <a:rPr lang="en-IE" sz="2800" b="1" dirty="0">
                <a:solidFill>
                  <a:srgbClr val="7030A0"/>
                </a:solidFill>
                <a:latin typeface="+mn-lt"/>
              </a:rPr>
              <a:t>PROCESS FOR MAKING AN APPLICATION</a:t>
            </a:r>
          </a:p>
        </p:txBody>
      </p:sp>
      <p:sp>
        <p:nvSpPr>
          <p:cNvPr id="2" name="Content Placeholder 1">
            <a:extLst>
              <a:ext uri="{FF2B5EF4-FFF2-40B4-BE49-F238E27FC236}">
                <a16:creationId xmlns:a16="http://schemas.microsoft.com/office/drawing/2014/main" id="{1748B4A4-3E0F-6862-9B90-203B835FB3CE}"/>
              </a:ext>
            </a:extLst>
          </p:cNvPr>
          <p:cNvSpPr>
            <a:spLocks noGrp="1"/>
          </p:cNvSpPr>
          <p:nvPr>
            <p:ph sz="half" idx="1"/>
          </p:nvPr>
        </p:nvSpPr>
        <p:spPr>
          <a:xfrm>
            <a:off x="2706623" y="866335"/>
            <a:ext cx="6269897" cy="5480036"/>
          </a:xfrm>
        </p:spPr>
        <p:txBody>
          <a:bodyPr>
            <a:noAutofit/>
          </a:bodyPr>
          <a:lstStyle/>
          <a:p>
            <a:pPr marL="0" indent="0">
              <a:buNone/>
            </a:pPr>
            <a:r>
              <a:rPr lang="en-IE" sz="2000" dirty="0"/>
              <a:t>	    </a:t>
            </a:r>
            <a:r>
              <a:rPr lang="en-IE" sz="2200" b="1" dirty="0"/>
              <a:t>Validation of Technical Report &amp; </a:t>
            </a:r>
            <a:r>
              <a:rPr lang="en-IE" sz="2200" dirty="0"/>
              <a:t>		    </a:t>
            </a:r>
            <a:r>
              <a:rPr lang="en-IE" sz="2200" b="1" dirty="0"/>
              <a:t>Submission of CASWS 2026 Application</a:t>
            </a:r>
          </a:p>
          <a:p>
            <a:pPr>
              <a:lnSpc>
                <a:spcPct val="100000"/>
              </a:lnSpc>
            </a:pPr>
            <a:r>
              <a:rPr lang="en-IE" sz="2150" b="1" dirty="0"/>
              <a:t>Part 5 A </a:t>
            </a:r>
            <a:r>
              <a:rPr lang="en-IE" sz="2150" dirty="0"/>
              <a:t>– Refer to Part 5 A of workbook to validate application in relation to the Department’s minimum requirements.</a:t>
            </a:r>
          </a:p>
          <a:p>
            <a:pPr>
              <a:lnSpc>
                <a:spcPct val="100000"/>
              </a:lnSpc>
            </a:pPr>
            <a:r>
              <a:rPr lang="en-IE" sz="2150" b="1" dirty="0"/>
              <a:t>Part 5 B </a:t>
            </a:r>
            <a:r>
              <a:rPr lang="en-IE" sz="2150" dirty="0"/>
              <a:t>–  Refer to Part 5 B of workbook to validate Consultants Technical Report.</a:t>
            </a:r>
          </a:p>
          <a:p>
            <a:pPr>
              <a:lnSpc>
                <a:spcPct val="100000"/>
              </a:lnSpc>
            </a:pPr>
            <a:r>
              <a:rPr lang="en-IE" sz="2150" b="1" dirty="0"/>
              <a:t>Part 5 C </a:t>
            </a:r>
            <a:r>
              <a:rPr lang="en-IE" sz="2150" dirty="0"/>
              <a:t>– Refer to Part 5 C of workbook for a review checklist before submitting application.</a:t>
            </a:r>
          </a:p>
          <a:p>
            <a:pPr>
              <a:lnSpc>
                <a:spcPct val="100000"/>
              </a:lnSpc>
            </a:pPr>
            <a:r>
              <a:rPr lang="en-IE" sz="2150" u="sng" dirty="0">
                <a:solidFill>
                  <a:srgbClr val="FF0000"/>
                </a:solidFill>
              </a:rPr>
              <a:t>Submit Appendix V Part A application to the Patron.  </a:t>
            </a:r>
          </a:p>
          <a:p>
            <a:pPr>
              <a:lnSpc>
                <a:spcPct val="100000"/>
              </a:lnSpc>
            </a:pPr>
            <a:r>
              <a:rPr lang="en-IE" sz="2150" b="1" dirty="0"/>
              <a:t>Part 5 D </a:t>
            </a:r>
            <a:r>
              <a:rPr lang="en-IE" sz="2150" dirty="0"/>
              <a:t>– Submit application on EsiNet portal, before </a:t>
            </a:r>
            <a:r>
              <a:rPr lang="en-IE" sz="2150" b="1" u="sng" dirty="0"/>
              <a:t>5.30pm on 30</a:t>
            </a:r>
            <a:r>
              <a:rPr lang="en-IE" sz="2150" b="1" u="sng" baseline="30000" dirty="0"/>
              <a:t>th</a:t>
            </a:r>
            <a:r>
              <a:rPr lang="en-IE" sz="2150" b="1" u="sng" dirty="0"/>
              <a:t> June, 2025.</a:t>
            </a:r>
            <a:r>
              <a:rPr lang="en-IE" sz="2150" dirty="0"/>
              <a:t> Guidance on making an application on EsiNet can be found in </a:t>
            </a:r>
            <a:r>
              <a:rPr lang="en-US" sz="2150" i="1" dirty="0"/>
              <a:t>Procedure when applying for Climate Action</a:t>
            </a:r>
            <a:r>
              <a:rPr lang="en-US" sz="2100" i="1" dirty="0"/>
              <a:t> Summer Work Scheme Projects, March 2025</a:t>
            </a:r>
            <a:r>
              <a:rPr lang="en-US" sz="2100" dirty="0"/>
              <a:t>. </a:t>
            </a:r>
            <a:endParaRPr lang="en-IE" sz="2100" dirty="0"/>
          </a:p>
        </p:txBody>
      </p:sp>
      <p:pic>
        <p:nvPicPr>
          <p:cNvPr id="9" name="Picture 8">
            <a:extLst>
              <a:ext uri="{FF2B5EF4-FFF2-40B4-BE49-F238E27FC236}">
                <a16:creationId xmlns:a16="http://schemas.microsoft.com/office/drawing/2014/main" id="{1705A5D8-C819-0E58-FC09-01BC6C07730F}"/>
              </a:ext>
            </a:extLst>
          </p:cNvPr>
          <p:cNvPicPr>
            <a:picLocks noChangeAspect="1"/>
          </p:cNvPicPr>
          <p:nvPr/>
        </p:nvPicPr>
        <p:blipFill>
          <a:blip r:embed="rId3"/>
          <a:stretch>
            <a:fillRect/>
          </a:stretch>
        </p:blipFill>
        <p:spPr>
          <a:xfrm>
            <a:off x="222425" y="2057984"/>
            <a:ext cx="2141681" cy="2137719"/>
          </a:xfrm>
          <a:prstGeom prst="rect">
            <a:avLst/>
          </a:prstGeom>
        </p:spPr>
      </p:pic>
      <p:sp>
        <p:nvSpPr>
          <p:cNvPr id="3" name="Arrow: Pentagon 2">
            <a:extLst>
              <a:ext uri="{FF2B5EF4-FFF2-40B4-BE49-F238E27FC236}">
                <a16:creationId xmlns:a16="http://schemas.microsoft.com/office/drawing/2014/main" id="{6642BE75-AFBF-A324-C5EC-607B2E9A8786}"/>
              </a:ext>
            </a:extLst>
          </p:cNvPr>
          <p:cNvSpPr/>
          <p:nvPr/>
        </p:nvSpPr>
        <p:spPr>
          <a:xfrm>
            <a:off x="2706622" y="978897"/>
            <a:ext cx="1033272" cy="340933"/>
          </a:xfrm>
          <a:prstGeom prst="homePlate">
            <a:avLst/>
          </a:prstGeom>
          <a:solidFill>
            <a:srgbClr val="CC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200" b="1" dirty="0">
                <a:solidFill>
                  <a:schemeClr val="tx1"/>
                </a:solidFill>
              </a:rPr>
              <a:t>STEP 5</a:t>
            </a:r>
            <a:r>
              <a:rPr lang="en-IE" sz="1600" dirty="0"/>
              <a:t> </a:t>
            </a:r>
            <a:endParaRPr lang="en-IE" dirty="0"/>
          </a:p>
        </p:txBody>
      </p:sp>
      <p:pic>
        <p:nvPicPr>
          <p:cNvPr id="11" name="Content Placeholder 10">
            <a:extLst>
              <a:ext uri="{FF2B5EF4-FFF2-40B4-BE49-F238E27FC236}">
                <a16:creationId xmlns:a16="http://schemas.microsoft.com/office/drawing/2014/main" id="{1C05FF78-5F77-419A-E255-54EFE0DFCE2E}"/>
              </a:ext>
            </a:extLst>
          </p:cNvPr>
          <p:cNvPicPr>
            <a:picLocks noGrp="1" noChangeAspect="1"/>
          </p:cNvPicPr>
          <p:nvPr>
            <p:ph sz="half" idx="2"/>
          </p:nvPr>
        </p:nvPicPr>
        <p:blipFill>
          <a:blip r:embed="rId4"/>
          <a:stretch>
            <a:fillRect/>
          </a:stretch>
        </p:blipFill>
        <p:spPr>
          <a:xfrm>
            <a:off x="8976519" y="1125511"/>
            <a:ext cx="2856249" cy="1925244"/>
          </a:xfrm>
        </p:spPr>
      </p:pic>
      <p:pic>
        <p:nvPicPr>
          <p:cNvPr id="14" name="Picture 13">
            <a:extLst>
              <a:ext uri="{FF2B5EF4-FFF2-40B4-BE49-F238E27FC236}">
                <a16:creationId xmlns:a16="http://schemas.microsoft.com/office/drawing/2014/main" id="{3874A7FD-F7F4-E8B3-83D4-256A97FAAD7C}"/>
              </a:ext>
            </a:extLst>
          </p:cNvPr>
          <p:cNvPicPr>
            <a:picLocks noChangeAspect="1"/>
          </p:cNvPicPr>
          <p:nvPr/>
        </p:nvPicPr>
        <p:blipFill>
          <a:blip r:embed="rId5"/>
          <a:stretch>
            <a:fillRect/>
          </a:stretch>
        </p:blipFill>
        <p:spPr>
          <a:xfrm>
            <a:off x="8976519" y="3079244"/>
            <a:ext cx="2856251" cy="1823363"/>
          </a:xfrm>
          <a:prstGeom prst="rect">
            <a:avLst/>
          </a:prstGeom>
        </p:spPr>
      </p:pic>
      <p:pic>
        <p:nvPicPr>
          <p:cNvPr id="18" name="Picture 17">
            <a:extLst>
              <a:ext uri="{FF2B5EF4-FFF2-40B4-BE49-F238E27FC236}">
                <a16:creationId xmlns:a16="http://schemas.microsoft.com/office/drawing/2014/main" id="{3D101662-0DE6-B752-44DA-9AB912B9737D}"/>
              </a:ext>
            </a:extLst>
          </p:cNvPr>
          <p:cNvPicPr>
            <a:picLocks noChangeAspect="1"/>
          </p:cNvPicPr>
          <p:nvPr/>
        </p:nvPicPr>
        <p:blipFill>
          <a:blip r:embed="rId6"/>
          <a:stretch>
            <a:fillRect/>
          </a:stretch>
        </p:blipFill>
        <p:spPr>
          <a:xfrm>
            <a:off x="8976520" y="4956218"/>
            <a:ext cx="2856251" cy="806512"/>
          </a:xfrm>
          <a:prstGeom prst="rect">
            <a:avLst/>
          </a:prstGeom>
        </p:spPr>
      </p:pic>
    </p:spTree>
    <p:extLst>
      <p:ext uri="{BB962C8B-B14F-4D97-AF65-F5344CB8AC3E}">
        <p14:creationId xmlns:p14="http://schemas.microsoft.com/office/powerpoint/2010/main" val="117248359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ECB84-A034-553D-6596-9092E9B526DD}"/>
            </a:ext>
          </a:extLst>
        </p:cNvPr>
        <p:cNvGrpSpPr/>
        <p:nvPr/>
      </p:nvGrpSpPr>
      <p:grpSpPr>
        <a:xfrm>
          <a:off x="0" y="0"/>
          <a:ext cx="0" cy="0"/>
          <a:chOff x="0" y="0"/>
          <a:chExt cx="0" cy="0"/>
        </a:xfrm>
      </p:grpSpPr>
      <p:sp>
        <p:nvSpPr>
          <p:cNvPr id="4" name="Freeform 21">
            <a:extLst>
              <a:ext uri="{FF2B5EF4-FFF2-40B4-BE49-F238E27FC236}">
                <a16:creationId xmlns:a16="http://schemas.microsoft.com/office/drawing/2014/main" id="{AD7E98AC-D4A0-A842-80CE-E117CC30C822}"/>
              </a:ext>
            </a:extLst>
          </p:cNvPr>
          <p:cNvSpPr/>
          <p:nvPr/>
        </p:nvSpPr>
        <p:spPr>
          <a:xfrm>
            <a:off x="1" y="-1"/>
            <a:ext cx="2598683" cy="6858001"/>
          </a:xfrm>
          <a:custGeom>
            <a:avLst/>
            <a:gdLst>
              <a:gd name="connsiteX0" fmla="*/ 0 w 2598683"/>
              <a:gd name="connsiteY0" fmla="*/ 0 h 7089422"/>
              <a:gd name="connsiteX1" fmla="*/ 1766529 w 2598683"/>
              <a:gd name="connsiteY1" fmla="*/ 0 h 7089422"/>
              <a:gd name="connsiteX2" fmla="*/ 1775585 w 2598683"/>
              <a:gd name="connsiteY2" fmla="*/ 13359 h 7089422"/>
              <a:gd name="connsiteX3" fmla="*/ 2598683 w 2598683"/>
              <a:gd name="connsiteY3" fmla="*/ 3575755 h 7089422"/>
              <a:gd name="connsiteX4" fmla="*/ 1848779 w 2598683"/>
              <a:gd name="connsiteY4" fmla="*/ 7018375 h 7089422"/>
              <a:gd name="connsiteX5" fmla="*/ 1805362 w 2598683"/>
              <a:gd name="connsiteY5" fmla="*/ 7089422 h 7089422"/>
              <a:gd name="connsiteX6" fmla="*/ 0 w 2598683"/>
              <a:gd name="connsiteY6" fmla="*/ 7089422 h 70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8683" h="7089422">
                <a:moveTo>
                  <a:pt x="0" y="0"/>
                </a:moveTo>
                <a:lnTo>
                  <a:pt x="1766529" y="0"/>
                </a:lnTo>
                <a:lnTo>
                  <a:pt x="1775585" y="13359"/>
                </a:lnTo>
                <a:cubicBezTo>
                  <a:pt x="2272183" y="785400"/>
                  <a:pt x="2598683" y="2092835"/>
                  <a:pt x="2598683" y="3575755"/>
                </a:cubicBezTo>
                <a:cubicBezTo>
                  <a:pt x="2598683" y="4984529"/>
                  <a:pt x="2304017" y="6234928"/>
                  <a:pt x="1848779" y="7018375"/>
                </a:cubicBezTo>
                <a:lnTo>
                  <a:pt x="1805362" y="7089422"/>
                </a:lnTo>
                <a:lnTo>
                  <a:pt x="0" y="7089422"/>
                </a:lnTo>
                <a:close/>
              </a:path>
            </a:pathLst>
          </a:cu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pic>
        <p:nvPicPr>
          <p:cNvPr id="5" name="Picture 4">
            <a:extLst>
              <a:ext uri="{FF2B5EF4-FFF2-40B4-BE49-F238E27FC236}">
                <a16:creationId xmlns:a16="http://schemas.microsoft.com/office/drawing/2014/main" id="{6C567CCA-9085-5DA4-820B-7E3B9D80C072}"/>
              </a:ext>
            </a:extLst>
          </p:cNvPr>
          <p:cNvPicPr>
            <a:picLocks noChangeAspect="1"/>
          </p:cNvPicPr>
          <p:nvPr/>
        </p:nvPicPr>
        <p:blipFill>
          <a:blip r:embed="rId2"/>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13" name="Title 12">
            <a:extLst>
              <a:ext uri="{FF2B5EF4-FFF2-40B4-BE49-F238E27FC236}">
                <a16:creationId xmlns:a16="http://schemas.microsoft.com/office/drawing/2014/main" id="{911B4F81-FF01-DE88-7665-C570D438D75C}"/>
              </a:ext>
            </a:extLst>
          </p:cNvPr>
          <p:cNvSpPr>
            <a:spLocks noGrp="1"/>
          </p:cNvSpPr>
          <p:nvPr>
            <p:ph type="title"/>
          </p:nvPr>
        </p:nvSpPr>
        <p:spPr>
          <a:xfrm>
            <a:off x="2821108" y="392683"/>
            <a:ext cx="8532692" cy="576707"/>
          </a:xfrm>
        </p:spPr>
        <p:txBody>
          <a:bodyPr>
            <a:normAutofit/>
          </a:bodyPr>
          <a:lstStyle/>
          <a:p>
            <a:r>
              <a:rPr lang="en-IE" sz="2800" b="1" dirty="0">
                <a:solidFill>
                  <a:srgbClr val="7030A0"/>
                </a:solidFill>
                <a:latin typeface="+mn-lt"/>
              </a:rPr>
              <a:t>CONCLUSION</a:t>
            </a:r>
          </a:p>
        </p:txBody>
      </p:sp>
      <p:pic>
        <p:nvPicPr>
          <p:cNvPr id="9" name="Picture 8">
            <a:extLst>
              <a:ext uri="{FF2B5EF4-FFF2-40B4-BE49-F238E27FC236}">
                <a16:creationId xmlns:a16="http://schemas.microsoft.com/office/drawing/2014/main" id="{E609ED59-BDFE-4358-76D7-63EB9B78EF37}"/>
              </a:ext>
            </a:extLst>
          </p:cNvPr>
          <p:cNvPicPr>
            <a:picLocks noChangeAspect="1"/>
          </p:cNvPicPr>
          <p:nvPr/>
        </p:nvPicPr>
        <p:blipFill>
          <a:blip r:embed="rId3"/>
          <a:stretch>
            <a:fillRect/>
          </a:stretch>
        </p:blipFill>
        <p:spPr>
          <a:xfrm>
            <a:off x="222425" y="2057984"/>
            <a:ext cx="2141681" cy="2137719"/>
          </a:xfrm>
          <a:prstGeom prst="rect">
            <a:avLst/>
          </a:prstGeom>
        </p:spPr>
      </p:pic>
      <p:sp>
        <p:nvSpPr>
          <p:cNvPr id="6" name="Subtitle 10">
            <a:extLst>
              <a:ext uri="{FF2B5EF4-FFF2-40B4-BE49-F238E27FC236}">
                <a16:creationId xmlns:a16="http://schemas.microsoft.com/office/drawing/2014/main" id="{81AE0E17-9462-55AC-E715-E77BD07A4F6A}"/>
              </a:ext>
            </a:extLst>
          </p:cNvPr>
          <p:cNvSpPr txBox="1">
            <a:spLocks/>
          </p:cNvSpPr>
          <p:nvPr/>
        </p:nvSpPr>
        <p:spPr>
          <a:xfrm>
            <a:off x="2821108" y="1055914"/>
            <a:ext cx="9020013" cy="53013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200" b="0" i="0" u="none" strike="noStrike" kern="1200" cap="none" spc="0" normalizeH="0" baseline="0" noProof="0" dirty="0">
                <a:ln>
                  <a:noFill/>
                </a:ln>
                <a:solidFill>
                  <a:prstClr val="black"/>
                </a:solidFill>
                <a:effectLst/>
                <a:uLnTx/>
                <a:uFillTx/>
                <a:latin typeface="Calibri" panose="020F0502020204030204"/>
                <a:ea typeface="+mn-ea"/>
                <a:cs typeface="+mn-cs"/>
              </a:rPr>
              <a:t>Review Department documentation on the CASWS 2026 scheme.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200" b="0" i="0" u="none" strike="noStrike" kern="1200" cap="none" spc="0" normalizeH="0" baseline="0" noProof="0" dirty="0">
                <a:ln>
                  <a:noFill/>
                </a:ln>
                <a:solidFill>
                  <a:prstClr val="black"/>
                </a:solidFill>
                <a:effectLst/>
                <a:uLnTx/>
                <a:uFillTx/>
                <a:latin typeface="Calibri" panose="020F0502020204030204"/>
                <a:ea typeface="+mn-ea"/>
                <a:cs typeface="+mn-cs"/>
              </a:rPr>
              <a:t>Schools should consider whether to make an application as it is likely to be a few years before the next scheme.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200" b="0" i="0" u="none" strike="noStrike" kern="1200" cap="none" spc="0" normalizeH="0" baseline="0" noProof="0" dirty="0">
                <a:ln>
                  <a:noFill/>
                </a:ln>
                <a:solidFill>
                  <a:prstClr val="black"/>
                </a:solidFill>
                <a:effectLst/>
                <a:uLnTx/>
                <a:uFillTx/>
                <a:latin typeface="Calibri" panose="020F0502020204030204"/>
                <a:ea typeface="+mn-ea"/>
                <a:cs typeface="+mn-cs"/>
              </a:rPr>
              <a:t>Applications must satisfy the T&amp;C’s of the scheme as it is likely to be popular and schools can’t afford for their application to be rejected for not </a:t>
            </a:r>
            <a:r>
              <a:rPr lang="en-IE" sz="2200" dirty="0">
                <a:solidFill>
                  <a:prstClr val="black"/>
                </a:solidFill>
                <a:latin typeface="Calibri" panose="020F0502020204030204"/>
              </a:rPr>
              <a:t>satisfying</a:t>
            </a:r>
            <a:r>
              <a:rPr kumimoji="0" lang="en-IE" sz="2200" b="0" i="0" u="none" strike="noStrike" kern="1200" cap="none" spc="0" normalizeH="0" baseline="0" noProof="0" dirty="0">
                <a:ln>
                  <a:noFill/>
                </a:ln>
                <a:solidFill>
                  <a:prstClr val="black"/>
                </a:solidFill>
                <a:effectLst/>
                <a:uLnTx/>
                <a:uFillTx/>
                <a:latin typeface="Calibri" panose="020F0502020204030204"/>
                <a:ea typeface="+mn-ea"/>
                <a:cs typeface="+mn-cs"/>
              </a:rPr>
              <a:t> the T&amp;C’s.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200" b="0" i="0" u="none" strike="noStrike" kern="1200" cap="none" spc="0" normalizeH="0" baseline="0" noProof="0" dirty="0">
                <a:ln>
                  <a:noFill/>
                </a:ln>
                <a:solidFill>
                  <a:prstClr val="black"/>
                </a:solidFill>
                <a:effectLst/>
                <a:uLnTx/>
                <a:uFillTx/>
                <a:latin typeface="Calibri" panose="020F0502020204030204"/>
                <a:ea typeface="+mn-ea"/>
                <a:cs typeface="+mn-cs"/>
              </a:rPr>
              <a:t>Keep a close eye on the timelines.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200" b="0" i="0" u="none" strike="noStrike" kern="1200" cap="none" spc="0" normalizeH="0" baseline="0" noProof="0" dirty="0">
                <a:ln>
                  <a:noFill/>
                </a:ln>
                <a:solidFill>
                  <a:prstClr val="black"/>
                </a:solidFill>
                <a:effectLst/>
                <a:uLnTx/>
                <a:uFillTx/>
                <a:latin typeface="Calibri" panose="020F0502020204030204"/>
                <a:ea typeface="+mn-ea"/>
                <a:cs typeface="+mn-cs"/>
              </a:rPr>
              <a:t>Refer all queries on the scheme to the appropriate Management Bodies in the first instance.</a:t>
            </a:r>
          </a:p>
          <a:p>
            <a:pPr marL="228600" indent="-228600" algn="l">
              <a:buFont typeface="Arial" panose="020B0604020202020204" pitchFamily="34" charset="0"/>
              <a:buChar char="•"/>
              <a:defRPr/>
            </a:pPr>
            <a:r>
              <a:rPr lang="en-IE" sz="2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Guidance, Workbooks and supporting documentation will be available in the Resource Section of the CEIST website.</a:t>
            </a:r>
            <a:endParaRPr lang="en-IE" sz="220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200" b="0" i="0" u="none" strike="noStrike" kern="1200" cap="none" spc="0" normalizeH="0" baseline="0" noProof="0" dirty="0">
                <a:ln>
                  <a:noFill/>
                </a:ln>
                <a:solidFill>
                  <a:prstClr val="black"/>
                </a:solidFill>
                <a:effectLst/>
                <a:uLnTx/>
                <a:uFillTx/>
                <a:latin typeface="Calibri" panose="020F0502020204030204"/>
                <a:ea typeface="+mn-ea"/>
                <a:cs typeface="+mn-cs"/>
              </a:rPr>
              <a:t>Schools should submit applications for any Life Safety and or inclusion and access works to the Emergency Works Scheme as soon as feasible as the demand for this funding is likely to increase.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24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89552915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1214E-FBD7-22BA-6051-2860B0C19D14}"/>
            </a:ext>
          </a:extLst>
        </p:cNvPr>
        <p:cNvGrpSpPr/>
        <p:nvPr/>
      </p:nvGrpSpPr>
      <p:grpSpPr>
        <a:xfrm>
          <a:off x="0" y="0"/>
          <a:ext cx="0" cy="0"/>
          <a:chOff x="0" y="0"/>
          <a:chExt cx="0" cy="0"/>
        </a:xfrm>
      </p:grpSpPr>
      <p:sp>
        <p:nvSpPr>
          <p:cNvPr id="4" name="Freeform 21">
            <a:extLst>
              <a:ext uri="{FF2B5EF4-FFF2-40B4-BE49-F238E27FC236}">
                <a16:creationId xmlns:a16="http://schemas.microsoft.com/office/drawing/2014/main" id="{9CB40AA3-C9E7-957F-477F-29514747BC6D}"/>
              </a:ext>
            </a:extLst>
          </p:cNvPr>
          <p:cNvSpPr/>
          <p:nvPr/>
        </p:nvSpPr>
        <p:spPr>
          <a:xfrm>
            <a:off x="1" y="-1"/>
            <a:ext cx="2598683" cy="6858001"/>
          </a:xfrm>
          <a:custGeom>
            <a:avLst/>
            <a:gdLst>
              <a:gd name="connsiteX0" fmla="*/ 0 w 2598683"/>
              <a:gd name="connsiteY0" fmla="*/ 0 h 7089422"/>
              <a:gd name="connsiteX1" fmla="*/ 1766529 w 2598683"/>
              <a:gd name="connsiteY1" fmla="*/ 0 h 7089422"/>
              <a:gd name="connsiteX2" fmla="*/ 1775585 w 2598683"/>
              <a:gd name="connsiteY2" fmla="*/ 13359 h 7089422"/>
              <a:gd name="connsiteX3" fmla="*/ 2598683 w 2598683"/>
              <a:gd name="connsiteY3" fmla="*/ 3575755 h 7089422"/>
              <a:gd name="connsiteX4" fmla="*/ 1848779 w 2598683"/>
              <a:gd name="connsiteY4" fmla="*/ 7018375 h 7089422"/>
              <a:gd name="connsiteX5" fmla="*/ 1805362 w 2598683"/>
              <a:gd name="connsiteY5" fmla="*/ 7089422 h 7089422"/>
              <a:gd name="connsiteX6" fmla="*/ 0 w 2598683"/>
              <a:gd name="connsiteY6" fmla="*/ 7089422 h 70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8683" h="7089422">
                <a:moveTo>
                  <a:pt x="0" y="0"/>
                </a:moveTo>
                <a:lnTo>
                  <a:pt x="1766529" y="0"/>
                </a:lnTo>
                <a:lnTo>
                  <a:pt x="1775585" y="13359"/>
                </a:lnTo>
                <a:cubicBezTo>
                  <a:pt x="2272183" y="785400"/>
                  <a:pt x="2598683" y="2092835"/>
                  <a:pt x="2598683" y="3575755"/>
                </a:cubicBezTo>
                <a:cubicBezTo>
                  <a:pt x="2598683" y="4984529"/>
                  <a:pt x="2304017" y="6234928"/>
                  <a:pt x="1848779" y="7018375"/>
                </a:cubicBezTo>
                <a:lnTo>
                  <a:pt x="1805362" y="7089422"/>
                </a:lnTo>
                <a:lnTo>
                  <a:pt x="0" y="7089422"/>
                </a:lnTo>
                <a:close/>
              </a:path>
            </a:pathLst>
          </a:cu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pic>
        <p:nvPicPr>
          <p:cNvPr id="5" name="Picture 4">
            <a:extLst>
              <a:ext uri="{FF2B5EF4-FFF2-40B4-BE49-F238E27FC236}">
                <a16:creationId xmlns:a16="http://schemas.microsoft.com/office/drawing/2014/main" id="{84CDAD43-B3C7-2248-514F-2A2B85F60D8C}"/>
              </a:ext>
            </a:extLst>
          </p:cNvPr>
          <p:cNvPicPr>
            <a:picLocks noChangeAspect="1"/>
          </p:cNvPicPr>
          <p:nvPr/>
        </p:nvPicPr>
        <p:blipFill>
          <a:blip r:embed="rId2"/>
          <a:stretch>
            <a:fillRect/>
          </a:stretch>
        </p:blipFill>
        <p:spPr>
          <a:xfrm>
            <a:off x="10810890" y="6104099"/>
            <a:ext cx="1126915" cy="470969"/>
          </a:xfrm>
          <a:prstGeom prst="rect">
            <a:avLst/>
          </a:prstGeom>
          <a:effectLst>
            <a:outerShdw blurRad="50800" dist="38100" dir="8100000" algn="tr" rotWithShape="0">
              <a:schemeClr val="bg2">
                <a:lumMod val="75000"/>
                <a:alpha val="40000"/>
              </a:schemeClr>
            </a:outerShdw>
          </a:effectLst>
        </p:spPr>
      </p:pic>
      <p:pic>
        <p:nvPicPr>
          <p:cNvPr id="9" name="Picture 8">
            <a:extLst>
              <a:ext uri="{FF2B5EF4-FFF2-40B4-BE49-F238E27FC236}">
                <a16:creationId xmlns:a16="http://schemas.microsoft.com/office/drawing/2014/main" id="{D173FF59-C192-F784-3AE8-C0C3B711DF1C}"/>
              </a:ext>
            </a:extLst>
          </p:cNvPr>
          <p:cNvPicPr>
            <a:picLocks noChangeAspect="1"/>
          </p:cNvPicPr>
          <p:nvPr/>
        </p:nvPicPr>
        <p:blipFill>
          <a:blip r:embed="rId3"/>
          <a:stretch>
            <a:fillRect/>
          </a:stretch>
        </p:blipFill>
        <p:spPr>
          <a:xfrm>
            <a:off x="222425" y="2057984"/>
            <a:ext cx="2141681" cy="2137719"/>
          </a:xfrm>
          <a:prstGeom prst="rect">
            <a:avLst/>
          </a:prstGeom>
        </p:spPr>
      </p:pic>
      <p:sp>
        <p:nvSpPr>
          <p:cNvPr id="6" name="Subtitle 10">
            <a:extLst>
              <a:ext uri="{FF2B5EF4-FFF2-40B4-BE49-F238E27FC236}">
                <a16:creationId xmlns:a16="http://schemas.microsoft.com/office/drawing/2014/main" id="{50D2870D-C606-6928-DAFF-61C8B83CBE6D}"/>
              </a:ext>
            </a:extLst>
          </p:cNvPr>
          <p:cNvSpPr txBox="1">
            <a:spLocks/>
          </p:cNvSpPr>
          <p:nvPr/>
        </p:nvSpPr>
        <p:spPr>
          <a:xfrm>
            <a:off x="2455524" y="185057"/>
            <a:ext cx="9304927" cy="667294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3300" b="1" i="0" u="none" strike="noStrike" kern="1200" cap="none" spc="0" normalizeH="0" baseline="0" noProof="0" dirty="0">
                <a:ln>
                  <a:noFill/>
                </a:ln>
                <a:solidFill>
                  <a:srgbClr val="7030A0"/>
                </a:solidFill>
                <a:effectLst/>
                <a:uLnTx/>
                <a:uFillTx/>
                <a:latin typeface="Calibri" panose="020F0502020204030204"/>
                <a:ea typeface="+mn-ea"/>
                <a:cs typeface="+mn-cs"/>
              </a:rPr>
              <a:t>LINKS TO RELEVANT INFORMATION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900" b="1" i="0" u="sng" strike="noStrike" kern="1200" cap="none" spc="0" normalizeH="0" baseline="0" noProof="0" dirty="0">
                <a:ln>
                  <a:noFill/>
                </a:ln>
                <a:solidFill>
                  <a:prstClr val="black"/>
                </a:solidFill>
                <a:effectLst/>
                <a:uLnTx/>
                <a:uFillTx/>
                <a:latin typeface="Calibri" panose="020F0502020204030204"/>
                <a:ea typeface="+mn-ea"/>
                <a:cs typeface="+mn-cs"/>
              </a:rPr>
              <a:t>Department of Education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9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https://www.gov.ie/en/department-of-education/services/summer-works-scheme/</a:t>
            </a:r>
            <a:endParaRPr kumimoji="0" lang="en-IE"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9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https://www.seai.ie/plan-your-energy-journey/public-sector/monitoring-and-reporting/for-schools</a:t>
            </a:r>
            <a:endParaRPr kumimoji="0" lang="en-IE"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9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https://www.gov.ie/en/department-of-education/services/emergency-works/</a:t>
            </a:r>
            <a:endParaRPr kumimoji="0" lang="en-IE"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900" b="1" i="0" u="sng" strike="noStrike" kern="1200" cap="none" spc="0" normalizeH="0" baseline="0" noProof="0" dirty="0">
                <a:ln>
                  <a:noFill/>
                </a:ln>
                <a:solidFill>
                  <a:prstClr val="black"/>
                </a:solidFill>
                <a:effectLst/>
                <a:uLnTx/>
                <a:uFillTx/>
                <a:latin typeface="Calibri" panose="020F0502020204030204"/>
                <a:ea typeface="+mn-ea"/>
                <a:cs typeface="+mn-cs"/>
              </a:rPr>
              <a:t>Management Bodies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9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https://www.jmb.ie/</a:t>
            </a:r>
            <a:endParaRPr kumimoji="0" lang="en-IE"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9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https://www.cpsma.ie/</a:t>
            </a:r>
            <a:endParaRPr kumimoji="0" lang="en-IE"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900" b="1" i="0" u="sng" strike="noStrike" kern="1200" cap="none" spc="0" normalizeH="0" baseline="0" noProof="0" dirty="0">
                <a:ln>
                  <a:noFill/>
                </a:ln>
                <a:solidFill>
                  <a:prstClr val="black"/>
                </a:solidFill>
                <a:effectLst/>
                <a:uLnTx/>
                <a:uFillTx/>
                <a:latin typeface="Calibri" panose="020F0502020204030204"/>
                <a:ea typeface="+mn-ea"/>
                <a:cs typeface="+mn-cs"/>
              </a:rPr>
              <a:t>CEIST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9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https://www.ceist.ie/</a:t>
            </a:r>
            <a:endParaRPr kumimoji="0" lang="en-IE"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900" b="1" i="0" u="sng" strike="noStrike" kern="1200" cap="none" spc="0" normalizeH="0" baseline="0" noProof="0" dirty="0">
                <a:ln>
                  <a:noFill/>
                </a:ln>
                <a:solidFill>
                  <a:prstClr val="black"/>
                </a:solidFill>
                <a:effectLst/>
                <a:uLnTx/>
                <a:uFillTx/>
                <a:latin typeface="Calibri" panose="020F0502020204030204"/>
                <a:ea typeface="+mn-ea"/>
                <a:cs typeface="+mn-cs"/>
              </a:rPr>
              <a:t>Main Consultant Professional Associations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900" b="0" i="0" u="none" strike="noStrike" kern="1200" cap="none" spc="0" normalizeH="0" baseline="0" noProof="0" dirty="0">
                <a:ln>
                  <a:noFill/>
                </a:ln>
                <a:solidFill>
                  <a:prstClr val="black"/>
                </a:solidFill>
                <a:effectLst/>
                <a:uLnTx/>
                <a:uFillTx/>
                <a:latin typeface="Calibri" panose="020F0502020204030204"/>
                <a:ea typeface="+mn-ea"/>
                <a:cs typeface="+mn-cs"/>
              </a:rPr>
              <a:t>Society of Chartered Surveyors Ireland  </a:t>
            </a:r>
            <a:r>
              <a:rPr kumimoji="0" lang="en-IE" sz="19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https://scsi.ie/</a:t>
            </a:r>
            <a:endParaRPr kumimoji="0" lang="en-IE"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1900" dirty="0"/>
              <a:t>Civil/Structural Engineers Espinet Ireland (IEI) </a:t>
            </a:r>
            <a:r>
              <a:rPr lang="en-US" sz="1900" dirty="0">
                <a:hlinkClick r:id="rId11"/>
              </a:rPr>
              <a:t>https://www.engineersireland.ie</a:t>
            </a:r>
            <a:r>
              <a:rPr lang="en-US" sz="1900" dirty="0"/>
              <a:t> </a:t>
            </a:r>
          </a:p>
          <a:p>
            <a:pPr>
              <a:defRPr/>
            </a:pPr>
            <a:r>
              <a:rPr lang="en-US" sz="1900" dirty="0"/>
              <a:t>&amp; Association of Consulting Engineers of Ireland (ACEI) </a:t>
            </a:r>
            <a:r>
              <a:rPr lang="en-US" sz="1900" dirty="0">
                <a:hlinkClick r:id="rId12"/>
              </a:rPr>
              <a:t>https://www.acei.ie/</a:t>
            </a:r>
            <a:r>
              <a:rPr lang="en-US" sz="1900" dirty="0"/>
              <a:t> </a:t>
            </a:r>
            <a:endParaRPr kumimoji="0" lang="en-IE" sz="19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a:defRPr/>
            </a:pPr>
            <a:r>
              <a:rPr lang="en-US" sz="1900" dirty="0"/>
              <a:t>Building Services Engineers Espinet Ireland (IEI) </a:t>
            </a:r>
            <a:r>
              <a:rPr lang="en-US" sz="1900" dirty="0">
                <a:hlinkClick r:id="rId11"/>
              </a:rPr>
              <a:t>https://www.engineersireland.ie</a:t>
            </a:r>
            <a:r>
              <a:rPr lang="en-US" sz="1900" dirty="0"/>
              <a:t>  </a:t>
            </a:r>
          </a:p>
          <a:p>
            <a:pPr>
              <a:defRPr/>
            </a:pPr>
            <a:r>
              <a:rPr lang="en-US" sz="1900" dirty="0"/>
              <a:t>&amp; Association of Consulting Engineers of Ireland (ACEI) </a:t>
            </a:r>
            <a:r>
              <a:rPr lang="en-US" sz="1900" dirty="0">
                <a:hlinkClick r:id="rId12"/>
              </a:rPr>
              <a:t>https://www.acei.ie/</a:t>
            </a:r>
            <a:r>
              <a:rPr lang="en-US" sz="1900" dirty="0"/>
              <a:t> </a:t>
            </a:r>
            <a:endParaRPr kumimoji="0" lang="en-IE" sz="19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900" b="0" i="0" u="none" strike="noStrike" kern="1200" cap="none" spc="0" normalizeH="0" baseline="0" noProof="0" dirty="0">
                <a:ln>
                  <a:noFill/>
                </a:ln>
                <a:solidFill>
                  <a:prstClr val="black"/>
                </a:solidFill>
                <a:effectLst/>
                <a:uLnTx/>
                <a:uFillTx/>
                <a:latin typeface="Calibri" panose="020F0502020204030204"/>
                <a:ea typeface="+mn-ea"/>
                <a:cs typeface="+mn-cs"/>
              </a:rPr>
              <a:t>Royal Institute of Architects of Ireland  </a:t>
            </a:r>
            <a:r>
              <a:rPr kumimoji="0" lang="en-IE" sz="1900" b="0" i="0" u="none" strike="noStrike" kern="1200" cap="none" spc="0" normalizeH="0" baseline="0" noProof="0" dirty="0">
                <a:ln>
                  <a:noFill/>
                </a:ln>
                <a:solidFill>
                  <a:prstClr val="black"/>
                </a:solidFill>
                <a:effectLst/>
                <a:uLnTx/>
                <a:uFillTx/>
                <a:latin typeface="Calibri" panose="020F0502020204030204"/>
                <a:ea typeface="+mn-ea"/>
                <a:cs typeface="+mn-cs"/>
                <a:hlinkClick r:id="rId13"/>
              </a:rPr>
              <a:t>https://www.riai.ie/</a:t>
            </a:r>
            <a:endParaRPr kumimoji="0" lang="en-IE"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24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8653780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F99DC-AF41-D4C2-EEFA-406A50228DBB}"/>
            </a:ext>
          </a:extLst>
        </p:cNvPr>
        <p:cNvGrpSpPr/>
        <p:nvPr/>
      </p:nvGrpSpPr>
      <p:grpSpPr>
        <a:xfrm>
          <a:off x="0" y="0"/>
          <a:ext cx="0" cy="0"/>
          <a:chOff x="0" y="0"/>
          <a:chExt cx="0" cy="0"/>
        </a:xfrm>
      </p:grpSpPr>
      <p:sp>
        <p:nvSpPr>
          <p:cNvPr id="4" name="Freeform 21">
            <a:extLst>
              <a:ext uri="{FF2B5EF4-FFF2-40B4-BE49-F238E27FC236}">
                <a16:creationId xmlns:a16="http://schemas.microsoft.com/office/drawing/2014/main" id="{0A1B510A-3EFD-8EF8-8131-19C6484BC8D7}"/>
              </a:ext>
            </a:extLst>
          </p:cNvPr>
          <p:cNvSpPr/>
          <p:nvPr/>
        </p:nvSpPr>
        <p:spPr>
          <a:xfrm>
            <a:off x="1" y="-1"/>
            <a:ext cx="2598683" cy="6858001"/>
          </a:xfrm>
          <a:custGeom>
            <a:avLst/>
            <a:gdLst>
              <a:gd name="connsiteX0" fmla="*/ 0 w 2598683"/>
              <a:gd name="connsiteY0" fmla="*/ 0 h 7089422"/>
              <a:gd name="connsiteX1" fmla="*/ 1766529 w 2598683"/>
              <a:gd name="connsiteY1" fmla="*/ 0 h 7089422"/>
              <a:gd name="connsiteX2" fmla="*/ 1775585 w 2598683"/>
              <a:gd name="connsiteY2" fmla="*/ 13359 h 7089422"/>
              <a:gd name="connsiteX3" fmla="*/ 2598683 w 2598683"/>
              <a:gd name="connsiteY3" fmla="*/ 3575755 h 7089422"/>
              <a:gd name="connsiteX4" fmla="*/ 1848779 w 2598683"/>
              <a:gd name="connsiteY4" fmla="*/ 7018375 h 7089422"/>
              <a:gd name="connsiteX5" fmla="*/ 1805362 w 2598683"/>
              <a:gd name="connsiteY5" fmla="*/ 7089422 h 7089422"/>
              <a:gd name="connsiteX6" fmla="*/ 0 w 2598683"/>
              <a:gd name="connsiteY6" fmla="*/ 7089422 h 70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8683" h="7089422">
                <a:moveTo>
                  <a:pt x="0" y="0"/>
                </a:moveTo>
                <a:lnTo>
                  <a:pt x="1766529" y="0"/>
                </a:lnTo>
                <a:lnTo>
                  <a:pt x="1775585" y="13359"/>
                </a:lnTo>
                <a:cubicBezTo>
                  <a:pt x="2272183" y="785400"/>
                  <a:pt x="2598683" y="2092835"/>
                  <a:pt x="2598683" y="3575755"/>
                </a:cubicBezTo>
                <a:cubicBezTo>
                  <a:pt x="2598683" y="4984529"/>
                  <a:pt x="2304017" y="6234928"/>
                  <a:pt x="1848779" y="7018375"/>
                </a:cubicBezTo>
                <a:lnTo>
                  <a:pt x="1805362" y="7089422"/>
                </a:lnTo>
                <a:lnTo>
                  <a:pt x="0" y="7089422"/>
                </a:lnTo>
                <a:close/>
              </a:path>
            </a:pathLst>
          </a:cu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pic>
        <p:nvPicPr>
          <p:cNvPr id="5" name="Picture 4">
            <a:extLst>
              <a:ext uri="{FF2B5EF4-FFF2-40B4-BE49-F238E27FC236}">
                <a16:creationId xmlns:a16="http://schemas.microsoft.com/office/drawing/2014/main" id="{0B93DA73-79CC-A021-82C8-B6837E551713}"/>
              </a:ext>
            </a:extLst>
          </p:cNvPr>
          <p:cNvPicPr>
            <a:picLocks noChangeAspect="1"/>
          </p:cNvPicPr>
          <p:nvPr/>
        </p:nvPicPr>
        <p:blipFill>
          <a:blip r:embed="rId2"/>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pic>
        <p:nvPicPr>
          <p:cNvPr id="9" name="Picture 8">
            <a:extLst>
              <a:ext uri="{FF2B5EF4-FFF2-40B4-BE49-F238E27FC236}">
                <a16:creationId xmlns:a16="http://schemas.microsoft.com/office/drawing/2014/main" id="{15114513-F21E-82B2-1028-4B1E48B32101}"/>
              </a:ext>
            </a:extLst>
          </p:cNvPr>
          <p:cNvPicPr>
            <a:picLocks noChangeAspect="1"/>
          </p:cNvPicPr>
          <p:nvPr/>
        </p:nvPicPr>
        <p:blipFill>
          <a:blip r:embed="rId3"/>
          <a:stretch>
            <a:fillRect/>
          </a:stretch>
        </p:blipFill>
        <p:spPr>
          <a:xfrm>
            <a:off x="222425" y="2057984"/>
            <a:ext cx="2141681" cy="2137719"/>
          </a:xfrm>
          <a:prstGeom prst="rect">
            <a:avLst/>
          </a:prstGeom>
        </p:spPr>
      </p:pic>
      <p:sp>
        <p:nvSpPr>
          <p:cNvPr id="6" name="Subtitle 10">
            <a:extLst>
              <a:ext uri="{FF2B5EF4-FFF2-40B4-BE49-F238E27FC236}">
                <a16:creationId xmlns:a16="http://schemas.microsoft.com/office/drawing/2014/main" id="{D4FA33BB-7626-CFF8-87DE-4D5BA5E57ADC}"/>
              </a:ext>
            </a:extLst>
          </p:cNvPr>
          <p:cNvSpPr txBox="1">
            <a:spLocks/>
          </p:cNvSpPr>
          <p:nvPr/>
        </p:nvSpPr>
        <p:spPr>
          <a:xfrm>
            <a:off x="1922351" y="707570"/>
            <a:ext cx="9684191" cy="5466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4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4400" b="0" i="0" u="none" strike="noStrike" kern="1200" cap="none" spc="0" normalizeH="0" baseline="0" noProof="0" dirty="0">
                <a:ln>
                  <a:noFill/>
                </a:ln>
                <a:effectLst/>
                <a:uLnTx/>
                <a:uFillTx/>
                <a:latin typeface="Calibri" panose="020F0502020204030204"/>
                <a:ea typeface="+mn-ea"/>
                <a:cs typeface="+mn-cs"/>
              </a:rPr>
              <a:t>THANK YOU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4400" b="0" i="0" u="none" strike="noStrike" kern="1200" cap="none" spc="0" normalizeH="0" baseline="0" noProof="0" dirty="0">
                <a:ln>
                  <a:noFill/>
                </a:ln>
                <a:effectLst/>
                <a:uLnTx/>
                <a:uFillTx/>
                <a:latin typeface="Calibri" panose="020F0502020204030204"/>
                <a:ea typeface="+mn-ea"/>
                <a:cs typeface="+mn-cs"/>
              </a:rPr>
              <a:t>&amp;</a:t>
            </a:r>
            <a:r>
              <a:rPr lang="en-IE" sz="4400" dirty="0">
                <a:latin typeface="Calibri" panose="020F0502020204030204"/>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4400" b="0" i="0" u="none" strike="noStrike" kern="1200" cap="none" spc="0" normalizeH="0" baseline="0" noProof="0" dirty="0">
                <a:ln>
                  <a:noFill/>
                </a:ln>
                <a:effectLst/>
                <a:uLnTx/>
                <a:uFillTx/>
                <a:latin typeface="Calibri" panose="020F0502020204030204"/>
                <a:ea typeface="+mn-ea"/>
                <a:cs typeface="+mn-cs"/>
              </a:rPr>
              <a:t>BEST OF LUCK</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E" sz="4400" dirty="0">
              <a:latin typeface="Calibri" panose="020F0502020204030204"/>
            </a:endParaRPr>
          </a:p>
          <a:p>
            <a:pPr>
              <a:defRPr/>
            </a:pPr>
            <a:endParaRPr kumimoji="0" lang="en-IE" sz="4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24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386924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1">
            <a:extLst>
              <a:ext uri="{FF2B5EF4-FFF2-40B4-BE49-F238E27FC236}">
                <a16:creationId xmlns:a16="http://schemas.microsoft.com/office/drawing/2014/main" id="{324B4102-8E12-BE3E-C4CA-0B44692E7E80}"/>
              </a:ext>
            </a:extLst>
          </p:cNvPr>
          <p:cNvSpPr/>
          <p:nvPr/>
        </p:nvSpPr>
        <p:spPr>
          <a:xfrm>
            <a:off x="1" y="-1"/>
            <a:ext cx="2598683" cy="6858001"/>
          </a:xfrm>
          <a:custGeom>
            <a:avLst/>
            <a:gdLst>
              <a:gd name="connsiteX0" fmla="*/ 0 w 2598683"/>
              <a:gd name="connsiteY0" fmla="*/ 0 h 7089422"/>
              <a:gd name="connsiteX1" fmla="*/ 1766529 w 2598683"/>
              <a:gd name="connsiteY1" fmla="*/ 0 h 7089422"/>
              <a:gd name="connsiteX2" fmla="*/ 1775585 w 2598683"/>
              <a:gd name="connsiteY2" fmla="*/ 13359 h 7089422"/>
              <a:gd name="connsiteX3" fmla="*/ 2598683 w 2598683"/>
              <a:gd name="connsiteY3" fmla="*/ 3575755 h 7089422"/>
              <a:gd name="connsiteX4" fmla="*/ 1848779 w 2598683"/>
              <a:gd name="connsiteY4" fmla="*/ 7018375 h 7089422"/>
              <a:gd name="connsiteX5" fmla="*/ 1805362 w 2598683"/>
              <a:gd name="connsiteY5" fmla="*/ 7089422 h 7089422"/>
              <a:gd name="connsiteX6" fmla="*/ 0 w 2598683"/>
              <a:gd name="connsiteY6" fmla="*/ 7089422 h 70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8683" h="7089422">
                <a:moveTo>
                  <a:pt x="0" y="0"/>
                </a:moveTo>
                <a:lnTo>
                  <a:pt x="1766529" y="0"/>
                </a:lnTo>
                <a:lnTo>
                  <a:pt x="1775585" y="13359"/>
                </a:lnTo>
                <a:cubicBezTo>
                  <a:pt x="2272183" y="785400"/>
                  <a:pt x="2598683" y="2092835"/>
                  <a:pt x="2598683" y="3575755"/>
                </a:cubicBezTo>
                <a:cubicBezTo>
                  <a:pt x="2598683" y="4984529"/>
                  <a:pt x="2304017" y="6234928"/>
                  <a:pt x="1848779" y="7018375"/>
                </a:cubicBezTo>
                <a:lnTo>
                  <a:pt x="1805362" y="7089422"/>
                </a:lnTo>
                <a:lnTo>
                  <a:pt x="0" y="7089422"/>
                </a:lnTo>
                <a:close/>
              </a:path>
            </a:pathLst>
          </a:cu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pic>
        <p:nvPicPr>
          <p:cNvPr id="5" name="Picture 4">
            <a:extLst>
              <a:ext uri="{FF2B5EF4-FFF2-40B4-BE49-F238E27FC236}">
                <a16:creationId xmlns:a16="http://schemas.microsoft.com/office/drawing/2014/main" id="{F40A1375-4351-F18C-BE52-14ACE5BD5101}"/>
              </a:ext>
            </a:extLst>
          </p:cNvPr>
          <p:cNvPicPr>
            <a:picLocks noChangeAspect="1"/>
          </p:cNvPicPr>
          <p:nvPr/>
        </p:nvPicPr>
        <p:blipFill>
          <a:blip r:embed="rId3"/>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13" name="Title 12">
            <a:extLst>
              <a:ext uri="{FF2B5EF4-FFF2-40B4-BE49-F238E27FC236}">
                <a16:creationId xmlns:a16="http://schemas.microsoft.com/office/drawing/2014/main" id="{2566C87C-526B-4B0F-0A4B-B2CCF57686EE}"/>
              </a:ext>
            </a:extLst>
          </p:cNvPr>
          <p:cNvSpPr>
            <a:spLocks noGrp="1"/>
          </p:cNvSpPr>
          <p:nvPr>
            <p:ph type="title"/>
          </p:nvPr>
        </p:nvSpPr>
        <p:spPr>
          <a:xfrm>
            <a:off x="2821108" y="250371"/>
            <a:ext cx="8532692" cy="415977"/>
          </a:xfrm>
        </p:spPr>
        <p:txBody>
          <a:bodyPr>
            <a:noAutofit/>
          </a:bodyPr>
          <a:lstStyle/>
          <a:p>
            <a:r>
              <a:rPr lang="en-US" sz="2800" b="1" dirty="0">
                <a:solidFill>
                  <a:srgbClr val="7030A0"/>
                </a:solidFill>
                <a:latin typeface="+mn-lt"/>
              </a:rPr>
              <a:t>A</a:t>
            </a:r>
            <a:r>
              <a:rPr lang="en-IE" sz="2800" b="1" dirty="0">
                <a:solidFill>
                  <a:srgbClr val="7030A0"/>
                </a:solidFill>
                <a:latin typeface="+mn-lt"/>
              </a:rPr>
              <a:t>GENDA</a:t>
            </a:r>
          </a:p>
        </p:txBody>
      </p:sp>
      <p:pic>
        <p:nvPicPr>
          <p:cNvPr id="9" name="Picture 8">
            <a:extLst>
              <a:ext uri="{FF2B5EF4-FFF2-40B4-BE49-F238E27FC236}">
                <a16:creationId xmlns:a16="http://schemas.microsoft.com/office/drawing/2014/main" id="{04DFA86F-5E1E-07C5-4391-5AF9E385388D}"/>
              </a:ext>
            </a:extLst>
          </p:cNvPr>
          <p:cNvPicPr>
            <a:picLocks noChangeAspect="1"/>
          </p:cNvPicPr>
          <p:nvPr/>
        </p:nvPicPr>
        <p:blipFill>
          <a:blip r:embed="rId4"/>
          <a:stretch>
            <a:fillRect/>
          </a:stretch>
        </p:blipFill>
        <p:spPr>
          <a:xfrm>
            <a:off x="274743" y="2112413"/>
            <a:ext cx="2141681" cy="2137719"/>
          </a:xfrm>
          <a:prstGeom prst="rect">
            <a:avLst/>
          </a:prstGeom>
        </p:spPr>
      </p:pic>
      <p:sp>
        <p:nvSpPr>
          <p:cNvPr id="6" name="Subtitle 10">
            <a:extLst>
              <a:ext uri="{FF2B5EF4-FFF2-40B4-BE49-F238E27FC236}">
                <a16:creationId xmlns:a16="http://schemas.microsoft.com/office/drawing/2014/main" id="{6C5C3CE1-75E4-2266-BC44-CCB52CBA76D5}"/>
              </a:ext>
            </a:extLst>
          </p:cNvPr>
          <p:cNvSpPr txBox="1">
            <a:spLocks/>
          </p:cNvSpPr>
          <p:nvPr/>
        </p:nvSpPr>
        <p:spPr>
          <a:xfrm>
            <a:off x="2773257" y="805542"/>
            <a:ext cx="9144000" cy="501918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defRPr/>
            </a:pPr>
            <a:r>
              <a:rPr lang="en-IE" sz="8800" dirty="0">
                <a:solidFill>
                  <a:prstClr val="black"/>
                </a:solidFill>
                <a:latin typeface="Calibri" panose="020F0502020204030204"/>
              </a:rPr>
              <a:t>Purpose of Briefing Session.</a:t>
            </a:r>
          </a:p>
          <a:p>
            <a:pPr>
              <a:lnSpc>
                <a:spcPct val="120000"/>
              </a:lnSpc>
              <a:defRPr/>
            </a:pPr>
            <a:r>
              <a:rPr lang="en-IE" sz="8800" dirty="0">
                <a:solidFill>
                  <a:prstClr val="black"/>
                </a:solidFill>
                <a:latin typeface="Calibri" panose="020F0502020204030204"/>
              </a:rPr>
              <a:t>Overview &amp; General Information on CASWS 2026.</a:t>
            </a:r>
          </a:p>
          <a:p>
            <a:pPr>
              <a:lnSpc>
                <a:spcPct val="120000"/>
              </a:lnSpc>
              <a:defRPr/>
            </a:pPr>
            <a:r>
              <a:rPr lang="en-IE" sz="8800" dirty="0">
                <a:solidFill>
                  <a:prstClr val="black"/>
                </a:solidFill>
                <a:latin typeface="Calibri" panose="020F0502020204030204"/>
              </a:rPr>
              <a:t>Process for Making an Application - Outline Guidance Documents &amp; Workbook Tools.</a:t>
            </a:r>
          </a:p>
          <a:p>
            <a:pPr lvl="2">
              <a:lnSpc>
                <a:spcPct val="120000"/>
              </a:lnSpc>
              <a:buFont typeface="Courier New" panose="02070309020205020404" pitchFamily="49" charset="0"/>
              <a:buChar char="o"/>
              <a:defRPr/>
            </a:pPr>
            <a:r>
              <a:rPr lang="en-IE" sz="8800" dirty="0">
                <a:solidFill>
                  <a:prstClr val="black"/>
                </a:solidFill>
                <a:latin typeface="Calibri" panose="020F0502020204030204"/>
              </a:rPr>
              <a:t>Step 1 – Selecting Work and Appropriate Consultant.</a:t>
            </a:r>
          </a:p>
          <a:p>
            <a:pPr lvl="2">
              <a:lnSpc>
                <a:spcPct val="120000"/>
              </a:lnSpc>
              <a:buFont typeface="Courier New" panose="02070309020205020404" pitchFamily="49" charset="0"/>
              <a:buChar char="o"/>
              <a:defRPr/>
            </a:pPr>
            <a:r>
              <a:rPr lang="en-IE" sz="8800" dirty="0">
                <a:solidFill>
                  <a:prstClr val="black"/>
                </a:solidFill>
                <a:latin typeface="Calibri" panose="020F0502020204030204"/>
              </a:rPr>
              <a:t>Step 2 – Procuring a Consultant to prepare a Technical Report.</a:t>
            </a:r>
          </a:p>
          <a:p>
            <a:pPr lvl="2">
              <a:lnSpc>
                <a:spcPct val="120000"/>
              </a:lnSpc>
              <a:buFont typeface="Courier New" panose="02070309020205020404" pitchFamily="49" charset="0"/>
              <a:buChar char="o"/>
              <a:defRPr/>
            </a:pPr>
            <a:r>
              <a:rPr lang="en-IE" sz="8800" dirty="0">
                <a:solidFill>
                  <a:prstClr val="black"/>
                </a:solidFill>
                <a:latin typeface="Calibri" panose="020F0502020204030204"/>
              </a:rPr>
              <a:t>Step 3 - Requests for Quotes (RFQ’s).</a:t>
            </a:r>
          </a:p>
          <a:p>
            <a:pPr lvl="2">
              <a:lnSpc>
                <a:spcPct val="120000"/>
              </a:lnSpc>
              <a:buFont typeface="Courier New" panose="02070309020205020404" pitchFamily="49" charset="0"/>
              <a:buChar char="o"/>
              <a:defRPr/>
            </a:pPr>
            <a:r>
              <a:rPr lang="en-IE" sz="8800" dirty="0">
                <a:solidFill>
                  <a:prstClr val="black"/>
                </a:solidFill>
                <a:latin typeface="Calibri" panose="020F0502020204030204"/>
              </a:rPr>
              <a:t>Step 4 – Appointing Consultant.</a:t>
            </a:r>
          </a:p>
          <a:p>
            <a:pPr lvl="2">
              <a:lnSpc>
                <a:spcPct val="120000"/>
              </a:lnSpc>
              <a:buFont typeface="Courier New" panose="02070309020205020404" pitchFamily="49" charset="0"/>
              <a:buChar char="o"/>
              <a:defRPr/>
            </a:pPr>
            <a:r>
              <a:rPr lang="en-IE" sz="8800" dirty="0">
                <a:solidFill>
                  <a:prstClr val="black"/>
                </a:solidFill>
                <a:latin typeface="Calibri" panose="020F0502020204030204"/>
              </a:rPr>
              <a:t>Step 5 - Validation of Technical Report and submission of application.</a:t>
            </a:r>
          </a:p>
          <a:p>
            <a:pPr>
              <a:lnSpc>
                <a:spcPct val="120000"/>
              </a:lnSpc>
              <a:defRPr/>
            </a:pPr>
            <a:r>
              <a:rPr lang="en-IE" sz="8800" dirty="0">
                <a:solidFill>
                  <a:prstClr val="black"/>
                </a:solidFill>
                <a:latin typeface="Calibri" panose="020F0502020204030204"/>
              </a:rPr>
              <a:t>Conclusion.</a:t>
            </a:r>
          </a:p>
          <a:p>
            <a:pPr>
              <a:lnSpc>
                <a:spcPct val="120000"/>
              </a:lnSpc>
              <a:defRPr/>
            </a:pPr>
            <a:r>
              <a:rPr lang="en-IE" sz="8800" dirty="0">
                <a:solidFill>
                  <a:prstClr val="black"/>
                </a:solidFill>
                <a:latin typeface="Calibri" panose="020F0502020204030204"/>
              </a:rPr>
              <a:t>Information Links.</a:t>
            </a:r>
            <a:endParaRPr lang="en-IE" sz="8800" dirty="0">
              <a:solidFill>
                <a:srgbClr val="FF0000"/>
              </a:solidFill>
              <a:latin typeface="Calibri" panose="020F0502020204030204"/>
            </a:endParaRPr>
          </a:p>
          <a:p>
            <a:pPr>
              <a:lnSpc>
                <a:spcPct val="120000"/>
              </a:lnSpc>
              <a:defRPr/>
            </a:pPr>
            <a:r>
              <a:rPr lang="en-IE" sz="8800" dirty="0">
                <a:solidFill>
                  <a:prstClr val="black"/>
                </a:solidFill>
                <a:latin typeface="Calibri" panose="020F0502020204030204"/>
              </a:rPr>
              <a:t>Thank You.</a:t>
            </a:r>
            <a:endParaRPr lang="en-IE" sz="8800" dirty="0">
              <a:solidFill>
                <a:srgbClr val="FF0000"/>
              </a:solidFill>
              <a:latin typeface="Calibri" panose="020F0502020204030204"/>
            </a:endParaRPr>
          </a:p>
          <a:p>
            <a:endParaRPr lang="en-IE" dirty="0"/>
          </a:p>
        </p:txBody>
      </p:sp>
    </p:spTree>
    <p:extLst>
      <p:ext uri="{BB962C8B-B14F-4D97-AF65-F5344CB8AC3E}">
        <p14:creationId xmlns:p14="http://schemas.microsoft.com/office/powerpoint/2010/main" val="256479317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BC198-4A2E-9A19-0EF6-F6166FF4932E}"/>
            </a:ext>
          </a:extLst>
        </p:cNvPr>
        <p:cNvGrpSpPr/>
        <p:nvPr/>
      </p:nvGrpSpPr>
      <p:grpSpPr>
        <a:xfrm>
          <a:off x="0" y="0"/>
          <a:ext cx="0" cy="0"/>
          <a:chOff x="0" y="0"/>
          <a:chExt cx="0" cy="0"/>
        </a:xfrm>
      </p:grpSpPr>
      <p:sp>
        <p:nvSpPr>
          <p:cNvPr id="4" name="Freeform 21">
            <a:extLst>
              <a:ext uri="{FF2B5EF4-FFF2-40B4-BE49-F238E27FC236}">
                <a16:creationId xmlns:a16="http://schemas.microsoft.com/office/drawing/2014/main" id="{0ED3F98F-5C65-10A3-B36A-D23CB30525DC}"/>
              </a:ext>
            </a:extLst>
          </p:cNvPr>
          <p:cNvSpPr/>
          <p:nvPr/>
        </p:nvSpPr>
        <p:spPr>
          <a:xfrm>
            <a:off x="1" y="-1"/>
            <a:ext cx="2598683" cy="6858001"/>
          </a:xfrm>
          <a:custGeom>
            <a:avLst/>
            <a:gdLst>
              <a:gd name="connsiteX0" fmla="*/ 0 w 2598683"/>
              <a:gd name="connsiteY0" fmla="*/ 0 h 7089422"/>
              <a:gd name="connsiteX1" fmla="*/ 1766529 w 2598683"/>
              <a:gd name="connsiteY1" fmla="*/ 0 h 7089422"/>
              <a:gd name="connsiteX2" fmla="*/ 1775585 w 2598683"/>
              <a:gd name="connsiteY2" fmla="*/ 13359 h 7089422"/>
              <a:gd name="connsiteX3" fmla="*/ 2598683 w 2598683"/>
              <a:gd name="connsiteY3" fmla="*/ 3575755 h 7089422"/>
              <a:gd name="connsiteX4" fmla="*/ 1848779 w 2598683"/>
              <a:gd name="connsiteY4" fmla="*/ 7018375 h 7089422"/>
              <a:gd name="connsiteX5" fmla="*/ 1805362 w 2598683"/>
              <a:gd name="connsiteY5" fmla="*/ 7089422 h 7089422"/>
              <a:gd name="connsiteX6" fmla="*/ 0 w 2598683"/>
              <a:gd name="connsiteY6" fmla="*/ 7089422 h 70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8683" h="7089422">
                <a:moveTo>
                  <a:pt x="0" y="0"/>
                </a:moveTo>
                <a:lnTo>
                  <a:pt x="1766529" y="0"/>
                </a:lnTo>
                <a:lnTo>
                  <a:pt x="1775585" y="13359"/>
                </a:lnTo>
                <a:cubicBezTo>
                  <a:pt x="2272183" y="785400"/>
                  <a:pt x="2598683" y="2092835"/>
                  <a:pt x="2598683" y="3575755"/>
                </a:cubicBezTo>
                <a:cubicBezTo>
                  <a:pt x="2598683" y="4984529"/>
                  <a:pt x="2304017" y="6234928"/>
                  <a:pt x="1848779" y="7018375"/>
                </a:cubicBezTo>
                <a:lnTo>
                  <a:pt x="1805362" y="7089422"/>
                </a:lnTo>
                <a:lnTo>
                  <a:pt x="0" y="7089422"/>
                </a:lnTo>
                <a:close/>
              </a:path>
            </a:pathLst>
          </a:cu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pic>
        <p:nvPicPr>
          <p:cNvPr id="5" name="Picture 4">
            <a:extLst>
              <a:ext uri="{FF2B5EF4-FFF2-40B4-BE49-F238E27FC236}">
                <a16:creationId xmlns:a16="http://schemas.microsoft.com/office/drawing/2014/main" id="{BE6D5046-0957-BC7D-B61F-7BB886B71047}"/>
              </a:ext>
            </a:extLst>
          </p:cNvPr>
          <p:cNvPicPr>
            <a:picLocks noChangeAspect="1"/>
          </p:cNvPicPr>
          <p:nvPr/>
        </p:nvPicPr>
        <p:blipFill>
          <a:blip r:embed="rId2"/>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13" name="Title 12">
            <a:extLst>
              <a:ext uri="{FF2B5EF4-FFF2-40B4-BE49-F238E27FC236}">
                <a16:creationId xmlns:a16="http://schemas.microsoft.com/office/drawing/2014/main" id="{4E29A049-AA70-0D72-3EE0-1F75BEA6022C}"/>
              </a:ext>
            </a:extLst>
          </p:cNvPr>
          <p:cNvSpPr>
            <a:spLocks noGrp="1"/>
          </p:cNvSpPr>
          <p:nvPr>
            <p:ph type="title"/>
          </p:nvPr>
        </p:nvSpPr>
        <p:spPr>
          <a:xfrm>
            <a:off x="2706624" y="365125"/>
            <a:ext cx="8647176" cy="594995"/>
          </a:xfrm>
        </p:spPr>
        <p:txBody>
          <a:bodyPr>
            <a:normAutofit/>
          </a:bodyPr>
          <a:lstStyle/>
          <a:p>
            <a:r>
              <a:rPr lang="en-IE" sz="2800" b="1" dirty="0">
                <a:solidFill>
                  <a:srgbClr val="7030A0"/>
                </a:solidFill>
                <a:latin typeface="+mn-lt"/>
              </a:rPr>
              <a:t>PURPOSE OF BRIEFING SESSION</a:t>
            </a:r>
          </a:p>
        </p:txBody>
      </p:sp>
      <p:sp>
        <p:nvSpPr>
          <p:cNvPr id="2" name="Content Placeholder 1">
            <a:extLst>
              <a:ext uri="{FF2B5EF4-FFF2-40B4-BE49-F238E27FC236}">
                <a16:creationId xmlns:a16="http://schemas.microsoft.com/office/drawing/2014/main" id="{20AA5ED0-E7EB-B190-1CCD-1D9A137F8253}"/>
              </a:ext>
            </a:extLst>
          </p:cNvPr>
          <p:cNvSpPr>
            <a:spLocks noGrp="1"/>
          </p:cNvSpPr>
          <p:nvPr>
            <p:ph sz="half" idx="1"/>
          </p:nvPr>
        </p:nvSpPr>
        <p:spPr>
          <a:xfrm>
            <a:off x="2706624" y="960120"/>
            <a:ext cx="5635870" cy="5216843"/>
          </a:xfrm>
        </p:spPr>
        <p:txBody>
          <a:bodyPr>
            <a:normAutofit/>
          </a:bodyPr>
          <a:lstStyle/>
          <a:p>
            <a:endParaRPr lang="en-IE" sz="2000" dirty="0"/>
          </a:p>
          <a:p>
            <a:pPr marL="0" indent="0">
              <a:buNone/>
            </a:pPr>
            <a:endParaRPr lang="en-IE" sz="2000" dirty="0"/>
          </a:p>
          <a:p>
            <a:r>
              <a:rPr lang="en-IE" sz="2200" dirty="0"/>
              <a:t>Provide an overview of CASWS 2026 scheme.</a:t>
            </a:r>
          </a:p>
          <a:p>
            <a:endParaRPr lang="en-IE" sz="2200" dirty="0"/>
          </a:p>
          <a:p>
            <a:r>
              <a:rPr lang="en-IE" sz="2200" dirty="0"/>
              <a:t>Assist schools to decide whether they will apply for CASWS 2026 grant funding. </a:t>
            </a:r>
          </a:p>
          <a:p>
            <a:endParaRPr lang="en-IE" sz="2200" dirty="0"/>
          </a:p>
          <a:p>
            <a:r>
              <a:rPr lang="en-IE" sz="2200" dirty="0"/>
              <a:t>Introduce Step by Step Guidance &amp; Workbooks to support the application process.</a:t>
            </a:r>
          </a:p>
          <a:p>
            <a:endParaRPr lang="en-IE" sz="2400" dirty="0"/>
          </a:p>
          <a:p>
            <a:endParaRPr lang="en-IE" sz="2000" dirty="0"/>
          </a:p>
        </p:txBody>
      </p:sp>
      <p:pic>
        <p:nvPicPr>
          <p:cNvPr id="8" name="Content Placeholder 7">
            <a:extLst>
              <a:ext uri="{FF2B5EF4-FFF2-40B4-BE49-F238E27FC236}">
                <a16:creationId xmlns:a16="http://schemas.microsoft.com/office/drawing/2014/main" id="{A6F26E07-7A22-1DF2-4CC9-5056A52F838A}"/>
              </a:ext>
            </a:extLst>
          </p:cNvPr>
          <p:cNvPicPr>
            <a:picLocks noGrp="1" noChangeAspect="1"/>
          </p:cNvPicPr>
          <p:nvPr>
            <p:ph sz="half" idx="2"/>
          </p:nvPr>
        </p:nvPicPr>
        <p:blipFill>
          <a:blip r:embed="rId3"/>
          <a:stretch>
            <a:fillRect/>
          </a:stretch>
        </p:blipFill>
        <p:spPr>
          <a:xfrm>
            <a:off x="9123657" y="1067244"/>
            <a:ext cx="1500986" cy="2105903"/>
          </a:xfrm>
        </p:spPr>
      </p:pic>
      <p:pic>
        <p:nvPicPr>
          <p:cNvPr id="9" name="Picture 8">
            <a:extLst>
              <a:ext uri="{FF2B5EF4-FFF2-40B4-BE49-F238E27FC236}">
                <a16:creationId xmlns:a16="http://schemas.microsoft.com/office/drawing/2014/main" id="{7A896F70-7045-B709-366D-DBE7632D9C93}"/>
              </a:ext>
            </a:extLst>
          </p:cNvPr>
          <p:cNvPicPr>
            <a:picLocks noChangeAspect="1"/>
          </p:cNvPicPr>
          <p:nvPr/>
        </p:nvPicPr>
        <p:blipFill>
          <a:blip r:embed="rId4"/>
          <a:stretch>
            <a:fillRect/>
          </a:stretch>
        </p:blipFill>
        <p:spPr>
          <a:xfrm>
            <a:off x="222425" y="2057984"/>
            <a:ext cx="2141681" cy="2137719"/>
          </a:xfrm>
          <a:prstGeom prst="rect">
            <a:avLst/>
          </a:prstGeom>
        </p:spPr>
      </p:pic>
      <p:pic>
        <p:nvPicPr>
          <p:cNvPr id="11" name="Picture 10">
            <a:extLst>
              <a:ext uri="{FF2B5EF4-FFF2-40B4-BE49-F238E27FC236}">
                <a16:creationId xmlns:a16="http://schemas.microsoft.com/office/drawing/2014/main" id="{66B56642-C9E0-3DC9-C3D1-641569C7C2E8}"/>
              </a:ext>
            </a:extLst>
          </p:cNvPr>
          <p:cNvPicPr>
            <a:picLocks noChangeAspect="1"/>
          </p:cNvPicPr>
          <p:nvPr/>
        </p:nvPicPr>
        <p:blipFill>
          <a:blip r:embed="rId5"/>
          <a:stretch>
            <a:fillRect/>
          </a:stretch>
        </p:blipFill>
        <p:spPr>
          <a:xfrm>
            <a:off x="9537192" y="2726668"/>
            <a:ext cx="2244565" cy="1469035"/>
          </a:xfrm>
          <a:prstGeom prst="rect">
            <a:avLst/>
          </a:prstGeom>
        </p:spPr>
      </p:pic>
      <p:pic>
        <p:nvPicPr>
          <p:cNvPr id="14" name="Picture 13">
            <a:extLst>
              <a:ext uri="{FF2B5EF4-FFF2-40B4-BE49-F238E27FC236}">
                <a16:creationId xmlns:a16="http://schemas.microsoft.com/office/drawing/2014/main" id="{82029FFC-4C4F-78B0-2F7D-3C7628539222}"/>
              </a:ext>
            </a:extLst>
          </p:cNvPr>
          <p:cNvPicPr>
            <a:picLocks noChangeAspect="1"/>
          </p:cNvPicPr>
          <p:nvPr/>
        </p:nvPicPr>
        <p:blipFill>
          <a:blip r:embed="rId6"/>
          <a:stretch>
            <a:fillRect/>
          </a:stretch>
        </p:blipFill>
        <p:spPr>
          <a:xfrm>
            <a:off x="9123657" y="3902955"/>
            <a:ext cx="2192781" cy="1377896"/>
          </a:xfrm>
          <a:prstGeom prst="rect">
            <a:avLst/>
          </a:prstGeom>
        </p:spPr>
      </p:pic>
    </p:spTree>
    <p:extLst>
      <p:ext uri="{BB962C8B-B14F-4D97-AF65-F5344CB8AC3E}">
        <p14:creationId xmlns:p14="http://schemas.microsoft.com/office/powerpoint/2010/main" val="13186955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910AD-C9C3-2C7D-C7C6-B0ABE9271BB0}"/>
            </a:ext>
          </a:extLst>
        </p:cNvPr>
        <p:cNvGrpSpPr/>
        <p:nvPr/>
      </p:nvGrpSpPr>
      <p:grpSpPr>
        <a:xfrm>
          <a:off x="0" y="0"/>
          <a:ext cx="0" cy="0"/>
          <a:chOff x="0" y="0"/>
          <a:chExt cx="0" cy="0"/>
        </a:xfrm>
      </p:grpSpPr>
      <p:sp>
        <p:nvSpPr>
          <p:cNvPr id="4" name="Freeform 21">
            <a:extLst>
              <a:ext uri="{FF2B5EF4-FFF2-40B4-BE49-F238E27FC236}">
                <a16:creationId xmlns:a16="http://schemas.microsoft.com/office/drawing/2014/main" id="{B0401B73-5F8F-50C6-64E0-91F6FF4FE1E2}"/>
              </a:ext>
            </a:extLst>
          </p:cNvPr>
          <p:cNvSpPr/>
          <p:nvPr/>
        </p:nvSpPr>
        <p:spPr>
          <a:xfrm>
            <a:off x="1" y="-1"/>
            <a:ext cx="2598683" cy="6858001"/>
          </a:xfrm>
          <a:custGeom>
            <a:avLst/>
            <a:gdLst>
              <a:gd name="connsiteX0" fmla="*/ 0 w 2598683"/>
              <a:gd name="connsiteY0" fmla="*/ 0 h 7089422"/>
              <a:gd name="connsiteX1" fmla="*/ 1766529 w 2598683"/>
              <a:gd name="connsiteY1" fmla="*/ 0 h 7089422"/>
              <a:gd name="connsiteX2" fmla="*/ 1775585 w 2598683"/>
              <a:gd name="connsiteY2" fmla="*/ 13359 h 7089422"/>
              <a:gd name="connsiteX3" fmla="*/ 2598683 w 2598683"/>
              <a:gd name="connsiteY3" fmla="*/ 3575755 h 7089422"/>
              <a:gd name="connsiteX4" fmla="*/ 1848779 w 2598683"/>
              <a:gd name="connsiteY4" fmla="*/ 7018375 h 7089422"/>
              <a:gd name="connsiteX5" fmla="*/ 1805362 w 2598683"/>
              <a:gd name="connsiteY5" fmla="*/ 7089422 h 7089422"/>
              <a:gd name="connsiteX6" fmla="*/ 0 w 2598683"/>
              <a:gd name="connsiteY6" fmla="*/ 7089422 h 70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8683" h="7089422">
                <a:moveTo>
                  <a:pt x="0" y="0"/>
                </a:moveTo>
                <a:lnTo>
                  <a:pt x="1766529" y="0"/>
                </a:lnTo>
                <a:lnTo>
                  <a:pt x="1775585" y="13359"/>
                </a:lnTo>
                <a:cubicBezTo>
                  <a:pt x="2272183" y="785400"/>
                  <a:pt x="2598683" y="2092835"/>
                  <a:pt x="2598683" y="3575755"/>
                </a:cubicBezTo>
                <a:cubicBezTo>
                  <a:pt x="2598683" y="4984529"/>
                  <a:pt x="2304017" y="6234928"/>
                  <a:pt x="1848779" y="7018375"/>
                </a:cubicBezTo>
                <a:lnTo>
                  <a:pt x="1805362" y="7089422"/>
                </a:lnTo>
                <a:lnTo>
                  <a:pt x="0" y="7089422"/>
                </a:lnTo>
                <a:close/>
              </a:path>
            </a:pathLst>
          </a:cu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pic>
        <p:nvPicPr>
          <p:cNvPr id="5" name="Picture 4">
            <a:extLst>
              <a:ext uri="{FF2B5EF4-FFF2-40B4-BE49-F238E27FC236}">
                <a16:creationId xmlns:a16="http://schemas.microsoft.com/office/drawing/2014/main" id="{57DAC87A-7901-F2CA-88C0-40C0F0B9460A}"/>
              </a:ext>
            </a:extLst>
          </p:cNvPr>
          <p:cNvPicPr>
            <a:picLocks noChangeAspect="1"/>
          </p:cNvPicPr>
          <p:nvPr/>
        </p:nvPicPr>
        <p:blipFill>
          <a:blip r:embed="rId2"/>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13" name="Title 12">
            <a:extLst>
              <a:ext uri="{FF2B5EF4-FFF2-40B4-BE49-F238E27FC236}">
                <a16:creationId xmlns:a16="http://schemas.microsoft.com/office/drawing/2014/main" id="{59D0CDB8-3A73-7022-0A7C-D546F41D5425}"/>
              </a:ext>
            </a:extLst>
          </p:cNvPr>
          <p:cNvSpPr>
            <a:spLocks noGrp="1"/>
          </p:cNvSpPr>
          <p:nvPr>
            <p:ph type="title"/>
          </p:nvPr>
        </p:nvSpPr>
        <p:spPr>
          <a:xfrm>
            <a:off x="2724912" y="97971"/>
            <a:ext cx="8628888" cy="522515"/>
          </a:xfrm>
        </p:spPr>
        <p:txBody>
          <a:bodyPr>
            <a:normAutofit/>
          </a:bodyPr>
          <a:lstStyle/>
          <a:p>
            <a:r>
              <a:rPr lang="en-IE" sz="2800" b="1" dirty="0">
                <a:solidFill>
                  <a:srgbClr val="7030A0"/>
                </a:solidFill>
                <a:latin typeface="+mn-lt"/>
              </a:rPr>
              <a:t>OVERVIEW OF CASWS 2026</a:t>
            </a:r>
          </a:p>
        </p:txBody>
      </p:sp>
      <p:sp>
        <p:nvSpPr>
          <p:cNvPr id="2" name="Content Placeholder 1">
            <a:extLst>
              <a:ext uri="{FF2B5EF4-FFF2-40B4-BE49-F238E27FC236}">
                <a16:creationId xmlns:a16="http://schemas.microsoft.com/office/drawing/2014/main" id="{89F96F8A-6D6B-BDC8-1DC7-DFD0181BAE4F}"/>
              </a:ext>
            </a:extLst>
          </p:cNvPr>
          <p:cNvSpPr>
            <a:spLocks noGrp="1"/>
          </p:cNvSpPr>
          <p:nvPr>
            <p:ph sz="half" idx="2"/>
          </p:nvPr>
        </p:nvSpPr>
        <p:spPr>
          <a:xfrm>
            <a:off x="5190216" y="620486"/>
            <a:ext cx="6289812" cy="5127172"/>
          </a:xfrm>
        </p:spPr>
        <p:txBody>
          <a:bodyPr>
            <a:noAutofit/>
          </a:bodyPr>
          <a:lstStyle/>
          <a:p>
            <a:r>
              <a:rPr lang="en-IE" sz="1900" dirty="0"/>
              <a:t>Devolved Capital Grant for works that will not impact on the operation of the school.</a:t>
            </a:r>
          </a:p>
          <a:p>
            <a:r>
              <a:rPr lang="en-IE" sz="1900" dirty="0"/>
              <a:t>Most recent Summer Works Scheme was in 2022.</a:t>
            </a:r>
          </a:p>
          <a:p>
            <a:pPr marL="0" indent="0">
              <a:buNone/>
            </a:pPr>
            <a:endParaRPr lang="en-IE" sz="1900" dirty="0"/>
          </a:p>
          <a:p>
            <a:r>
              <a:rPr lang="en-IE" sz="1900" dirty="0"/>
              <a:t>Schools participating in the Free Education Scheme with permanent recognition.</a:t>
            </a:r>
          </a:p>
          <a:p>
            <a:endParaRPr lang="en-IE" sz="1900" dirty="0"/>
          </a:p>
          <a:p>
            <a:r>
              <a:rPr lang="en-IE" sz="1900" dirty="0"/>
              <a:t>On Climate Action Works.</a:t>
            </a:r>
          </a:p>
          <a:p>
            <a:endParaRPr lang="en-IE" sz="1900" dirty="0"/>
          </a:p>
          <a:p>
            <a:r>
              <a:rPr lang="en-IE" sz="1900" dirty="0"/>
              <a:t>Fund Climate Action &amp; Traditional Works that are;</a:t>
            </a:r>
          </a:p>
          <a:p>
            <a:pPr lvl="1">
              <a:buFont typeface="Wingdings" panose="05000000000000000000" pitchFamily="2" charset="2"/>
              <a:buChar char="Ø"/>
            </a:pPr>
            <a:r>
              <a:rPr lang="en-IE" sz="1900" dirty="0"/>
              <a:t>Absolutely necessary, immediate, fundamentally needed, are essential, prevent schools or parts from having to be closed.</a:t>
            </a:r>
          </a:p>
          <a:p>
            <a:pPr lvl="1">
              <a:buFont typeface="Wingdings" panose="05000000000000000000" pitchFamily="2" charset="2"/>
              <a:buChar char="Ø"/>
            </a:pPr>
            <a:endParaRPr lang="en-IE" sz="1900" dirty="0"/>
          </a:p>
          <a:p>
            <a:r>
              <a:rPr lang="en-IE" sz="1900" dirty="0"/>
              <a:t>Assist schools in identifying and applying for the highest priority works that can be completed at times that avoid disrupting the operation of the school.</a:t>
            </a:r>
          </a:p>
        </p:txBody>
      </p:sp>
      <p:pic>
        <p:nvPicPr>
          <p:cNvPr id="9" name="Picture 8">
            <a:extLst>
              <a:ext uri="{FF2B5EF4-FFF2-40B4-BE49-F238E27FC236}">
                <a16:creationId xmlns:a16="http://schemas.microsoft.com/office/drawing/2014/main" id="{AD24B767-1440-8A5E-F813-DACA03D8E16A}"/>
              </a:ext>
            </a:extLst>
          </p:cNvPr>
          <p:cNvPicPr>
            <a:picLocks noChangeAspect="1"/>
          </p:cNvPicPr>
          <p:nvPr/>
        </p:nvPicPr>
        <p:blipFill>
          <a:blip r:embed="rId3"/>
          <a:stretch>
            <a:fillRect/>
          </a:stretch>
        </p:blipFill>
        <p:spPr>
          <a:xfrm>
            <a:off x="222425" y="2057984"/>
            <a:ext cx="2141681" cy="2137719"/>
          </a:xfrm>
          <a:prstGeom prst="rect">
            <a:avLst/>
          </a:prstGeom>
        </p:spPr>
      </p:pic>
      <p:sp>
        <p:nvSpPr>
          <p:cNvPr id="3" name="Subtitle 10">
            <a:extLst>
              <a:ext uri="{FF2B5EF4-FFF2-40B4-BE49-F238E27FC236}">
                <a16:creationId xmlns:a16="http://schemas.microsoft.com/office/drawing/2014/main" id="{D3D22EF0-6AB0-14B4-62F5-2F872A787569}"/>
              </a:ext>
            </a:extLst>
          </p:cNvPr>
          <p:cNvSpPr txBox="1">
            <a:spLocks/>
          </p:cNvSpPr>
          <p:nvPr/>
        </p:nvSpPr>
        <p:spPr>
          <a:xfrm>
            <a:off x="2821108" y="694945"/>
            <a:ext cx="2654894" cy="55425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IE" sz="1900" dirty="0">
                <a:solidFill>
                  <a:prstClr val="black"/>
                </a:solidFill>
                <a:latin typeface="Calibri" panose="020F0502020204030204"/>
              </a:rPr>
              <a:t>Multi-Annual.</a:t>
            </a:r>
          </a:p>
          <a:p>
            <a:pPr marL="0" indent="0">
              <a:buFont typeface="Arial" panose="020B0604020202020204" pitchFamily="34" charset="0"/>
              <a:buNone/>
              <a:defRPr/>
            </a:pPr>
            <a:endParaRPr lang="en-IE" sz="1900" dirty="0">
              <a:solidFill>
                <a:prstClr val="black"/>
              </a:solidFill>
              <a:latin typeface="Calibri" panose="020F0502020204030204"/>
            </a:endParaRPr>
          </a:p>
          <a:p>
            <a:pPr marL="0" indent="0">
              <a:buFont typeface="Arial" panose="020B0604020202020204" pitchFamily="34" charset="0"/>
              <a:buNone/>
              <a:defRPr/>
            </a:pPr>
            <a:endParaRPr lang="en-IE" sz="1900" dirty="0">
              <a:solidFill>
                <a:prstClr val="black"/>
              </a:solidFill>
              <a:latin typeface="Calibri" panose="020F0502020204030204"/>
            </a:endParaRPr>
          </a:p>
          <a:p>
            <a:pPr marL="0" indent="0">
              <a:buFont typeface="Arial" panose="020B0604020202020204" pitchFamily="34" charset="0"/>
              <a:buNone/>
              <a:defRPr/>
            </a:pPr>
            <a:endParaRPr lang="en-IE" sz="1900" dirty="0">
              <a:solidFill>
                <a:prstClr val="black"/>
              </a:solidFill>
              <a:latin typeface="Calibri" panose="020F0502020204030204"/>
            </a:endParaRPr>
          </a:p>
          <a:p>
            <a:pPr marL="0" indent="0">
              <a:buFont typeface="Arial" panose="020B0604020202020204" pitchFamily="34" charset="0"/>
              <a:buNone/>
              <a:defRPr/>
            </a:pPr>
            <a:r>
              <a:rPr lang="en-IE" sz="1900" dirty="0">
                <a:solidFill>
                  <a:prstClr val="black"/>
                </a:solidFill>
                <a:latin typeface="Calibri" panose="020F0502020204030204"/>
              </a:rPr>
              <a:t>Eligibility.</a:t>
            </a:r>
          </a:p>
          <a:p>
            <a:pPr marL="0" indent="0">
              <a:buFont typeface="Arial" panose="020B0604020202020204" pitchFamily="34" charset="0"/>
              <a:buNone/>
              <a:defRPr/>
            </a:pPr>
            <a:endParaRPr lang="en-IE" sz="1900" dirty="0">
              <a:solidFill>
                <a:prstClr val="black"/>
              </a:solidFill>
              <a:latin typeface="Calibri" panose="020F0502020204030204"/>
            </a:endParaRPr>
          </a:p>
          <a:p>
            <a:pPr marL="0" indent="0">
              <a:buFont typeface="Arial" panose="020B0604020202020204" pitchFamily="34" charset="0"/>
              <a:buNone/>
              <a:defRPr/>
            </a:pPr>
            <a:r>
              <a:rPr lang="en-IE" sz="1900" dirty="0">
                <a:solidFill>
                  <a:prstClr val="black"/>
                </a:solidFill>
                <a:latin typeface="Calibri" panose="020F0502020204030204"/>
              </a:rPr>
              <a:t>Focus of Scheme.</a:t>
            </a:r>
          </a:p>
          <a:p>
            <a:pPr marL="0" indent="0">
              <a:buFont typeface="Arial" panose="020B0604020202020204" pitchFamily="34" charset="0"/>
              <a:buNone/>
              <a:defRPr/>
            </a:pPr>
            <a:endParaRPr lang="en-IE" sz="1900" dirty="0">
              <a:solidFill>
                <a:prstClr val="black"/>
              </a:solidFill>
              <a:latin typeface="Calibri" panose="020F0502020204030204"/>
            </a:endParaRPr>
          </a:p>
          <a:p>
            <a:pPr marL="0" indent="0">
              <a:buFont typeface="Arial" panose="020B0604020202020204" pitchFamily="34" charset="0"/>
              <a:buNone/>
              <a:defRPr/>
            </a:pPr>
            <a:r>
              <a:rPr lang="en-IE" sz="1900" dirty="0">
                <a:solidFill>
                  <a:prstClr val="black"/>
                </a:solidFill>
                <a:latin typeface="Calibri" panose="020F0502020204030204"/>
              </a:rPr>
              <a:t>Aim of Scheme.</a:t>
            </a:r>
          </a:p>
          <a:p>
            <a:pPr marL="0" indent="0">
              <a:buFont typeface="Arial" panose="020B0604020202020204" pitchFamily="34" charset="0"/>
              <a:buNone/>
              <a:defRPr/>
            </a:pPr>
            <a:endParaRPr lang="en-IE" sz="1900" dirty="0">
              <a:solidFill>
                <a:prstClr val="black"/>
              </a:solidFill>
              <a:latin typeface="Calibri" panose="020F0502020204030204"/>
            </a:endParaRPr>
          </a:p>
          <a:p>
            <a:pPr marL="0" indent="0">
              <a:buFont typeface="Arial" panose="020B0604020202020204" pitchFamily="34" charset="0"/>
              <a:buNone/>
              <a:defRPr/>
            </a:pPr>
            <a:endParaRPr lang="en-IE" sz="1900" dirty="0">
              <a:solidFill>
                <a:prstClr val="black"/>
              </a:solidFill>
              <a:latin typeface="Calibri" panose="020F0502020204030204"/>
            </a:endParaRPr>
          </a:p>
          <a:p>
            <a:pPr marL="0" indent="0">
              <a:buFont typeface="Arial" panose="020B0604020202020204" pitchFamily="34" charset="0"/>
              <a:buNone/>
              <a:defRPr/>
            </a:pPr>
            <a:endParaRPr lang="en-IE" sz="1900" dirty="0">
              <a:solidFill>
                <a:prstClr val="black"/>
              </a:solidFill>
              <a:latin typeface="Calibri" panose="020F0502020204030204"/>
            </a:endParaRPr>
          </a:p>
          <a:p>
            <a:pPr marL="0" indent="0">
              <a:buFont typeface="Arial" panose="020B0604020202020204" pitchFamily="34" charset="0"/>
              <a:buNone/>
              <a:defRPr/>
            </a:pPr>
            <a:r>
              <a:rPr lang="en-IE" sz="1900" dirty="0">
                <a:solidFill>
                  <a:prstClr val="black"/>
                </a:solidFill>
                <a:latin typeface="Calibri" panose="020F0502020204030204"/>
              </a:rPr>
              <a:t>Purpose of Scheme</a:t>
            </a:r>
            <a:r>
              <a:rPr lang="en-IE" sz="2000" dirty="0">
                <a:solidFill>
                  <a:prstClr val="black"/>
                </a:solidFill>
                <a:latin typeface="Calibri" panose="020F0502020204030204"/>
              </a:rPr>
              <a:t>.</a:t>
            </a:r>
          </a:p>
          <a:p>
            <a:endParaRPr lang="en-IE" dirty="0"/>
          </a:p>
        </p:txBody>
      </p:sp>
    </p:spTree>
    <p:extLst>
      <p:ext uri="{BB962C8B-B14F-4D97-AF65-F5344CB8AC3E}">
        <p14:creationId xmlns:p14="http://schemas.microsoft.com/office/powerpoint/2010/main" val="300520741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273BF-90F7-CEC7-3117-3F10B7D56A84}"/>
            </a:ext>
          </a:extLst>
        </p:cNvPr>
        <p:cNvGrpSpPr/>
        <p:nvPr/>
      </p:nvGrpSpPr>
      <p:grpSpPr>
        <a:xfrm>
          <a:off x="0" y="0"/>
          <a:ext cx="0" cy="0"/>
          <a:chOff x="0" y="0"/>
          <a:chExt cx="0" cy="0"/>
        </a:xfrm>
      </p:grpSpPr>
      <p:sp>
        <p:nvSpPr>
          <p:cNvPr id="4" name="Freeform 21">
            <a:extLst>
              <a:ext uri="{FF2B5EF4-FFF2-40B4-BE49-F238E27FC236}">
                <a16:creationId xmlns:a16="http://schemas.microsoft.com/office/drawing/2014/main" id="{98F0427C-F52F-5651-5320-2E39C0C0ADF9}"/>
              </a:ext>
            </a:extLst>
          </p:cNvPr>
          <p:cNvSpPr/>
          <p:nvPr/>
        </p:nvSpPr>
        <p:spPr>
          <a:xfrm>
            <a:off x="1" y="-1"/>
            <a:ext cx="2598683" cy="6858001"/>
          </a:xfrm>
          <a:custGeom>
            <a:avLst/>
            <a:gdLst>
              <a:gd name="connsiteX0" fmla="*/ 0 w 2598683"/>
              <a:gd name="connsiteY0" fmla="*/ 0 h 7089422"/>
              <a:gd name="connsiteX1" fmla="*/ 1766529 w 2598683"/>
              <a:gd name="connsiteY1" fmla="*/ 0 h 7089422"/>
              <a:gd name="connsiteX2" fmla="*/ 1775585 w 2598683"/>
              <a:gd name="connsiteY2" fmla="*/ 13359 h 7089422"/>
              <a:gd name="connsiteX3" fmla="*/ 2598683 w 2598683"/>
              <a:gd name="connsiteY3" fmla="*/ 3575755 h 7089422"/>
              <a:gd name="connsiteX4" fmla="*/ 1848779 w 2598683"/>
              <a:gd name="connsiteY4" fmla="*/ 7018375 h 7089422"/>
              <a:gd name="connsiteX5" fmla="*/ 1805362 w 2598683"/>
              <a:gd name="connsiteY5" fmla="*/ 7089422 h 7089422"/>
              <a:gd name="connsiteX6" fmla="*/ 0 w 2598683"/>
              <a:gd name="connsiteY6" fmla="*/ 7089422 h 70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8683" h="7089422">
                <a:moveTo>
                  <a:pt x="0" y="0"/>
                </a:moveTo>
                <a:lnTo>
                  <a:pt x="1766529" y="0"/>
                </a:lnTo>
                <a:lnTo>
                  <a:pt x="1775585" y="13359"/>
                </a:lnTo>
                <a:cubicBezTo>
                  <a:pt x="2272183" y="785400"/>
                  <a:pt x="2598683" y="2092835"/>
                  <a:pt x="2598683" y="3575755"/>
                </a:cubicBezTo>
                <a:cubicBezTo>
                  <a:pt x="2598683" y="4984529"/>
                  <a:pt x="2304017" y="6234928"/>
                  <a:pt x="1848779" y="7018375"/>
                </a:cubicBezTo>
                <a:lnTo>
                  <a:pt x="1805362" y="7089422"/>
                </a:lnTo>
                <a:lnTo>
                  <a:pt x="0" y="7089422"/>
                </a:lnTo>
                <a:close/>
              </a:path>
            </a:pathLst>
          </a:cu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pic>
        <p:nvPicPr>
          <p:cNvPr id="5" name="Picture 4">
            <a:extLst>
              <a:ext uri="{FF2B5EF4-FFF2-40B4-BE49-F238E27FC236}">
                <a16:creationId xmlns:a16="http://schemas.microsoft.com/office/drawing/2014/main" id="{60C0C8B6-78DA-0693-88A3-E85C84C421B4}"/>
              </a:ext>
            </a:extLst>
          </p:cNvPr>
          <p:cNvPicPr>
            <a:picLocks noChangeAspect="1"/>
          </p:cNvPicPr>
          <p:nvPr/>
        </p:nvPicPr>
        <p:blipFill>
          <a:blip r:embed="rId2"/>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13" name="Title 12">
            <a:extLst>
              <a:ext uri="{FF2B5EF4-FFF2-40B4-BE49-F238E27FC236}">
                <a16:creationId xmlns:a16="http://schemas.microsoft.com/office/drawing/2014/main" id="{676A6916-8C20-EB5E-3CD0-C9E83D7236C9}"/>
              </a:ext>
            </a:extLst>
          </p:cNvPr>
          <p:cNvSpPr>
            <a:spLocks noGrp="1"/>
          </p:cNvSpPr>
          <p:nvPr>
            <p:ph type="title"/>
          </p:nvPr>
        </p:nvSpPr>
        <p:spPr>
          <a:xfrm>
            <a:off x="2652139" y="365125"/>
            <a:ext cx="8701661" cy="640715"/>
          </a:xfrm>
        </p:spPr>
        <p:txBody>
          <a:bodyPr>
            <a:normAutofit/>
          </a:bodyPr>
          <a:lstStyle/>
          <a:p>
            <a:r>
              <a:rPr lang="en-IE" sz="2800" b="1" dirty="0">
                <a:solidFill>
                  <a:srgbClr val="7030A0"/>
                </a:solidFill>
                <a:latin typeface="+mn-lt"/>
              </a:rPr>
              <a:t>OVERVIEW OF CASWS 2026 contd …</a:t>
            </a:r>
          </a:p>
        </p:txBody>
      </p:sp>
      <p:sp>
        <p:nvSpPr>
          <p:cNvPr id="2" name="Content Placeholder 1">
            <a:extLst>
              <a:ext uri="{FF2B5EF4-FFF2-40B4-BE49-F238E27FC236}">
                <a16:creationId xmlns:a16="http://schemas.microsoft.com/office/drawing/2014/main" id="{BFCD413D-7A3D-C180-568C-4838438640AF}"/>
              </a:ext>
            </a:extLst>
          </p:cNvPr>
          <p:cNvSpPr>
            <a:spLocks noGrp="1"/>
          </p:cNvSpPr>
          <p:nvPr>
            <p:ph sz="half" idx="2"/>
          </p:nvPr>
        </p:nvSpPr>
        <p:spPr>
          <a:xfrm>
            <a:off x="5063988" y="1005840"/>
            <a:ext cx="6289812" cy="5171123"/>
          </a:xfrm>
        </p:spPr>
        <p:txBody>
          <a:bodyPr>
            <a:normAutofit fontScale="92500" lnSpcReduction="20000"/>
          </a:bodyPr>
          <a:lstStyle/>
          <a:p>
            <a:endParaRPr lang="en-IE" sz="2000" dirty="0"/>
          </a:p>
          <a:p>
            <a:pPr>
              <a:lnSpc>
                <a:spcPct val="100000"/>
              </a:lnSpc>
            </a:pPr>
            <a:r>
              <a:rPr lang="en-IE" sz="2400" dirty="0"/>
              <a:t>Schools with other applications with the Department are not excluded from submitting a CASWS 2026 application.</a:t>
            </a:r>
          </a:p>
          <a:p>
            <a:pPr>
              <a:lnSpc>
                <a:spcPct val="100000"/>
              </a:lnSpc>
            </a:pPr>
            <a:r>
              <a:rPr lang="en-IE" sz="2400" dirty="0"/>
              <a:t>Applications should only be for works that are not going to interfere with future works.</a:t>
            </a:r>
          </a:p>
          <a:p>
            <a:pPr>
              <a:lnSpc>
                <a:spcPct val="100000"/>
              </a:lnSpc>
            </a:pPr>
            <a:r>
              <a:rPr lang="en-IE" sz="2400" dirty="0"/>
              <a:t>Previous SWS applications are no longer valid, only applications submitted via EsiNet portal will be considered for future CASWS funding.</a:t>
            </a:r>
          </a:p>
          <a:p>
            <a:pPr>
              <a:lnSpc>
                <a:spcPct val="100000"/>
              </a:lnSpc>
            </a:pPr>
            <a:r>
              <a:rPr lang="en-IE" sz="2400" dirty="0"/>
              <a:t>Main differences between the current scheme and previous schemes is the focus on climate action element of works, the omission of Life Safety works and works to facilitate the inclusion and access for pupils or staff with special needs from the CASWS scheme. These works will now be managed through the </a:t>
            </a:r>
            <a:r>
              <a:rPr lang="en-IE" sz="2400" u="sng" dirty="0"/>
              <a:t>Emergency Works Scheme</a:t>
            </a:r>
            <a:r>
              <a:rPr lang="en-IE" sz="2400" dirty="0"/>
              <a:t>. </a:t>
            </a:r>
          </a:p>
        </p:txBody>
      </p:sp>
      <p:pic>
        <p:nvPicPr>
          <p:cNvPr id="9" name="Picture 8">
            <a:extLst>
              <a:ext uri="{FF2B5EF4-FFF2-40B4-BE49-F238E27FC236}">
                <a16:creationId xmlns:a16="http://schemas.microsoft.com/office/drawing/2014/main" id="{690C36C7-74B7-966C-2612-57A70E7D2375}"/>
              </a:ext>
            </a:extLst>
          </p:cNvPr>
          <p:cNvPicPr>
            <a:picLocks noChangeAspect="1"/>
          </p:cNvPicPr>
          <p:nvPr/>
        </p:nvPicPr>
        <p:blipFill>
          <a:blip r:embed="rId3"/>
          <a:stretch>
            <a:fillRect/>
          </a:stretch>
        </p:blipFill>
        <p:spPr>
          <a:xfrm>
            <a:off x="222425" y="2057984"/>
            <a:ext cx="2141681" cy="2137719"/>
          </a:xfrm>
          <a:prstGeom prst="rect">
            <a:avLst/>
          </a:prstGeom>
        </p:spPr>
      </p:pic>
      <p:sp>
        <p:nvSpPr>
          <p:cNvPr id="8" name="Subtitle 10">
            <a:extLst>
              <a:ext uri="{FF2B5EF4-FFF2-40B4-BE49-F238E27FC236}">
                <a16:creationId xmlns:a16="http://schemas.microsoft.com/office/drawing/2014/main" id="{E885438A-F1F4-B7CD-2F1D-4CADF74FC150}"/>
              </a:ext>
            </a:extLst>
          </p:cNvPr>
          <p:cNvSpPr txBox="1">
            <a:spLocks/>
          </p:cNvSpPr>
          <p:nvPr/>
        </p:nvSpPr>
        <p:spPr>
          <a:xfrm>
            <a:off x="2652139" y="1273629"/>
            <a:ext cx="2694916" cy="49837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200" b="0" i="0" u="none" strike="noStrike" kern="1200" cap="none" spc="0" normalizeH="0" baseline="0" noProof="0" dirty="0">
                <a:ln>
                  <a:noFill/>
                </a:ln>
                <a:solidFill>
                  <a:prstClr val="black"/>
                </a:solidFill>
                <a:effectLst/>
                <a:uLnTx/>
                <a:uFillTx/>
                <a:latin typeface="Calibri" panose="020F0502020204030204"/>
                <a:ea typeface="+mn-ea"/>
                <a:cs typeface="+mn-cs"/>
              </a:rPr>
              <a:t>General Items.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24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60129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8C91A-EAC8-2C61-0FFB-956B2382FFC6}"/>
            </a:ext>
          </a:extLst>
        </p:cNvPr>
        <p:cNvGrpSpPr/>
        <p:nvPr/>
      </p:nvGrpSpPr>
      <p:grpSpPr>
        <a:xfrm>
          <a:off x="0" y="0"/>
          <a:ext cx="0" cy="0"/>
          <a:chOff x="0" y="0"/>
          <a:chExt cx="0" cy="0"/>
        </a:xfrm>
      </p:grpSpPr>
      <p:sp>
        <p:nvSpPr>
          <p:cNvPr id="4" name="Freeform 21">
            <a:extLst>
              <a:ext uri="{FF2B5EF4-FFF2-40B4-BE49-F238E27FC236}">
                <a16:creationId xmlns:a16="http://schemas.microsoft.com/office/drawing/2014/main" id="{45D487EC-98B1-0FFE-633D-4A6C3925CB06}"/>
              </a:ext>
            </a:extLst>
          </p:cNvPr>
          <p:cNvSpPr/>
          <p:nvPr/>
        </p:nvSpPr>
        <p:spPr>
          <a:xfrm>
            <a:off x="1" y="-1"/>
            <a:ext cx="2598683" cy="6858001"/>
          </a:xfrm>
          <a:custGeom>
            <a:avLst/>
            <a:gdLst>
              <a:gd name="connsiteX0" fmla="*/ 0 w 2598683"/>
              <a:gd name="connsiteY0" fmla="*/ 0 h 7089422"/>
              <a:gd name="connsiteX1" fmla="*/ 1766529 w 2598683"/>
              <a:gd name="connsiteY1" fmla="*/ 0 h 7089422"/>
              <a:gd name="connsiteX2" fmla="*/ 1775585 w 2598683"/>
              <a:gd name="connsiteY2" fmla="*/ 13359 h 7089422"/>
              <a:gd name="connsiteX3" fmla="*/ 2598683 w 2598683"/>
              <a:gd name="connsiteY3" fmla="*/ 3575755 h 7089422"/>
              <a:gd name="connsiteX4" fmla="*/ 1848779 w 2598683"/>
              <a:gd name="connsiteY4" fmla="*/ 7018375 h 7089422"/>
              <a:gd name="connsiteX5" fmla="*/ 1805362 w 2598683"/>
              <a:gd name="connsiteY5" fmla="*/ 7089422 h 7089422"/>
              <a:gd name="connsiteX6" fmla="*/ 0 w 2598683"/>
              <a:gd name="connsiteY6" fmla="*/ 7089422 h 70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8683" h="7089422">
                <a:moveTo>
                  <a:pt x="0" y="0"/>
                </a:moveTo>
                <a:lnTo>
                  <a:pt x="1766529" y="0"/>
                </a:lnTo>
                <a:lnTo>
                  <a:pt x="1775585" y="13359"/>
                </a:lnTo>
                <a:cubicBezTo>
                  <a:pt x="2272183" y="785400"/>
                  <a:pt x="2598683" y="2092835"/>
                  <a:pt x="2598683" y="3575755"/>
                </a:cubicBezTo>
                <a:cubicBezTo>
                  <a:pt x="2598683" y="4984529"/>
                  <a:pt x="2304017" y="6234928"/>
                  <a:pt x="1848779" y="7018375"/>
                </a:cubicBezTo>
                <a:lnTo>
                  <a:pt x="1805362" y="7089422"/>
                </a:lnTo>
                <a:lnTo>
                  <a:pt x="0" y="7089422"/>
                </a:lnTo>
                <a:close/>
              </a:path>
            </a:pathLst>
          </a:cu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pic>
        <p:nvPicPr>
          <p:cNvPr id="5" name="Picture 4">
            <a:extLst>
              <a:ext uri="{FF2B5EF4-FFF2-40B4-BE49-F238E27FC236}">
                <a16:creationId xmlns:a16="http://schemas.microsoft.com/office/drawing/2014/main" id="{18CFC321-AA82-0A7D-D499-EE355590129D}"/>
              </a:ext>
            </a:extLst>
          </p:cNvPr>
          <p:cNvPicPr>
            <a:picLocks noChangeAspect="1"/>
          </p:cNvPicPr>
          <p:nvPr/>
        </p:nvPicPr>
        <p:blipFill>
          <a:blip r:embed="rId3"/>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13" name="Title 12">
            <a:extLst>
              <a:ext uri="{FF2B5EF4-FFF2-40B4-BE49-F238E27FC236}">
                <a16:creationId xmlns:a16="http://schemas.microsoft.com/office/drawing/2014/main" id="{2A97E2BE-256A-77AD-3997-01A4160F48D6}"/>
              </a:ext>
            </a:extLst>
          </p:cNvPr>
          <p:cNvSpPr>
            <a:spLocks noGrp="1"/>
          </p:cNvSpPr>
          <p:nvPr>
            <p:ph type="title"/>
          </p:nvPr>
        </p:nvSpPr>
        <p:spPr>
          <a:xfrm>
            <a:off x="2724912" y="174172"/>
            <a:ext cx="8628888" cy="685574"/>
          </a:xfrm>
        </p:spPr>
        <p:txBody>
          <a:bodyPr>
            <a:normAutofit/>
          </a:bodyPr>
          <a:lstStyle/>
          <a:p>
            <a:r>
              <a:rPr lang="en-IE" sz="2800" b="1" dirty="0">
                <a:solidFill>
                  <a:srgbClr val="7030A0"/>
                </a:solidFill>
                <a:latin typeface="+mn-lt"/>
              </a:rPr>
              <a:t>OVERVIEW OF CASWS 2026 contd …</a:t>
            </a:r>
          </a:p>
        </p:txBody>
      </p:sp>
      <p:sp>
        <p:nvSpPr>
          <p:cNvPr id="2" name="Content Placeholder 1">
            <a:extLst>
              <a:ext uri="{FF2B5EF4-FFF2-40B4-BE49-F238E27FC236}">
                <a16:creationId xmlns:a16="http://schemas.microsoft.com/office/drawing/2014/main" id="{98ECA63E-7BED-A3B2-F70B-EB4991AE1F0E}"/>
              </a:ext>
            </a:extLst>
          </p:cNvPr>
          <p:cNvSpPr>
            <a:spLocks noGrp="1"/>
          </p:cNvSpPr>
          <p:nvPr>
            <p:ph sz="half" idx="2"/>
          </p:nvPr>
        </p:nvSpPr>
        <p:spPr>
          <a:xfrm>
            <a:off x="5312228" y="968829"/>
            <a:ext cx="6041571" cy="5208134"/>
          </a:xfrm>
        </p:spPr>
        <p:txBody>
          <a:bodyPr>
            <a:noAutofit/>
          </a:bodyPr>
          <a:lstStyle/>
          <a:p>
            <a:r>
              <a:rPr lang="en-IE" sz="2200" dirty="0"/>
              <a:t>Condition of funding requires that the school must be registered on SEAI’s website</a:t>
            </a:r>
            <a:r>
              <a:rPr lang="en-US" sz="2200" dirty="0"/>
              <a:t>; Energy-in-business/Monitoring and Reporting for schools as schools are required by legislation to report annually on their energy usage.</a:t>
            </a:r>
          </a:p>
          <a:p>
            <a:r>
              <a:rPr lang="en-IE" sz="2200" dirty="0"/>
              <a:t>Schools may apply for </a:t>
            </a:r>
            <a:r>
              <a:rPr lang="en-IE" sz="2200" u="sng" dirty="0"/>
              <a:t>one</a:t>
            </a:r>
            <a:r>
              <a:rPr lang="en-IE" sz="2200" dirty="0"/>
              <a:t> project only. </a:t>
            </a:r>
          </a:p>
          <a:p>
            <a:r>
              <a:rPr lang="en-IE" sz="2200" dirty="0"/>
              <a:t>Works to be completed within 24 months of receiving grant approval letter.</a:t>
            </a:r>
          </a:p>
          <a:p>
            <a:r>
              <a:rPr lang="en-IE" sz="2200" dirty="0"/>
              <a:t>First tranche of approvals will be confirmed in Qtr. 4 of 2025.</a:t>
            </a:r>
          </a:p>
          <a:p>
            <a:r>
              <a:rPr lang="en-IE" sz="2200" dirty="0"/>
              <a:t>A list of works not covered by the scheme are identified in the Circular.</a:t>
            </a:r>
          </a:p>
          <a:p>
            <a:r>
              <a:rPr lang="en-IE" sz="2200" dirty="0"/>
              <a:t>Consultants fees for the preparation of the Technical Report for projects not covered by the scheme will have to be met by the school.</a:t>
            </a:r>
          </a:p>
        </p:txBody>
      </p:sp>
      <p:pic>
        <p:nvPicPr>
          <p:cNvPr id="9" name="Picture 8">
            <a:extLst>
              <a:ext uri="{FF2B5EF4-FFF2-40B4-BE49-F238E27FC236}">
                <a16:creationId xmlns:a16="http://schemas.microsoft.com/office/drawing/2014/main" id="{1CF38091-72DF-3780-013B-8F484CC38296}"/>
              </a:ext>
            </a:extLst>
          </p:cNvPr>
          <p:cNvPicPr>
            <a:picLocks noChangeAspect="1"/>
          </p:cNvPicPr>
          <p:nvPr/>
        </p:nvPicPr>
        <p:blipFill>
          <a:blip r:embed="rId4"/>
          <a:stretch>
            <a:fillRect/>
          </a:stretch>
        </p:blipFill>
        <p:spPr>
          <a:xfrm>
            <a:off x="222425" y="2057984"/>
            <a:ext cx="2141681" cy="2137719"/>
          </a:xfrm>
          <a:prstGeom prst="rect">
            <a:avLst/>
          </a:prstGeom>
        </p:spPr>
      </p:pic>
      <p:sp>
        <p:nvSpPr>
          <p:cNvPr id="8" name="Subtitle 10">
            <a:extLst>
              <a:ext uri="{FF2B5EF4-FFF2-40B4-BE49-F238E27FC236}">
                <a16:creationId xmlns:a16="http://schemas.microsoft.com/office/drawing/2014/main" id="{A95CD4E2-30C9-F200-DF3F-AF4DCC2305BC}"/>
              </a:ext>
            </a:extLst>
          </p:cNvPr>
          <p:cNvSpPr txBox="1">
            <a:spLocks/>
          </p:cNvSpPr>
          <p:nvPr/>
        </p:nvSpPr>
        <p:spPr>
          <a:xfrm>
            <a:off x="2821108" y="968829"/>
            <a:ext cx="1927662" cy="48999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200" b="0" i="0" u="none" strike="noStrike" kern="1200" cap="none" spc="0" normalizeH="0" baseline="0" noProof="0" dirty="0">
                <a:ln>
                  <a:noFill/>
                </a:ln>
                <a:solidFill>
                  <a:prstClr val="black"/>
                </a:solidFill>
                <a:effectLst/>
                <a:uLnTx/>
                <a:uFillTx/>
                <a:latin typeface="Calibri" panose="020F0502020204030204"/>
                <a:ea typeface="+mn-ea"/>
                <a:cs typeface="+mn-cs"/>
              </a:rPr>
              <a:t>General Items   contd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24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452290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A0293-EC16-6A19-E447-3B3708866D5C}"/>
            </a:ext>
          </a:extLst>
        </p:cNvPr>
        <p:cNvGrpSpPr/>
        <p:nvPr/>
      </p:nvGrpSpPr>
      <p:grpSpPr>
        <a:xfrm>
          <a:off x="0" y="0"/>
          <a:ext cx="0" cy="0"/>
          <a:chOff x="0" y="0"/>
          <a:chExt cx="0" cy="0"/>
        </a:xfrm>
      </p:grpSpPr>
      <p:sp>
        <p:nvSpPr>
          <p:cNvPr id="4" name="Freeform 21">
            <a:extLst>
              <a:ext uri="{FF2B5EF4-FFF2-40B4-BE49-F238E27FC236}">
                <a16:creationId xmlns:a16="http://schemas.microsoft.com/office/drawing/2014/main" id="{95D12748-520F-408C-5569-A97E150BF5DD}"/>
              </a:ext>
            </a:extLst>
          </p:cNvPr>
          <p:cNvSpPr/>
          <p:nvPr/>
        </p:nvSpPr>
        <p:spPr>
          <a:xfrm>
            <a:off x="1" y="-1"/>
            <a:ext cx="2598683" cy="6858001"/>
          </a:xfrm>
          <a:custGeom>
            <a:avLst/>
            <a:gdLst>
              <a:gd name="connsiteX0" fmla="*/ 0 w 2598683"/>
              <a:gd name="connsiteY0" fmla="*/ 0 h 7089422"/>
              <a:gd name="connsiteX1" fmla="*/ 1766529 w 2598683"/>
              <a:gd name="connsiteY1" fmla="*/ 0 h 7089422"/>
              <a:gd name="connsiteX2" fmla="*/ 1775585 w 2598683"/>
              <a:gd name="connsiteY2" fmla="*/ 13359 h 7089422"/>
              <a:gd name="connsiteX3" fmla="*/ 2598683 w 2598683"/>
              <a:gd name="connsiteY3" fmla="*/ 3575755 h 7089422"/>
              <a:gd name="connsiteX4" fmla="*/ 1848779 w 2598683"/>
              <a:gd name="connsiteY4" fmla="*/ 7018375 h 7089422"/>
              <a:gd name="connsiteX5" fmla="*/ 1805362 w 2598683"/>
              <a:gd name="connsiteY5" fmla="*/ 7089422 h 7089422"/>
              <a:gd name="connsiteX6" fmla="*/ 0 w 2598683"/>
              <a:gd name="connsiteY6" fmla="*/ 7089422 h 70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8683" h="7089422">
                <a:moveTo>
                  <a:pt x="0" y="0"/>
                </a:moveTo>
                <a:lnTo>
                  <a:pt x="1766529" y="0"/>
                </a:lnTo>
                <a:lnTo>
                  <a:pt x="1775585" y="13359"/>
                </a:lnTo>
                <a:cubicBezTo>
                  <a:pt x="2272183" y="785400"/>
                  <a:pt x="2598683" y="2092835"/>
                  <a:pt x="2598683" y="3575755"/>
                </a:cubicBezTo>
                <a:cubicBezTo>
                  <a:pt x="2598683" y="4984529"/>
                  <a:pt x="2304017" y="6234928"/>
                  <a:pt x="1848779" y="7018375"/>
                </a:cubicBezTo>
                <a:lnTo>
                  <a:pt x="1805362" y="7089422"/>
                </a:lnTo>
                <a:lnTo>
                  <a:pt x="0" y="7089422"/>
                </a:lnTo>
                <a:close/>
              </a:path>
            </a:pathLst>
          </a:cu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pic>
        <p:nvPicPr>
          <p:cNvPr id="5" name="Picture 4">
            <a:extLst>
              <a:ext uri="{FF2B5EF4-FFF2-40B4-BE49-F238E27FC236}">
                <a16:creationId xmlns:a16="http://schemas.microsoft.com/office/drawing/2014/main" id="{53203648-6279-7AA9-247A-61E1A85110E8}"/>
              </a:ext>
            </a:extLst>
          </p:cNvPr>
          <p:cNvPicPr>
            <a:picLocks noChangeAspect="1"/>
          </p:cNvPicPr>
          <p:nvPr/>
        </p:nvPicPr>
        <p:blipFill>
          <a:blip r:embed="rId2"/>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13" name="Title 12">
            <a:extLst>
              <a:ext uri="{FF2B5EF4-FFF2-40B4-BE49-F238E27FC236}">
                <a16:creationId xmlns:a16="http://schemas.microsoft.com/office/drawing/2014/main" id="{1BC27B58-6764-15AA-CB68-4E39BF1ECBD9}"/>
              </a:ext>
            </a:extLst>
          </p:cNvPr>
          <p:cNvSpPr>
            <a:spLocks noGrp="1"/>
          </p:cNvSpPr>
          <p:nvPr>
            <p:ph type="title"/>
          </p:nvPr>
        </p:nvSpPr>
        <p:spPr>
          <a:xfrm>
            <a:off x="2971800" y="365125"/>
            <a:ext cx="8382000" cy="576707"/>
          </a:xfrm>
        </p:spPr>
        <p:txBody>
          <a:bodyPr>
            <a:normAutofit/>
          </a:bodyPr>
          <a:lstStyle/>
          <a:p>
            <a:r>
              <a:rPr lang="en-IE" sz="2800" b="1" dirty="0">
                <a:solidFill>
                  <a:srgbClr val="7030A0"/>
                </a:solidFill>
                <a:latin typeface="+mn-lt"/>
              </a:rPr>
              <a:t>OVERVIEW OF CASWS 2026 contd …</a:t>
            </a:r>
          </a:p>
        </p:txBody>
      </p:sp>
      <p:pic>
        <p:nvPicPr>
          <p:cNvPr id="9" name="Picture 8">
            <a:extLst>
              <a:ext uri="{FF2B5EF4-FFF2-40B4-BE49-F238E27FC236}">
                <a16:creationId xmlns:a16="http://schemas.microsoft.com/office/drawing/2014/main" id="{B1F3B3D9-4DD3-6EF0-4DA3-9A435C9417D9}"/>
              </a:ext>
            </a:extLst>
          </p:cNvPr>
          <p:cNvPicPr>
            <a:picLocks noChangeAspect="1"/>
          </p:cNvPicPr>
          <p:nvPr/>
        </p:nvPicPr>
        <p:blipFill>
          <a:blip r:embed="rId3"/>
          <a:stretch>
            <a:fillRect/>
          </a:stretch>
        </p:blipFill>
        <p:spPr>
          <a:xfrm>
            <a:off x="222425" y="2057984"/>
            <a:ext cx="2141681" cy="2137719"/>
          </a:xfrm>
          <a:prstGeom prst="rect">
            <a:avLst/>
          </a:prstGeom>
        </p:spPr>
      </p:pic>
      <p:sp>
        <p:nvSpPr>
          <p:cNvPr id="11" name="Subtitle 4">
            <a:extLst>
              <a:ext uri="{FF2B5EF4-FFF2-40B4-BE49-F238E27FC236}">
                <a16:creationId xmlns:a16="http://schemas.microsoft.com/office/drawing/2014/main" id="{BB2B5A3C-3AC7-2ACF-E510-5980EB211481}"/>
              </a:ext>
            </a:extLst>
          </p:cNvPr>
          <p:cNvSpPr txBox="1">
            <a:spLocks/>
          </p:cNvSpPr>
          <p:nvPr/>
        </p:nvSpPr>
        <p:spPr>
          <a:xfrm>
            <a:off x="3048000" y="1023492"/>
            <a:ext cx="9144000" cy="4709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IE" sz="2200" dirty="0">
                <a:solidFill>
                  <a:prstClr val="black"/>
                </a:solidFill>
                <a:latin typeface="Calibri" panose="020F0502020204030204"/>
              </a:rPr>
              <a:t>Timeline for the CASWS 2026 Scheme:</a:t>
            </a:r>
            <a:endParaRPr lang="en-IE" sz="2000" dirty="0">
              <a:solidFill>
                <a:prstClr val="black"/>
              </a:solidFill>
              <a:latin typeface="Calibri" panose="020F0502020204030204"/>
            </a:endParaRPr>
          </a:p>
        </p:txBody>
      </p:sp>
      <p:graphicFrame>
        <p:nvGraphicFramePr>
          <p:cNvPr id="8" name="Table 7">
            <a:extLst>
              <a:ext uri="{FF2B5EF4-FFF2-40B4-BE49-F238E27FC236}">
                <a16:creationId xmlns:a16="http://schemas.microsoft.com/office/drawing/2014/main" id="{B987E35F-EAF7-C7D4-6F16-7B6DAB3F6241}"/>
              </a:ext>
            </a:extLst>
          </p:cNvPr>
          <p:cNvGraphicFramePr>
            <a:graphicFrameLocks noGrp="1"/>
          </p:cNvGraphicFramePr>
          <p:nvPr>
            <p:extLst>
              <p:ext uri="{D42A27DB-BD31-4B8C-83A1-F6EECF244321}">
                <p14:modId xmlns:p14="http://schemas.microsoft.com/office/powerpoint/2010/main" val="2096812616"/>
              </p:ext>
            </p:extLst>
          </p:nvPr>
        </p:nvGraphicFramePr>
        <p:xfrm>
          <a:off x="3214255" y="1576121"/>
          <a:ext cx="6742545" cy="4660086"/>
        </p:xfrm>
        <a:graphic>
          <a:graphicData uri="http://schemas.openxmlformats.org/drawingml/2006/table">
            <a:tbl>
              <a:tblPr/>
              <a:tblGrid>
                <a:gridCol w="3576596">
                  <a:extLst>
                    <a:ext uri="{9D8B030D-6E8A-4147-A177-3AD203B41FA5}">
                      <a16:colId xmlns:a16="http://schemas.microsoft.com/office/drawing/2014/main" val="3013154419"/>
                    </a:ext>
                  </a:extLst>
                </a:gridCol>
                <a:gridCol w="3165949">
                  <a:extLst>
                    <a:ext uri="{9D8B030D-6E8A-4147-A177-3AD203B41FA5}">
                      <a16:colId xmlns:a16="http://schemas.microsoft.com/office/drawing/2014/main" val="1874456618"/>
                    </a:ext>
                  </a:extLst>
                </a:gridCol>
              </a:tblGrid>
              <a:tr h="420825">
                <a:tc>
                  <a:txBody>
                    <a:bodyPr/>
                    <a:lstStyle/>
                    <a:p>
                      <a:pPr algn="ctr" rtl="0" fontAlgn="ctr"/>
                      <a:r>
                        <a:rPr lang="en-IE" sz="1400" b="1" i="0" u="none" strike="noStrike" dirty="0">
                          <a:solidFill>
                            <a:srgbClr val="000000"/>
                          </a:solidFill>
                          <a:effectLst/>
                          <a:latin typeface="Calibri" panose="020F0502020204030204" pitchFamily="34" charset="0"/>
                        </a:rPr>
                        <a:t>Publication of Governing Circular.</a:t>
                      </a:r>
                    </a:p>
                  </a:txBody>
                  <a:tcPr marL="5170" marR="5170" marT="5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IE" sz="1400" b="1" i="0" u="none" strike="noStrike" dirty="0">
                          <a:solidFill>
                            <a:srgbClr val="000000"/>
                          </a:solidFill>
                          <a:effectLst/>
                          <a:latin typeface="Calibri" panose="020F0502020204030204" pitchFamily="34" charset="0"/>
                        </a:rPr>
                        <a:t>By 31</a:t>
                      </a:r>
                      <a:r>
                        <a:rPr lang="en-IE" sz="1400" b="1" i="0" u="none" strike="noStrike" baseline="30000" dirty="0">
                          <a:solidFill>
                            <a:srgbClr val="000000"/>
                          </a:solidFill>
                          <a:effectLst/>
                          <a:latin typeface="Calibri" panose="020F0502020204030204" pitchFamily="34" charset="0"/>
                        </a:rPr>
                        <a:t>st</a:t>
                      </a:r>
                      <a:r>
                        <a:rPr lang="en-IE" sz="1400" b="1" i="0" u="none" strike="noStrike" dirty="0">
                          <a:solidFill>
                            <a:srgbClr val="000000"/>
                          </a:solidFill>
                          <a:effectLst/>
                          <a:latin typeface="Calibri" panose="020F0502020204030204" pitchFamily="34" charset="0"/>
                        </a:rPr>
                        <a:t> March 2025 </a:t>
                      </a:r>
                    </a:p>
                  </a:txBody>
                  <a:tcPr marL="5170" marR="5170" marT="5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38899393"/>
                  </a:ext>
                </a:extLst>
              </a:tr>
              <a:tr h="561100">
                <a:tc>
                  <a:txBody>
                    <a:bodyPr/>
                    <a:lstStyle/>
                    <a:p>
                      <a:pPr algn="ctr" rtl="0" fontAlgn="ctr"/>
                      <a:r>
                        <a:rPr lang="en-US" sz="1400" b="1" i="0" u="none" strike="noStrike" dirty="0">
                          <a:solidFill>
                            <a:srgbClr val="000000"/>
                          </a:solidFill>
                          <a:effectLst/>
                          <a:latin typeface="Calibri" panose="020F0502020204030204" pitchFamily="34" charset="0"/>
                        </a:rPr>
                        <a:t>EsiNet system open for applications from.</a:t>
                      </a:r>
                    </a:p>
                  </a:txBody>
                  <a:tcPr marL="5170" marR="5170" marT="5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IE" sz="1400" b="1" i="0" u="none" strike="noStrike" dirty="0">
                          <a:solidFill>
                            <a:srgbClr val="000000"/>
                          </a:solidFill>
                          <a:effectLst/>
                          <a:latin typeface="Calibri" panose="020F0502020204030204" pitchFamily="34" charset="0"/>
                        </a:rPr>
                        <a:t>Early May 2025 </a:t>
                      </a:r>
                    </a:p>
                  </a:txBody>
                  <a:tcPr marL="5170" marR="5170" marT="5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4276329"/>
                  </a:ext>
                </a:extLst>
              </a:tr>
              <a:tr h="792081">
                <a:tc>
                  <a:txBody>
                    <a:bodyPr/>
                    <a:lstStyle/>
                    <a:p>
                      <a:pPr algn="ctr" rtl="0" fontAlgn="ctr"/>
                      <a:r>
                        <a:rPr lang="en-US" sz="1400" b="1" i="0" u="none" strike="noStrike" dirty="0">
                          <a:solidFill>
                            <a:srgbClr val="FF0000"/>
                          </a:solidFill>
                          <a:effectLst/>
                          <a:latin typeface="Calibri" panose="020F0502020204030204" pitchFamily="34" charset="0"/>
                        </a:rPr>
                        <a:t>CEIST Appendix V Part A Approval to be obtained.</a:t>
                      </a:r>
                    </a:p>
                  </a:txBody>
                  <a:tcPr marL="5170" marR="5170" marT="5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400" b="1" i="0" u="none" strike="noStrike" dirty="0">
                          <a:solidFill>
                            <a:srgbClr val="FF0000"/>
                          </a:solidFill>
                          <a:effectLst/>
                          <a:latin typeface="Calibri" panose="020F0502020204030204" pitchFamily="34" charset="0"/>
                        </a:rPr>
                        <a:t>As soon as the application is ready to be submitted on EsiNet. </a:t>
                      </a:r>
                    </a:p>
                    <a:p>
                      <a:pPr algn="ctr" rtl="0" fontAlgn="ctr"/>
                      <a:r>
                        <a:rPr lang="en-US" sz="1400" b="1" i="0" u="none" strike="noStrike" dirty="0">
                          <a:solidFill>
                            <a:srgbClr val="FF0000"/>
                          </a:solidFill>
                          <a:effectLst/>
                          <a:latin typeface="Calibri" panose="020F0502020204030204" pitchFamily="34" charset="0"/>
                        </a:rPr>
                        <a:t>Apply for Appendix V Part A approval.   </a:t>
                      </a:r>
                    </a:p>
                  </a:txBody>
                  <a:tcPr marL="5170" marR="5170" marT="5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1246684"/>
                  </a:ext>
                </a:extLst>
              </a:tr>
              <a:tr h="1149535">
                <a:tc>
                  <a:txBody>
                    <a:bodyPr/>
                    <a:lstStyle/>
                    <a:p>
                      <a:pPr algn="ctr" rtl="0" fontAlgn="ctr"/>
                      <a:r>
                        <a:rPr lang="en-US" sz="1400" b="1" i="0" u="none" strike="noStrike" dirty="0">
                          <a:solidFill>
                            <a:srgbClr val="000000"/>
                          </a:solidFill>
                          <a:effectLst/>
                          <a:latin typeface="Calibri" panose="020F0502020204030204" pitchFamily="34" charset="0"/>
                        </a:rPr>
                        <a:t>Completed application forms should be returned online via EsiNet by the closing date. Schools are urged to submit applications in advance of this date where possible.</a:t>
                      </a:r>
                    </a:p>
                  </a:txBody>
                  <a:tcPr marL="5170" marR="5170" marT="5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400" b="1" i="0" u="none" strike="noStrike" dirty="0">
                          <a:solidFill>
                            <a:srgbClr val="FF0000"/>
                          </a:solidFill>
                          <a:effectLst/>
                          <a:latin typeface="Calibri" panose="020F0502020204030204" pitchFamily="34" charset="0"/>
                        </a:rPr>
                        <a:t>Before 5.30pm on 30</a:t>
                      </a:r>
                      <a:r>
                        <a:rPr lang="en-US" sz="1400" b="1" i="0" u="none" strike="noStrike" baseline="30000" dirty="0">
                          <a:solidFill>
                            <a:srgbClr val="FF0000"/>
                          </a:solidFill>
                          <a:effectLst/>
                          <a:latin typeface="Calibri" panose="020F0502020204030204" pitchFamily="34" charset="0"/>
                        </a:rPr>
                        <a:t>th</a:t>
                      </a:r>
                      <a:r>
                        <a:rPr lang="en-US" sz="1400" b="1" i="0" u="none" strike="noStrike" dirty="0">
                          <a:solidFill>
                            <a:srgbClr val="FF0000"/>
                          </a:solidFill>
                          <a:effectLst/>
                          <a:latin typeface="Calibri" panose="020F0502020204030204" pitchFamily="34" charset="0"/>
                        </a:rPr>
                        <a:t> June 2025</a:t>
                      </a:r>
                    </a:p>
                  </a:txBody>
                  <a:tcPr marL="5170" marR="5170" marT="5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9611189"/>
                  </a:ext>
                </a:extLst>
              </a:tr>
              <a:tr h="721700">
                <a:tc>
                  <a:txBody>
                    <a:bodyPr/>
                    <a:lstStyle/>
                    <a:p>
                      <a:pPr algn="ctr" rtl="0" fontAlgn="ctr"/>
                      <a:r>
                        <a:rPr lang="en-US" sz="1400" b="1" i="0" u="none" strike="noStrike" dirty="0">
                          <a:solidFill>
                            <a:srgbClr val="000000"/>
                          </a:solidFill>
                          <a:effectLst/>
                          <a:latin typeface="Calibri" panose="020F0502020204030204" pitchFamily="34" charset="0"/>
                        </a:rPr>
                        <a:t>Publication of list of the first tranche of successful applicants approved to proceed.</a:t>
                      </a:r>
                    </a:p>
                  </a:txBody>
                  <a:tcPr marL="5170" marR="5170" marT="5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IE" sz="1400" b="1" i="0" u="none" strike="noStrike" dirty="0">
                          <a:solidFill>
                            <a:srgbClr val="000000"/>
                          </a:solidFill>
                          <a:effectLst/>
                          <a:latin typeface="Calibri" panose="020F0502020204030204" pitchFamily="34" charset="0"/>
                        </a:rPr>
                        <a:t>Quarter 4, 2025</a:t>
                      </a:r>
                    </a:p>
                  </a:txBody>
                  <a:tcPr marL="5170" marR="5170" marT="5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5709937"/>
                  </a:ext>
                </a:extLst>
              </a:tr>
              <a:tr h="468701">
                <a:tc>
                  <a:txBody>
                    <a:bodyPr/>
                    <a:lstStyle/>
                    <a:p>
                      <a:pPr algn="ctr" rtl="0" fontAlgn="ctr"/>
                      <a:r>
                        <a:rPr lang="en-US" sz="1400" b="1" i="0" u="none" strike="noStrike" dirty="0">
                          <a:solidFill>
                            <a:srgbClr val="000000"/>
                          </a:solidFill>
                          <a:effectLst/>
                          <a:latin typeface="Calibri" panose="020F0502020204030204" pitchFamily="34" charset="0"/>
                        </a:rPr>
                        <a:t>CEIST Appendix V Part B Approval to be obtained for approved grant aid.</a:t>
                      </a:r>
                    </a:p>
                  </a:txBody>
                  <a:tcPr marL="5170" marR="5170" marT="5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IE" sz="1400" b="1" i="0" u="none" strike="noStrike" dirty="0">
                          <a:solidFill>
                            <a:srgbClr val="000000"/>
                          </a:solidFill>
                          <a:effectLst/>
                          <a:latin typeface="Calibri" panose="020F0502020204030204" pitchFamily="34" charset="0"/>
                        </a:rPr>
                        <a:t>TBC</a:t>
                      </a:r>
                    </a:p>
                  </a:txBody>
                  <a:tcPr marL="5170" marR="5170" marT="5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4021690"/>
                  </a:ext>
                </a:extLst>
              </a:tr>
              <a:tr h="546144">
                <a:tc>
                  <a:txBody>
                    <a:bodyPr/>
                    <a:lstStyle/>
                    <a:p>
                      <a:pPr algn="ctr" rtl="0" fontAlgn="ctr"/>
                      <a:r>
                        <a:rPr lang="en-IE" sz="1400" b="1" i="0" u="none" strike="noStrike" dirty="0">
                          <a:solidFill>
                            <a:srgbClr val="000000"/>
                          </a:solidFill>
                          <a:effectLst/>
                          <a:latin typeface="Calibri" panose="020F0502020204030204" pitchFamily="34" charset="0"/>
                        </a:rPr>
                        <a:t>Completion of Project.</a:t>
                      </a:r>
                    </a:p>
                  </a:txBody>
                  <a:tcPr marL="5170" marR="5170" marT="5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400" b="1" i="0" u="none" strike="noStrike" dirty="0">
                          <a:solidFill>
                            <a:srgbClr val="000000"/>
                          </a:solidFill>
                          <a:effectLst/>
                          <a:latin typeface="Calibri" panose="020F0502020204030204" pitchFamily="34" charset="0"/>
                        </a:rPr>
                        <a:t>Within 24 months of the date of grant approval letter</a:t>
                      </a:r>
                    </a:p>
                  </a:txBody>
                  <a:tcPr marL="5170" marR="5170" marT="5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9627894"/>
                  </a:ext>
                </a:extLst>
              </a:tr>
            </a:tbl>
          </a:graphicData>
        </a:graphic>
      </p:graphicFrame>
    </p:spTree>
    <p:extLst>
      <p:ext uri="{BB962C8B-B14F-4D97-AF65-F5344CB8AC3E}">
        <p14:creationId xmlns:p14="http://schemas.microsoft.com/office/powerpoint/2010/main" val="349961371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6E370-40AF-F14A-35E2-7FB1023F8AC4}"/>
            </a:ext>
          </a:extLst>
        </p:cNvPr>
        <p:cNvGrpSpPr/>
        <p:nvPr/>
      </p:nvGrpSpPr>
      <p:grpSpPr>
        <a:xfrm>
          <a:off x="0" y="0"/>
          <a:ext cx="0" cy="0"/>
          <a:chOff x="0" y="0"/>
          <a:chExt cx="0" cy="0"/>
        </a:xfrm>
      </p:grpSpPr>
      <p:sp>
        <p:nvSpPr>
          <p:cNvPr id="4" name="Freeform 21">
            <a:extLst>
              <a:ext uri="{FF2B5EF4-FFF2-40B4-BE49-F238E27FC236}">
                <a16:creationId xmlns:a16="http://schemas.microsoft.com/office/drawing/2014/main" id="{4AA4792B-C88E-8BC4-87F9-5D27308B2427}"/>
              </a:ext>
            </a:extLst>
          </p:cNvPr>
          <p:cNvSpPr/>
          <p:nvPr/>
        </p:nvSpPr>
        <p:spPr>
          <a:xfrm>
            <a:off x="1" y="-1"/>
            <a:ext cx="2598683" cy="6858001"/>
          </a:xfrm>
          <a:custGeom>
            <a:avLst/>
            <a:gdLst>
              <a:gd name="connsiteX0" fmla="*/ 0 w 2598683"/>
              <a:gd name="connsiteY0" fmla="*/ 0 h 7089422"/>
              <a:gd name="connsiteX1" fmla="*/ 1766529 w 2598683"/>
              <a:gd name="connsiteY1" fmla="*/ 0 h 7089422"/>
              <a:gd name="connsiteX2" fmla="*/ 1775585 w 2598683"/>
              <a:gd name="connsiteY2" fmla="*/ 13359 h 7089422"/>
              <a:gd name="connsiteX3" fmla="*/ 2598683 w 2598683"/>
              <a:gd name="connsiteY3" fmla="*/ 3575755 h 7089422"/>
              <a:gd name="connsiteX4" fmla="*/ 1848779 w 2598683"/>
              <a:gd name="connsiteY4" fmla="*/ 7018375 h 7089422"/>
              <a:gd name="connsiteX5" fmla="*/ 1805362 w 2598683"/>
              <a:gd name="connsiteY5" fmla="*/ 7089422 h 7089422"/>
              <a:gd name="connsiteX6" fmla="*/ 0 w 2598683"/>
              <a:gd name="connsiteY6" fmla="*/ 7089422 h 70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8683" h="7089422">
                <a:moveTo>
                  <a:pt x="0" y="0"/>
                </a:moveTo>
                <a:lnTo>
                  <a:pt x="1766529" y="0"/>
                </a:lnTo>
                <a:lnTo>
                  <a:pt x="1775585" y="13359"/>
                </a:lnTo>
                <a:cubicBezTo>
                  <a:pt x="2272183" y="785400"/>
                  <a:pt x="2598683" y="2092835"/>
                  <a:pt x="2598683" y="3575755"/>
                </a:cubicBezTo>
                <a:cubicBezTo>
                  <a:pt x="2598683" y="4984529"/>
                  <a:pt x="2304017" y="6234928"/>
                  <a:pt x="1848779" y="7018375"/>
                </a:cubicBezTo>
                <a:lnTo>
                  <a:pt x="1805362" y="7089422"/>
                </a:lnTo>
                <a:lnTo>
                  <a:pt x="0" y="7089422"/>
                </a:lnTo>
                <a:close/>
              </a:path>
            </a:pathLst>
          </a:cu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pic>
        <p:nvPicPr>
          <p:cNvPr id="5" name="Picture 4">
            <a:extLst>
              <a:ext uri="{FF2B5EF4-FFF2-40B4-BE49-F238E27FC236}">
                <a16:creationId xmlns:a16="http://schemas.microsoft.com/office/drawing/2014/main" id="{FF0C825D-BA83-6AC2-CEBC-C4012360A802}"/>
              </a:ext>
            </a:extLst>
          </p:cNvPr>
          <p:cNvPicPr>
            <a:picLocks noChangeAspect="1"/>
          </p:cNvPicPr>
          <p:nvPr/>
        </p:nvPicPr>
        <p:blipFill>
          <a:blip r:embed="rId2"/>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13" name="Title 12">
            <a:extLst>
              <a:ext uri="{FF2B5EF4-FFF2-40B4-BE49-F238E27FC236}">
                <a16:creationId xmlns:a16="http://schemas.microsoft.com/office/drawing/2014/main" id="{1D2DE611-6D94-B4FB-78C7-C5A8559B6F06}"/>
              </a:ext>
            </a:extLst>
          </p:cNvPr>
          <p:cNvSpPr>
            <a:spLocks noGrp="1"/>
          </p:cNvSpPr>
          <p:nvPr>
            <p:ph type="title"/>
          </p:nvPr>
        </p:nvSpPr>
        <p:spPr>
          <a:xfrm>
            <a:off x="2598684" y="365125"/>
            <a:ext cx="8755116" cy="640715"/>
          </a:xfrm>
        </p:spPr>
        <p:txBody>
          <a:bodyPr>
            <a:normAutofit/>
          </a:bodyPr>
          <a:lstStyle/>
          <a:p>
            <a:r>
              <a:rPr lang="en-IE" sz="2800" b="1" dirty="0">
                <a:solidFill>
                  <a:srgbClr val="7030A0"/>
                </a:solidFill>
                <a:latin typeface="+mn-lt"/>
              </a:rPr>
              <a:t>OVERVIEW OF CASWS 2026 contd …</a:t>
            </a:r>
          </a:p>
        </p:txBody>
      </p:sp>
      <p:sp>
        <p:nvSpPr>
          <p:cNvPr id="2" name="Content Placeholder 1">
            <a:extLst>
              <a:ext uri="{FF2B5EF4-FFF2-40B4-BE49-F238E27FC236}">
                <a16:creationId xmlns:a16="http://schemas.microsoft.com/office/drawing/2014/main" id="{7958BCB9-9C43-9ACC-A04F-2F6DD592457F}"/>
              </a:ext>
            </a:extLst>
          </p:cNvPr>
          <p:cNvSpPr>
            <a:spLocks noGrp="1"/>
          </p:cNvSpPr>
          <p:nvPr>
            <p:ph sz="half" idx="2"/>
          </p:nvPr>
        </p:nvSpPr>
        <p:spPr>
          <a:xfrm>
            <a:off x="4865914" y="1005840"/>
            <a:ext cx="6487886" cy="5171123"/>
          </a:xfrm>
        </p:spPr>
        <p:txBody>
          <a:bodyPr>
            <a:normAutofit fontScale="92500" lnSpcReduction="10000"/>
          </a:bodyPr>
          <a:lstStyle/>
          <a:p>
            <a:endParaRPr lang="en-IE" sz="2000" dirty="0"/>
          </a:p>
          <a:p>
            <a:r>
              <a:rPr lang="en-IE" sz="2400" dirty="0"/>
              <a:t>CASWS 2026 is likely to be a popular scheme with the last scheme being in 2022 and a backlog of works will have built up in schools.</a:t>
            </a:r>
          </a:p>
          <a:p>
            <a:r>
              <a:rPr lang="en-IE" sz="2400" dirty="0"/>
              <a:t>Next scheme is unlikely to be until after the CASWS 2026 approved applications are completed.</a:t>
            </a:r>
          </a:p>
          <a:p>
            <a:r>
              <a:rPr lang="en-IE" sz="2400" dirty="0"/>
              <a:t>Schools are advised to consider carefully whether to make an application as it is likely to be a number of years until the next scheme is announced.</a:t>
            </a:r>
          </a:p>
          <a:p>
            <a:r>
              <a:rPr lang="en-IE" sz="2400" dirty="0"/>
              <a:t>Any queries on the CASWS 2026 scheme should be addressed to the schools </a:t>
            </a:r>
            <a:r>
              <a:rPr lang="en-IE" sz="2400" b="1" u="sng" dirty="0"/>
              <a:t>Management Bodies </a:t>
            </a:r>
            <a:r>
              <a:rPr lang="en-IE" sz="2400" dirty="0"/>
              <a:t>in the first instance.</a:t>
            </a:r>
          </a:p>
          <a:p>
            <a:r>
              <a:rPr lang="en-IE" sz="2400" dirty="0"/>
              <a:t>Applications for funding require a Technical Report to be submitted detailing a professional diagnosis of the nature, extent, absolute necessity for the proposed works relative to the impact of not doing it.</a:t>
            </a:r>
          </a:p>
        </p:txBody>
      </p:sp>
      <p:pic>
        <p:nvPicPr>
          <p:cNvPr id="9" name="Picture 8">
            <a:extLst>
              <a:ext uri="{FF2B5EF4-FFF2-40B4-BE49-F238E27FC236}">
                <a16:creationId xmlns:a16="http://schemas.microsoft.com/office/drawing/2014/main" id="{C4C54C11-BD99-FED5-AE8C-2B516B22CC7D}"/>
              </a:ext>
            </a:extLst>
          </p:cNvPr>
          <p:cNvPicPr>
            <a:picLocks noChangeAspect="1"/>
          </p:cNvPicPr>
          <p:nvPr/>
        </p:nvPicPr>
        <p:blipFill>
          <a:blip r:embed="rId3"/>
          <a:stretch>
            <a:fillRect/>
          </a:stretch>
        </p:blipFill>
        <p:spPr>
          <a:xfrm>
            <a:off x="222425" y="2057984"/>
            <a:ext cx="2141681" cy="2137719"/>
          </a:xfrm>
          <a:prstGeom prst="rect">
            <a:avLst/>
          </a:prstGeom>
        </p:spPr>
      </p:pic>
      <p:sp>
        <p:nvSpPr>
          <p:cNvPr id="8" name="Subtitle 10">
            <a:extLst>
              <a:ext uri="{FF2B5EF4-FFF2-40B4-BE49-F238E27FC236}">
                <a16:creationId xmlns:a16="http://schemas.microsoft.com/office/drawing/2014/main" id="{D5A9FDEA-962D-0B57-CA5B-A64D855F8910}"/>
              </a:ext>
            </a:extLst>
          </p:cNvPr>
          <p:cNvSpPr txBox="1">
            <a:spLocks/>
          </p:cNvSpPr>
          <p:nvPr/>
        </p:nvSpPr>
        <p:spPr>
          <a:xfrm>
            <a:off x="2724912" y="1306286"/>
            <a:ext cx="2467574" cy="49511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IE" sz="2200" dirty="0">
                <a:solidFill>
                  <a:prstClr val="black"/>
                </a:solidFill>
                <a:latin typeface="Calibri" panose="020F0502020204030204"/>
              </a:rPr>
              <a:t>Additional</a:t>
            </a:r>
            <a:r>
              <a:rPr kumimoji="0" lang="en-IE" sz="2200" b="0" i="0" u="none" strike="noStrike" kern="1200" cap="none" spc="0" normalizeH="0" baseline="0" noProof="0" dirty="0">
                <a:ln>
                  <a:noFill/>
                </a:ln>
                <a:solidFill>
                  <a:prstClr val="black"/>
                </a:solidFill>
                <a:effectLst/>
                <a:uLnTx/>
                <a:uFillTx/>
                <a:latin typeface="Calibri" panose="020F0502020204030204"/>
                <a:ea typeface="+mn-ea"/>
                <a:cs typeface="+mn-cs"/>
              </a:rPr>
              <a:t> Information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24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3928316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1030E-A9FD-CC5F-1218-E6F6B138AD80}"/>
            </a:ext>
          </a:extLst>
        </p:cNvPr>
        <p:cNvGrpSpPr/>
        <p:nvPr/>
      </p:nvGrpSpPr>
      <p:grpSpPr>
        <a:xfrm>
          <a:off x="0" y="0"/>
          <a:ext cx="0" cy="0"/>
          <a:chOff x="0" y="0"/>
          <a:chExt cx="0" cy="0"/>
        </a:xfrm>
      </p:grpSpPr>
      <p:sp>
        <p:nvSpPr>
          <p:cNvPr id="4" name="Freeform 21">
            <a:extLst>
              <a:ext uri="{FF2B5EF4-FFF2-40B4-BE49-F238E27FC236}">
                <a16:creationId xmlns:a16="http://schemas.microsoft.com/office/drawing/2014/main" id="{271F2891-1456-7915-22D7-CEDCF02F06F2}"/>
              </a:ext>
            </a:extLst>
          </p:cNvPr>
          <p:cNvSpPr/>
          <p:nvPr/>
        </p:nvSpPr>
        <p:spPr>
          <a:xfrm>
            <a:off x="1" y="-1"/>
            <a:ext cx="2598683" cy="6858001"/>
          </a:xfrm>
          <a:custGeom>
            <a:avLst/>
            <a:gdLst>
              <a:gd name="connsiteX0" fmla="*/ 0 w 2598683"/>
              <a:gd name="connsiteY0" fmla="*/ 0 h 7089422"/>
              <a:gd name="connsiteX1" fmla="*/ 1766529 w 2598683"/>
              <a:gd name="connsiteY1" fmla="*/ 0 h 7089422"/>
              <a:gd name="connsiteX2" fmla="*/ 1775585 w 2598683"/>
              <a:gd name="connsiteY2" fmla="*/ 13359 h 7089422"/>
              <a:gd name="connsiteX3" fmla="*/ 2598683 w 2598683"/>
              <a:gd name="connsiteY3" fmla="*/ 3575755 h 7089422"/>
              <a:gd name="connsiteX4" fmla="*/ 1848779 w 2598683"/>
              <a:gd name="connsiteY4" fmla="*/ 7018375 h 7089422"/>
              <a:gd name="connsiteX5" fmla="*/ 1805362 w 2598683"/>
              <a:gd name="connsiteY5" fmla="*/ 7089422 h 7089422"/>
              <a:gd name="connsiteX6" fmla="*/ 0 w 2598683"/>
              <a:gd name="connsiteY6" fmla="*/ 7089422 h 70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8683" h="7089422">
                <a:moveTo>
                  <a:pt x="0" y="0"/>
                </a:moveTo>
                <a:lnTo>
                  <a:pt x="1766529" y="0"/>
                </a:lnTo>
                <a:lnTo>
                  <a:pt x="1775585" y="13359"/>
                </a:lnTo>
                <a:cubicBezTo>
                  <a:pt x="2272183" y="785400"/>
                  <a:pt x="2598683" y="2092835"/>
                  <a:pt x="2598683" y="3575755"/>
                </a:cubicBezTo>
                <a:cubicBezTo>
                  <a:pt x="2598683" y="4984529"/>
                  <a:pt x="2304017" y="6234928"/>
                  <a:pt x="1848779" y="7018375"/>
                </a:cubicBezTo>
                <a:lnTo>
                  <a:pt x="1805362" y="7089422"/>
                </a:lnTo>
                <a:lnTo>
                  <a:pt x="0" y="7089422"/>
                </a:lnTo>
                <a:close/>
              </a:path>
            </a:pathLst>
          </a:custGeom>
          <a:solidFill>
            <a:srgbClr val="842EC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A"/>
          </a:p>
        </p:txBody>
      </p:sp>
      <p:pic>
        <p:nvPicPr>
          <p:cNvPr id="5" name="Picture 4">
            <a:extLst>
              <a:ext uri="{FF2B5EF4-FFF2-40B4-BE49-F238E27FC236}">
                <a16:creationId xmlns:a16="http://schemas.microsoft.com/office/drawing/2014/main" id="{F56F4B6E-76C8-6510-9C99-F9D087DEED67}"/>
              </a:ext>
            </a:extLst>
          </p:cNvPr>
          <p:cNvPicPr>
            <a:picLocks noChangeAspect="1"/>
          </p:cNvPicPr>
          <p:nvPr/>
        </p:nvPicPr>
        <p:blipFill>
          <a:blip r:embed="rId2"/>
          <a:stretch>
            <a:fillRect/>
          </a:stretch>
        </p:blipFill>
        <p:spPr>
          <a:xfrm>
            <a:off x="10790342" y="6021906"/>
            <a:ext cx="1126915" cy="470969"/>
          </a:xfrm>
          <a:prstGeom prst="rect">
            <a:avLst/>
          </a:prstGeom>
          <a:effectLst>
            <a:outerShdw blurRad="50800" dist="38100" dir="8100000" algn="tr" rotWithShape="0">
              <a:schemeClr val="bg2">
                <a:lumMod val="75000"/>
                <a:alpha val="40000"/>
              </a:schemeClr>
            </a:outerShdw>
          </a:effectLst>
        </p:spPr>
      </p:pic>
      <p:sp>
        <p:nvSpPr>
          <p:cNvPr id="13" name="Title 12">
            <a:extLst>
              <a:ext uri="{FF2B5EF4-FFF2-40B4-BE49-F238E27FC236}">
                <a16:creationId xmlns:a16="http://schemas.microsoft.com/office/drawing/2014/main" id="{2E01057A-FF64-0EE0-DAA1-4260697ABC74}"/>
              </a:ext>
            </a:extLst>
          </p:cNvPr>
          <p:cNvSpPr>
            <a:spLocks noGrp="1"/>
          </p:cNvSpPr>
          <p:nvPr>
            <p:ph type="title"/>
          </p:nvPr>
        </p:nvSpPr>
        <p:spPr>
          <a:xfrm>
            <a:off x="2598684" y="365125"/>
            <a:ext cx="8755116" cy="594995"/>
          </a:xfrm>
        </p:spPr>
        <p:txBody>
          <a:bodyPr>
            <a:normAutofit/>
          </a:bodyPr>
          <a:lstStyle/>
          <a:p>
            <a:r>
              <a:rPr lang="en-IE" sz="2800" b="1" dirty="0">
                <a:solidFill>
                  <a:srgbClr val="7030A0"/>
                </a:solidFill>
                <a:latin typeface="+mn-lt"/>
              </a:rPr>
              <a:t>PROCESS FOR MAKING AN APPLICATION</a:t>
            </a:r>
          </a:p>
        </p:txBody>
      </p:sp>
      <p:sp>
        <p:nvSpPr>
          <p:cNvPr id="2" name="Content Placeholder 1">
            <a:extLst>
              <a:ext uri="{FF2B5EF4-FFF2-40B4-BE49-F238E27FC236}">
                <a16:creationId xmlns:a16="http://schemas.microsoft.com/office/drawing/2014/main" id="{F9D1BCEF-DF3B-27CC-006E-FFAC65BF4B11}"/>
              </a:ext>
            </a:extLst>
          </p:cNvPr>
          <p:cNvSpPr>
            <a:spLocks noGrp="1"/>
          </p:cNvSpPr>
          <p:nvPr>
            <p:ph sz="half" idx="1"/>
          </p:nvPr>
        </p:nvSpPr>
        <p:spPr>
          <a:xfrm>
            <a:off x="2706624" y="1099457"/>
            <a:ext cx="5951714" cy="5077506"/>
          </a:xfrm>
        </p:spPr>
        <p:txBody>
          <a:bodyPr>
            <a:normAutofit/>
          </a:bodyPr>
          <a:lstStyle/>
          <a:p>
            <a:pPr marL="0" indent="0">
              <a:buNone/>
            </a:pPr>
            <a:r>
              <a:rPr lang="en-IE" sz="2400" dirty="0"/>
              <a:t>Review Guidance Document for Summary of Scheme &amp; Workbooks.</a:t>
            </a:r>
          </a:p>
          <a:p>
            <a:pPr marL="0" indent="0">
              <a:buNone/>
            </a:pPr>
            <a:r>
              <a:rPr lang="en-IE" sz="2000" dirty="0"/>
              <a:t>	</a:t>
            </a:r>
            <a:r>
              <a:rPr lang="en-IE" sz="2200" dirty="0"/>
              <a:t>    </a:t>
            </a:r>
          </a:p>
          <a:p>
            <a:pPr marL="0" indent="0">
              <a:buNone/>
            </a:pPr>
            <a:r>
              <a:rPr lang="en-IE" sz="2400" b="1" dirty="0"/>
              <a:t>	      Prioritising Work (Urgency &amp; Need)</a:t>
            </a:r>
          </a:p>
          <a:p>
            <a:pPr marL="0" indent="0">
              <a:buNone/>
            </a:pPr>
            <a:endParaRPr lang="en-IE" sz="2400" dirty="0"/>
          </a:p>
          <a:p>
            <a:r>
              <a:rPr lang="en-IE" sz="2400" dirty="0"/>
              <a:t>Identify preferred project using Step 1 workbook.</a:t>
            </a:r>
          </a:p>
          <a:p>
            <a:endParaRPr lang="en-IE" sz="2400" dirty="0"/>
          </a:p>
          <a:p>
            <a:r>
              <a:rPr lang="en-IE" sz="2400" dirty="0"/>
              <a:t>Identify appropriate type of consultant required to prepare a Technical Report for the work / project selected.</a:t>
            </a:r>
          </a:p>
          <a:p>
            <a:endParaRPr lang="en-IE" sz="2000" dirty="0"/>
          </a:p>
        </p:txBody>
      </p:sp>
      <p:pic>
        <p:nvPicPr>
          <p:cNvPr id="9" name="Picture 8">
            <a:extLst>
              <a:ext uri="{FF2B5EF4-FFF2-40B4-BE49-F238E27FC236}">
                <a16:creationId xmlns:a16="http://schemas.microsoft.com/office/drawing/2014/main" id="{299A040D-57BB-1F00-9D4E-5629561A8140}"/>
              </a:ext>
            </a:extLst>
          </p:cNvPr>
          <p:cNvPicPr>
            <a:picLocks noChangeAspect="1"/>
          </p:cNvPicPr>
          <p:nvPr/>
        </p:nvPicPr>
        <p:blipFill>
          <a:blip r:embed="rId3"/>
          <a:stretch>
            <a:fillRect/>
          </a:stretch>
        </p:blipFill>
        <p:spPr>
          <a:xfrm>
            <a:off x="222425" y="2057984"/>
            <a:ext cx="2141681" cy="2137719"/>
          </a:xfrm>
          <a:prstGeom prst="rect">
            <a:avLst/>
          </a:prstGeom>
        </p:spPr>
      </p:pic>
      <p:sp>
        <p:nvSpPr>
          <p:cNvPr id="3" name="Arrow: Pentagon 2">
            <a:extLst>
              <a:ext uri="{FF2B5EF4-FFF2-40B4-BE49-F238E27FC236}">
                <a16:creationId xmlns:a16="http://schemas.microsoft.com/office/drawing/2014/main" id="{570B423C-0703-B09B-B237-8CC907FE18AA}"/>
              </a:ext>
            </a:extLst>
          </p:cNvPr>
          <p:cNvSpPr/>
          <p:nvPr/>
        </p:nvSpPr>
        <p:spPr>
          <a:xfrm>
            <a:off x="2873531" y="2354039"/>
            <a:ext cx="1033272" cy="340933"/>
          </a:xfrm>
          <a:prstGeom prst="homePlate">
            <a:avLst/>
          </a:prstGeom>
          <a:solidFill>
            <a:srgbClr val="CC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200" b="1" dirty="0">
                <a:solidFill>
                  <a:schemeClr val="tx1"/>
                </a:solidFill>
              </a:rPr>
              <a:t>STEP 1</a:t>
            </a:r>
            <a:r>
              <a:rPr lang="en-IE" sz="2200" dirty="0"/>
              <a:t> </a:t>
            </a:r>
          </a:p>
        </p:txBody>
      </p:sp>
      <p:pic>
        <p:nvPicPr>
          <p:cNvPr id="18" name="Content Placeholder 17">
            <a:extLst>
              <a:ext uri="{FF2B5EF4-FFF2-40B4-BE49-F238E27FC236}">
                <a16:creationId xmlns:a16="http://schemas.microsoft.com/office/drawing/2014/main" id="{13138246-9988-BCD7-9179-F71F65E4083D}"/>
              </a:ext>
            </a:extLst>
          </p:cNvPr>
          <p:cNvPicPr>
            <a:picLocks noGrp="1" noChangeAspect="1"/>
          </p:cNvPicPr>
          <p:nvPr>
            <p:ph sz="half" idx="2"/>
          </p:nvPr>
        </p:nvPicPr>
        <p:blipFill>
          <a:blip r:embed="rId4"/>
          <a:stretch>
            <a:fillRect/>
          </a:stretch>
        </p:blipFill>
        <p:spPr>
          <a:xfrm>
            <a:off x="8846247" y="3710938"/>
            <a:ext cx="3166701" cy="2080262"/>
          </a:xfrm>
        </p:spPr>
      </p:pic>
      <p:pic>
        <p:nvPicPr>
          <p:cNvPr id="6" name="Content Placeholder 7">
            <a:extLst>
              <a:ext uri="{FF2B5EF4-FFF2-40B4-BE49-F238E27FC236}">
                <a16:creationId xmlns:a16="http://schemas.microsoft.com/office/drawing/2014/main" id="{15C17535-BA71-CBD3-8ED5-E9B882C47AF7}"/>
              </a:ext>
            </a:extLst>
          </p:cNvPr>
          <p:cNvPicPr>
            <a:picLocks noChangeAspect="1"/>
          </p:cNvPicPr>
          <p:nvPr/>
        </p:nvPicPr>
        <p:blipFill>
          <a:blip r:embed="rId5"/>
          <a:stretch>
            <a:fillRect/>
          </a:stretch>
        </p:blipFill>
        <p:spPr>
          <a:xfrm>
            <a:off x="9449821" y="943358"/>
            <a:ext cx="1771645" cy="2485641"/>
          </a:xfrm>
          <a:prstGeom prst="rect">
            <a:avLst/>
          </a:prstGeom>
        </p:spPr>
      </p:pic>
    </p:spTree>
    <p:extLst>
      <p:ext uri="{BB962C8B-B14F-4D97-AF65-F5344CB8AC3E}">
        <p14:creationId xmlns:p14="http://schemas.microsoft.com/office/powerpoint/2010/main" val="69120038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BFCAA013E717284299447F1DDF0A1805" ma:contentTypeVersion="14" ma:contentTypeDescription="Create a new document." ma:contentTypeScope="" ma:versionID="dca630d722d21a3dc47d8cde0ae75c36">
  <xsd:schema xmlns:xsd="http://www.w3.org/2001/XMLSchema" xmlns:xs="http://www.w3.org/2001/XMLSchema" xmlns:p="http://schemas.microsoft.com/office/2006/metadata/properties" xmlns:ns2="40973b32-d1fb-4b97-9566-c96e0704dd53" xmlns:ns3="5bc99045-f98b-446a-ab3f-89e3942fa5cf" targetNamespace="http://schemas.microsoft.com/office/2006/metadata/properties" ma:root="true" ma:fieldsID="41af6050a2a322763f58272343a9bcfd" ns2:_="" ns3:_="">
    <xsd:import namespace="40973b32-d1fb-4b97-9566-c96e0704dd53"/>
    <xsd:import namespace="5bc99045-f98b-446a-ab3f-89e3942fa5cf"/>
    <xsd:element name="properties">
      <xsd:complexType>
        <xsd:sequence>
          <xsd:element name="documentManagement">
            <xsd:complexType>
              <xsd:all>
                <xsd:element ref="ns2:_dlc_DocId" minOccurs="0"/>
                <xsd:element ref="ns2:_dlc_DocIdUrl" minOccurs="0"/>
                <xsd:element ref="ns2:_dlc_DocIdPersistId" minOccurs="0"/>
                <xsd:element ref="ns3:Section" minOccurs="0"/>
                <xsd:element ref="ns3:Category"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973b32-d1fb-4b97-9566-c96e0704dd5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9" nillable="true" ma:displayName="Taxonomy Catch All Column" ma:hidden="true" ma:list="{e8ae45ea-97dd-46cd-b0c7-8d94fa6618db}" ma:internalName="TaxCatchAll" ma:showField="CatchAllData" ma:web="40973b32-d1fb-4b97-9566-c96e0704dd5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c99045-f98b-446a-ab3f-89e3942fa5cf" elementFormDefault="qualified">
    <xsd:import namespace="http://schemas.microsoft.com/office/2006/documentManagement/types"/>
    <xsd:import namespace="http://schemas.microsoft.com/office/infopath/2007/PartnerControls"/>
    <xsd:element name="Section" ma:index="11" nillable="true" ma:displayName="Section" ma:default="Finance Admin" ma:format="Dropdown" ma:internalName="Section">
      <xsd:simpleType>
        <xsd:restriction base="dms:Choice">
          <xsd:enumeration value="Finance Admin"/>
          <xsd:enumeration value="Executive"/>
          <xsd:enumeration value="Recruitment"/>
          <xsd:enumeration value="Capital Projects"/>
          <xsd:enumeration value="CEIST Hub"/>
          <xsd:enumeration value="CEO"/>
          <xsd:enumeration value="Governance"/>
        </xsd:restriction>
      </xsd:simpleType>
    </xsd:element>
    <xsd:element name="Category" ma:index="12" nillable="true" ma:displayName="Category" ma:default="Administration" ma:format="Dropdown" ma:internalName="Category">
      <xsd:simpleType>
        <xsd:restriction base="dms:Choice">
          <xsd:enumeration value="Administration"/>
          <xsd:enumeration value="Other"/>
          <xsd:enumeration value="School Property"/>
          <xsd:enumeration value="Finance"/>
          <xsd:enumeration value="ICT"/>
          <xsd:enumeration value="School Accountants"/>
          <xsd:enumeration value="Calendar"/>
          <xsd:enumeration value="Health and Safety"/>
          <xsd:enumeration value="Conference"/>
          <xsd:enumeration value="CEIST Annual Reports"/>
          <xsd:enumeration value="CEIST Staff"/>
          <xsd:enumeration value="General Documents"/>
          <xsd:enumeration value="CEIST Staff"/>
          <xsd:enumeration value="External Engagement"/>
          <xsd:enumeration value="Internal Engagement"/>
          <xsd:enumeration value="Processes"/>
          <xsd:enumeration value="Board of Directors"/>
          <xsd:enumeration value="Chairperson"/>
          <xsd:enumeration value="Members"/>
          <xsd:enumeration value="ARC"/>
          <xsd:enumeration value="External Engagement"/>
          <xsd:enumeration value="Memo, Arts, &amp; Funding Agreement"/>
          <xsd:enumeration value="Processes"/>
          <xsd:enumeration value="Company Information"/>
          <xsd:enumeration value="School Governance"/>
          <xsd:enumeration value="School Conversations"/>
          <xsd:enumeration value="Training and Events"/>
          <xsd:enumeration value="Schools"/>
          <xsd:enumeration value="Initiatives"/>
          <xsd:enumeration value="School Policy Templates and Guidelines"/>
          <xsd:enumeration value="School Finance"/>
          <xsd:enumeration value="Primary Schools"/>
          <xsd:enumeration value="Community Schools"/>
          <xsd:enumeration value="Annual Reports"/>
          <xsd:enumeration value="Templates and Resources"/>
          <xsd:enumeration value="Colin Ruddy"/>
          <xsd:enumeration value="Gerry Watchorn"/>
          <xsd:enumeration value="Johnny McCormack"/>
          <xsd:enumeration value="Rita McCabe"/>
          <xsd:enumeration value="Sharon McGrath"/>
          <xsd:enumeration value="Pádraigín Uí Riordáin"/>
          <xsd:enumeration value="KSN"/>
          <xsd:enumeration value="St Joseph's SS &amp; GRE, Rush"/>
          <xsd:enumeration value="St Joseph't SS, Navan"/>
          <xsd:enumeration value="Coláiste Abhainn Rí, Callan"/>
          <xsd:enumeration value="Calasanctius, Oranmore"/>
          <xsd:enumeration value="Presentation college, Headford"/>
          <xsd:enumeration value="Scoil Mhuire, Kanturk"/>
          <xsd:enumeration value="Sacred Heart, Clonakilty"/>
          <xsd:enumeration value="Coláiste na Toirbhirte &amp; GB, Bandon"/>
          <xsd:enumeration value="Ardscoil Mhuire, Corbally"/>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5dc5485-32b8-4245-8896-27a8d387bd65"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bc99045-f98b-446a-ab3f-89e3942fa5cf">
      <Terms xmlns="http://schemas.microsoft.com/office/infopath/2007/PartnerControls"/>
    </lcf76f155ced4ddcb4097134ff3c332f>
    <TaxCatchAll xmlns="40973b32-d1fb-4b97-9566-c96e0704dd53" xsi:nil="true"/>
    <Section xmlns="5bc99045-f98b-446a-ab3f-89e3942fa5cf">Finance Admin</Section>
    <Category xmlns="5bc99045-f98b-446a-ab3f-89e3942fa5cf">Administration</Category>
    <_dlc_DocId xmlns="40973b32-d1fb-4b97-9566-c96e0704dd53">FINANCEADMIN-1394175793-4748</_dlc_DocId>
    <_dlc_DocIdUrl xmlns="40973b32-d1fb-4b97-9566-c96e0704dd53">
      <Url>https://ceist.sharepoint.com/sites/FinAdmin/_layouts/15/DocIdRedir.aspx?ID=FINANCEADMIN-1394175793-4748</Url>
      <Description>FINANCEADMIN-1394175793-4748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D2132C-40A5-4EAD-A8D1-C0442C29BD37}">
  <ds:schemaRefs>
    <ds:schemaRef ds:uri="http://schemas.microsoft.com/sharepoint/events"/>
  </ds:schemaRefs>
</ds:datastoreItem>
</file>

<file path=customXml/itemProps2.xml><?xml version="1.0" encoding="utf-8"?>
<ds:datastoreItem xmlns:ds="http://schemas.openxmlformats.org/officeDocument/2006/customXml" ds:itemID="{B4B2C4DD-15B9-4CAC-8C61-184296FD0A12}">
  <ds:schemaRefs>
    <ds:schemaRef ds:uri="40973b32-d1fb-4b97-9566-c96e0704dd53"/>
    <ds:schemaRef ds:uri="5bc99045-f98b-446a-ab3f-89e3942fa5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1A72BBF-C853-4728-B90D-DBB3C6ECA8AD}">
  <ds:schemaRefs>
    <ds:schemaRef ds:uri="http://schemas.microsoft.com/office/2006/documentManagement/types"/>
    <ds:schemaRef ds:uri="http://www.w3.org/XML/1998/namespace"/>
    <ds:schemaRef ds:uri="http://purl.org/dc/elements/1.1/"/>
    <ds:schemaRef ds:uri="http://schemas.microsoft.com/office/2006/metadata/properties"/>
    <ds:schemaRef ds:uri="http://schemas.microsoft.com/office/infopath/2007/PartnerControls"/>
    <ds:schemaRef ds:uri="http://purl.org/dc/dcmitype/"/>
    <ds:schemaRef ds:uri="5bc99045-f98b-446a-ab3f-89e3942fa5cf"/>
    <ds:schemaRef ds:uri="http://schemas.openxmlformats.org/package/2006/metadata/core-properties"/>
    <ds:schemaRef ds:uri="40973b32-d1fb-4b97-9566-c96e0704dd53"/>
    <ds:schemaRef ds:uri="http://purl.org/dc/terms/"/>
  </ds:schemaRefs>
</ds:datastoreItem>
</file>

<file path=customXml/itemProps4.xml><?xml version="1.0" encoding="utf-8"?>
<ds:datastoreItem xmlns:ds="http://schemas.openxmlformats.org/officeDocument/2006/customXml" ds:itemID="{1F13280B-DDD4-46F7-A8F6-242850079D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1531</Words>
  <Application>Microsoft Office PowerPoint</Application>
  <PresentationFormat>Widescreen</PresentationFormat>
  <Paragraphs>177</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Arial</vt:lpstr>
      <vt:lpstr>Calibri</vt:lpstr>
      <vt:lpstr>Calibri Light</vt:lpstr>
      <vt:lpstr>Courier New</vt:lpstr>
      <vt:lpstr>Wingdings</vt:lpstr>
      <vt:lpstr>Office Theme</vt:lpstr>
      <vt:lpstr>PowerPoint Presentation</vt:lpstr>
      <vt:lpstr>AGENDA</vt:lpstr>
      <vt:lpstr>PURPOSE OF BRIEFING SESSION</vt:lpstr>
      <vt:lpstr>OVERVIEW OF CASWS 2026</vt:lpstr>
      <vt:lpstr>OVERVIEW OF CASWS 2026 contd …</vt:lpstr>
      <vt:lpstr>OVERVIEW OF CASWS 2026 contd …</vt:lpstr>
      <vt:lpstr>OVERVIEW OF CASWS 2026 contd …</vt:lpstr>
      <vt:lpstr>OVERVIEW OF CASWS 2026 contd …</vt:lpstr>
      <vt:lpstr>PROCESS FOR MAKING AN APPLICATION</vt:lpstr>
      <vt:lpstr>PROCESS FOR MAKING AN APPLICATION</vt:lpstr>
      <vt:lpstr>PROCESS FOR MAKING AN APPLICATION</vt:lpstr>
      <vt:lpstr>PROCESS FOR MAKING AN APPLICATION</vt:lpstr>
      <vt:lpstr>PROCESS FOR MAKING AN APPLICATION</vt:lpstr>
      <vt:lpstr>CONCLUSION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Murray</dc:creator>
  <cp:lastModifiedBy>Paul Keaney</cp:lastModifiedBy>
  <cp:revision>11</cp:revision>
  <cp:lastPrinted>2025-05-15T10:11:51Z</cp:lastPrinted>
  <dcterms:created xsi:type="dcterms:W3CDTF">2023-11-22T09:17:58Z</dcterms:created>
  <dcterms:modified xsi:type="dcterms:W3CDTF">2025-05-16T10:44:15Z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0x010100BFCAA013E717284299447F1DDF0A1805</vt:lpwstr>
  </property>
  <property fmtid="{D5CDD505-2E9C-101B-9397-08002B2CF9AE}" pid="3" name="MediaServiceImageTags">
    <vt:lpwstr/>
  </property>
  <property fmtid="{D5CDD505-2E9C-101B-9397-08002B2CF9AE}" pid="4" name="_dlc_DocIdItemGuid">
    <vt:lpwstr>8d1568bb-9d41-4623-8784-2b0c7d2c6228</vt:lpwstr>
  </property>
</Properties>
</file>